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61"/>
  </p:notesMasterIdLst>
  <p:handoutMasterIdLst>
    <p:handoutMasterId r:id="rId62"/>
  </p:handoutMasterIdLst>
  <p:sldIdLst>
    <p:sldId id="641" r:id="rId3"/>
    <p:sldId id="642" r:id="rId4"/>
    <p:sldId id="643" r:id="rId5"/>
    <p:sldId id="644" r:id="rId6"/>
    <p:sldId id="645"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74" r:id="rId20"/>
    <p:sldId id="687" r:id="rId21"/>
    <p:sldId id="617" r:id="rId22"/>
    <p:sldId id="567" r:id="rId23"/>
    <p:sldId id="558" r:id="rId24"/>
    <p:sldId id="606" r:id="rId25"/>
    <p:sldId id="664" r:id="rId26"/>
    <p:sldId id="676" r:id="rId27"/>
    <p:sldId id="677" r:id="rId28"/>
    <p:sldId id="619" r:id="rId29"/>
    <p:sldId id="678" r:id="rId30"/>
    <p:sldId id="666" r:id="rId31"/>
    <p:sldId id="621" r:id="rId32"/>
    <p:sldId id="663" r:id="rId33"/>
    <p:sldId id="615" r:id="rId34"/>
    <p:sldId id="681" r:id="rId35"/>
    <p:sldId id="682" r:id="rId36"/>
    <p:sldId id="625" r:id="rId37"/>
    <p:sldId id="626" r:id="rId38"/>
    <p:sldId id="683" r:id="rId39"/>
    <p:sldId id="684" r:id="rId40"/>
    <p:sldId id="668" r:id="rId41"/>
    <p:sldId id="630" r:id="rId42"/>
    <p:sldId id="669" r:id="rId43"/>
    <p:sldId id="695" r:id="rId44"/>
    <p:sldId id="696" r:id="rId45"/>
    <p:sldId id="697" r:id="rId46"/>
    <p:sldId id="698" r:id="rId47"/>
    <p:sldId id="689" r:id="rId48"/>
    <p:sldId id="685" r:id="rId49"/>
    <p:sldId id="690" r:id="rId50"/>
    <p:sldId id="633" r:id="rId51"/>
    <p:sldId id="634" r:id="rId52"/>
    <p:sldId id="671" r:id="rId53"/>
    <p:sldId id="517" r:id="rId54"/>
    <p:sldId id="688" r:id="rId55"/>
    <p:sldId id="635" r:id="rId56"/>
    <p:sldId id="640" r:id="rId57"/>
    <p:sldId id="661" r:id="rId58"/>
    <p:sldId id="672" r:id="rId59"/>
    <p:sldId id="639" r:id="rId60"/>
  </p:sldIdLst>
  <p:sldSz cx="9144000" cy="6858000" type="screen4x3"/>
  <p:notesSz cx="6797675" cy="9926638"/>
  <p:embeddedFontLst>
    <p:embeddedFont>
      <p:font typeface="Aparajita" panose="02020500000000000000" charset="0"/>
      <p:regular r:id="rId63"/>
      <p:bold r:id="rId64"/>
      <p:italic r:id="rId65"/>
      <p:boldItalic r:id="rId66"/>
    </p:embeddedFont>
    <p:embeddedFont>
      <p:font typeface="Microsoft YaHei" panose="020B0503020204020204" pitchFamily="34" charset="-122"/>
      <p:regular r:id="rId67"/>
      <p:bold r:id="rId68"/>
    </p:embeddedFont>
    <p:embeddedFont>
      <p:font typeface="Calibri" panose="020F0502020204030204" pitchFamily="34" charset="0"/>
      <p:regular r:id="rId69"/>
      <p:bold r:id="rId70"/>
      <p:italic r:id="rId71"/>
      <p:boldItalic r:id="rId72"/>
    </p:embeddedFont>
    <p:embeddedFont>
      <p:font typeface="華康細圓體" panose="020F0309000000000000" pitchFamily="49" charset="-120"/>
      <p:regular r:id="rId73"/>
    </p:embeddedFont>
    <p:embeddedFont>
      <p:font typeface="Calibri Light" panose="020F0302020204030204" pitchFamily="34" charset="0"/>
      <p:regular r:id="rId74"/>
      <p:italic r:id="rId75"/>
    </p:embeddedFont>
    <p:embeddedFont>
      <p:font typeface="SimSun" panose="02010600030101010101" pitchFamily="2" charset="-122"/>
      <p:regular r:id="rId76"/>
    </p:embeddedFont>
    <p:embeddedFont>
      <p:font typeface="標楷體" panose="03000509000000000000" pitchFamily="65" charset="-120"/>
      <p:regular r:id="rId77"/>
    </p:embeddedFont>
    <p:embeddedFont>
      <p:font typeface="微軟正黑體" panose="020B0604030504040204" pitchFamily="34" charset="-120"/>
      <p:regular r:id="rId78"/>
      <p:bold r:id="rId79"/>
    </p:embeddedFont>
    <p:embeddedFont>
      <p:font typeface="Arial Unicode MS" panose="02020500000000000000" charset="-120"/>
      <p:regular r:id="rId80"/>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878"/>
    <a:srgbClr val="FFC000"/>
    <a:srgbClr val="9999FF"/>
    <a:srgbClr val="CCCCFF"/>
    <a:srgbClr val="0000FF"/>
    <a:srgbClr val="FDCBC3"/>
    <a:srgbClr val="C00000"/>
    <a:srgbClr val="FFCCCC"/>
    <a:srgbClr val="FFDB9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0316" autoAdjust="0"/>
  </p:normalViewPr>
  <p:slideViewPr>
    <p:cSldViewPr snapToGrid="0">
      <p:cViewPr varScale="1">
        <p:scale>
          <a:sx n="93" d="100"/>
          <a:sy n="93" d="100"/>
        </p:scale>
        <p:origin x="199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font" Target="fonts/font17.fntdata"/><Relationship Id="rId5" Type="http://schemas.openxmlformats.org/officeDocument/2006/relationships/slide" Target="slides/slide3.xml"/><Relationship Id="rId61" Type="http://schemas.openxmlformats.org/officeDocument/2006/relationships/notesMaster" Target="notesMasters/notesMaster1.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0.fntdata"/><Relationship Id="rId80"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a:solidFill>
          <a:schemeClr val="accent4">
            <a:lumMod val="60000"/>
            <a:lumOff val="40000"/>
          </a:schemeClr>
        </a:solidFill>
      </dgm:spPr>
      <dgm:t>
        <a:bodyPr/>
        <a:lstStyle/>
        <a:p>
          <a:pPr algn="l">
            <a:lnSpc>
              <a:spcPct val="90000"/>
            </a:lnSpc>
          </a:pPr>
          <a:r>
            <a:rPr lang="en-US" altLang="zh-TW" sz="2400" b="1" dirty="0" smtClean="0">
              <a:latin typeface="微軟正黑體" panose="020B0604030504040204" pitchFamily="34" charset="-120"/>
              <a:ea typeface="微軟正黑體" panose="020B0604030504040204" pitchFamily="34" charset="-120"/>
            </a:rPr>
            <a:t>     </a:t>
          </a:r>
          <a:r>
            <a:rPr lang="zh-TW" sz="2400" b="1" dirty="0" smtClean="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成就每一個孩子—適性揚才、終身學習</a:t>
          </a:r>
          <a:r>
            <a:rPr lang="zh-TW" sz="2400" b="1" dirty="0" smtClean="0">
              <a:latin typeface="微軟正黑體" panose="020B0604030504040204" pitchFamily="34" charset="-120"/>
              <a:ea typeface="微軟正黑體" panose="020B0604030504040204" pitchFamily="34" charset="-120"/>
            </a:rPr>
            <a:t>」</a:t>
          </a:r>
          <a:r>
            <a:rPr lang="en-US" altLang="zh-TW" sz="2400" b="1" dirty="0" smtClean="0">
              <a:latin typeface="微軟正黑體" panose="020B0604030504040204" pitchFamily="34" charset="-120"/>
              <a:ea typeface="微軟正黑體" panose="020B0604030504040204" pitchFamily="34" charset="-120"/>
            </a:rPr>
            <a:t/>
          </a:r>
          <a:br>
            <a:rPr lang="en-US" altLang="zh-TW" sz="2400" b="1" dirty="0" smtClean="0">
              <a:latin typeface="微軟正黑體" panose="020B0604030504040204" pitchFamily="34" charset="-120"/>
              <a:ea typeface="微軟正黑體" panose="020B0604030504040204" pitchFamily="34" charset="-120"/>
            </a:rPr>
          </a:br>
          <a:r>
            <a:rPr lang="zh-TW" sz="2000" dirty="0" smtClean="0">
              <a:latin typeface="微軟正黑體" panose="020B0604030504040204" pitchFamily="34" charset="-120"/>
              <a:ea typeface="微軟正黑體" panose="020B0604030504040204" pitchFamily="34" charset="-120"/>
            </a:rPr>
            <a:t>以</a:t>
          </a:r>
          <a:r>
            <a:rPr lang="zh-TW" sz="20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0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n>
                <a:noFill/>
              </a:ln>
              <a:solidFill>
                <a:schemeClr val="bg1"/>
              </a:solidFill>
              <a:latin typeface="微軟正黑體" panose="020B0604030504040204" pitchFamily="34" charset="-120"/>
              <a:ea typeface="微軟正黑體" panose="020B0604030504040204" pitchFamily="34" charset="-120"/>
            </a:rPr>
            <a:t>互動</a:t>
          </a:r>
          <a:endParaRPr lang="en-US" altLang="zh-TW" sz="3200" b="1" dirty="0">
            <a:ln>
              <a:noFill/>
            </a:ln>
            <a:solidFill>
              <a:schemeClr val="bg1"/>
            </a:solidFill>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a:solidFill>
          <a:srgbClr val="C00000"/>
        </a:solidFill>
      </dgm:spPr>
      <dgm: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共好</a:t>
          </a:r>
          <a:endParaRPr lang="en-US" altLang="zh-TW" sz="3200" b="1" dirty="0">
            <a:solidFill>
              <a:schemeClr val="bg1"/>
            </a:solidFill>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a:solidFill>
          <a:schemeClr val="accent1">
            <a:lumMod val="50000"/>
          </a:schemeClr>
        </a:solidFill>
      </dgm:spPr>
      <dgm:t>
        <a:bodyPr/>
        <a:lstStyle/>
        <a:p>
          <a:r>
            <a:rPr lang="zh-TW" altLang="en-US" sz="3200" b="1" dirty="0">
              <a:solidFill>
                <a:schemeClr val="bg1"/>
              </a:solidFill>
              <a:latin typeface="微軟正黑體" panose="020B0604030504040204" pitchFamily="34" charset="-120"/>
              <a:ea typeface="微軟正黑體" panose="020B0604030504040204" pitchFamily="34" charset="-120"/>
            </a:rPr>
            <a:t>自發</a:t>
          </a:r>
          <a:endParaRPr lang="en-US" altLang="zh-TW" sz="3200" b="1" dirty="0">
            <a:solidFill>
              <a:schemeClr val="bg1"/>
            </a:solidFill>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749613" custLinFactY="636923" custLinFactNeighborX="590" custLinFactNeighborY="7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605831"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598844" custLinFactY="-1708598" custLinFactNeighborX="-17938"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9566" custScaleY="585639"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5A482A81-28BF-4F79-BF6C-7A3714ADDF05}" type="presOf" srcId="{A2ABD330-7A5C-4352-AD0A-611067BBC3E4}" destId="{14327142-CA6F-47F8-A0AF-3A1C6094EB0E}" srcOrd="0" destOrd="0" presId="urn:microsoft.com/office/officeart/2005/8/layout/hierarchy4"/>
    <dgm:cxn modelId="{D810C3A5-6239-4462-B0B9-26979F20FBBD}" type="presOf" srcId="{25B2FEA7-0A9E-4A59-9422-9552F3E5A09D}" destId="{CF90D5DA-8C17-44FB-AF78-FCBF43B1E0EB}" srcOrd="0" destOrd="0" presId="urn:microsoft.com/office/officeart/2005/8/layout/hierarchy4"/>
    <dgm:cxn modelId="{703BD2E2-BFDF-4AC7-9A80-5E01BD1638A3}" srcId="{25B2FEA7-0A9E-4A59-9422-9552F3E5A09D}" destId="{5FDB27F6-DBEF-4102-B2CD-27988E7FF3AB}" srcOrd="0" destOrd="0" parTransId="{3C2C16AF-5CBD-4F26-81A4-35C711118237}" sibTransId="{C6502067-9874-42FC-93DB-29D814FC9B9F}"/>
    <dgm:cxn modelId="{088D2E4F-9D03-48C3-9CE2-D75DC6718732}" type="presOf" srcId="{6A4AA8E9-73F6-42EC-9E56-B62F2A0A4935}" destId="{3A9CEEBA-4B9D-4A5D-9F52-EED3C35E63C7}"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165AC8CE-4FF8-485E-BEA0-18216D392B9B}" srcId="{6A4AA8E9-73F6-42EC-9E56-B62F2A0A4935}" destId="{A2ABD330-7A5C-4352-AD0A-611067BBC3E4}" srcOrd="0" destOrd="0" parTransId="{A59EBCD0-57E8-4456-B224-61DB43AEEC87}" sibTransId="{F25229B6-6453-4881-8845-FC53A68F8914}"/>
    <dgm:cxn modelId="{64A18E03-F7A3-4760-B9FB-6FA21F1A6AE3}" type="presOf" srcId="{5FDB27F6-DBEF-4102-B2CD-27988E7FF3AB}" destId="{14611A2B-767B-4E4B-B9C1-A9DF36CD909B}" srcOrd="0" destOrd="0" presId="urn:microsoft.com/office/officeart/2005/8/layout/hierarchy4"/>
    <dgm:cxn modelId="{839522AB-0098-4DB7-8A1C-91661877E14B}"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B2B23FC7-0897-4BA4-93F4-E4BEAD360B5C}" type="presParOf" srcId="{3A9CEEBA-4B9D-4A5D-9F52-EED3C35E63C7}" destId="{FAED976B-1818-482F-8ABF-4EA433423C3F}" srcOrd="0" destOrd="0" presId="urn:microsoft.com/office/officeart/2005/8/layout/hierarchy4"/>
    <dgm:cxn modelId="{FC7081AD-A154-4DBF-8552-78607928CB59}" type="presParOf" srcId="{FAED976B-1818-482F-8ABF-4EA433423C3F}" destId="{14327142-CA6F-47F8-A0AF-3A1C6094EB0E}" srcOrd="0" destOrd="0" presId="urn:microsoft.com/office/officeart/2005/8/layout/hierarchy4"/>
    <dgm:cxn modelId="{1669702F-46C6-420F-A184-74AC88E32FBE}" type="presParOf" srcId="{FAED976B-1818-482F-8ABF-4EA433423C3F}" destId="{09262C3D-7ABC-4EA8-800D-425DED7BFF74}" srcOrd="1" destOrd="0" presId="urn:microsoft.com/office/officeart/2005/8/layout/hierarchy4"/>
    <dgm:cxn modelId="{2E0C89AC-EAAE-4560-BF24-86B9CAC29762}" type="presParOf" srcId="{FAED976B-1818-482F-8ABF-4EA433423C3F}" destId="{8CD33B24-1370-4935-BF79-95DA8B2D2EE1}" srcOrd="2" destOrd="0" presId="urn:microsoft.com/office/officeart/2005/8/layout/hierarchy4"/>
    <dgm:cxn modelId="{AACDFADD-7637-423D-8DF7-9B5812A58FE6}" type="presParOf" srcId="{8CD33B24-1370-4935-BF79-95DA8B2D2EE1}" destId="{ACFF57A6-3B58-43FF-9A20-23F3165618EE}" srcOrd="0" destOrd="0" presId="urn:microsoft.com/office/officeart/2005/8/layout/hierarchy4"/>
    <dgm:cxn modelId="{6AD63E4E-D695-4555-B381-D35D865DB277}" type="presParOf" srcId="{ACFF57A6-3B58-43FF-9A20-23F3165618EE}" destId="{B07CEB32-E64A-455C-9879-D89AAD088263}" srcOrd="0" destOrd="0" presId="urn:microsoft.com/office/officeart/2005/8/layout/hierarchy4"/>
    <dgm:cxn modelId="{BD3D54F6-060D-4C7D-BD16-347381EE4DFB}" type="presParOf" srcId="{ACFF57A6-3B58-43FF-9A20-23F3165618EE}" destId="{53C68292-17B5-4427-8FC3-A70EF64289C2}" srcOrd="1" destOrd="0" presId="urn:microsoft.com/office/officeart/2005/8/layout/hierarchy4"/>
    <dgm:cxn modelId="{4E10E197-DCCC-474D-B980-8B6816412474}" type="presParOf" srcId="{8CD33B24-1370-4935-BF79-95DA8B2D2EE1}" destId="{FD5A08D2-AABF-46BA-AD1F-779F24E39E63}" srcOrd="1" destOrd="0" presId="urn:microsoft.com/office/officeart/2005/8/layout/hierarchy4"/>
    <dgm:cxn modelId="{B4E6BE34-B051-4653-8A49-94FCFDAD28AF}" type="presParOf" srcId="{8CD33B24-1370-4935-BF79-95DA8B2D2EE1}" destId="{78CDB0CD-9E21-4C0E-A642-979EF0A57785}" srcOrd="2" destOrd="0" presId="urn:microsoft.com/office/officeart/2005/8/layout/hierarchy4"/>
    <dgm:cxn modelId="{ABA4C57F-2DC4-420C-9533-39A6F615C4D6}" type="presParOf" srcId="{78CDB0CD-9E21-4C0E-A642-979EF0A57785}" destId="{CF90D5DA-8C17-44FB-AF78-FCBF43B1E0EB}" srcOrd="0" destOrd="0" presId="urn:microsoft.com/office/officeart/2005/8/layout/hierarchy4"/>
    <dgm:cxn modelId="{9BEB5395-24F4-4B2D-9EA1-904A72793040}" type="presParOf" srcId="{78CDB0CD-9E21-4C0E-A642-979EF0A57785}" destId="{3F4AD737-5C29-4C48-B368-75910140274D}" srcOrd="1" destOrd="0" presId="urn:microsoft.com/office/officeart/2005/8/layout/hierarchy4"/>
    <dgm:cxn modelId="{2DB02743-C216-4722-B28F-13059ED90E11}" type="presParOf" srcId="{78CDB0CD-9E21-4C0E-A642-979EF0A57785}" destId="{E1118B29-ABDB-4341-9B3C-3A80EBB33EBB}" srcOrd="2" destOrd="0" presId="urn:microsoft.com/office/officeart/2005/8/layout/hierarchy4"/>
    <dgm:cxn modelId="{3D306F75-2ADD-47BC-AD4C-82ACD86AC457}" type="presParOf" srcId="{E1118B29-ABDB-4341-9B3C-3A80EBB33EBB}" destId="{46C496AA-C525-4F01-A03F-03F4A60D9FD7}" srcOrd="0" destOrd="0" presId="urn:microsoft.com/office/officeart/2005/8/layout/hierarchy4"/>
    <dgm:cxn modelId="{8EC6CAE0-17C2-4A75-B957-11CF4B7EE93C}" type="presParOf" srcId="{46C496AA-C525-4F01-A03F-03F4A60D9FD7}" destId="{14611A2B-767B-4E4B-B9C1-A9DF36CD909B}" srcOrd="0" destOrd="0" presId="urn:microsoft.com/office/officeart/2005/8/layout/hierarchy4"/>
    <dgm:cxn modelId="{FABAC564-09C3-4C52-AFAC-37ED8BC3CB47}"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D9E4B-77D6-40EA-BCCC-4874D6074DFE}" type="doc">
      <dgm:prSet loTypeId="urn:microsoft.com/office/officeart/2005/8/layout/cycle7" loCatId="cycle" qsTypeId="urn:microsoft.com/office/officeart/2005/8/quickstyle/simple1#3" qsCatId="simple" csTypeId="urn:microsoft.com/office/officeart/2005/8/colors/colorful3" csCatId="colorful" phldr="1"/>
      <dgm:spPr/>
      <dgm:t>
        <a:bodyPr/>
        <a:lstStyle/>
        <a:p>
          <a:endParaRPr lang="zh-TW" altLang="en-US"/>
        </a:p>
      </dgm:t>
    </dgm:pt>
    <dgm:pt modelId="{2BCC0CAC-D7E7-4970-AB78-731692792365}">
      <dgm:prSet phldrT="[文字]" custT="1"/>
      <dgm:spPr/>
      <dgm:t>
        <a:bodyPr/>
        <a:lstStyle/>
        <a:p>
          <a:r>
            <a:rPr lang="zh-TW" altLang="en-US" sz="2400" b="0" dirty="0" smtClean="0">
              <a:solidFill>
                <a:schemeClr val="tx1"/>
              </a:solidFill>
              <a:latin typeface="微軟正黑體" panose="020B0604030504040204" pitchFamily="34" charset="-120"/>
              <a:ea typeface="微軟正黑體" panose="020B0604030504040204" pitchFamily="34" charset="-120"/>
            </a:rPr>
            <a:t>素養導向</a:t>
          </a:r>
          <a:endParaRPr lang="zh-TW" altLang="en-US" sz="2400" b="0" dirty="0">
            <a:solidFill>
              <a:schemeClr val="tx1"/>
            </a:solidFill>
            <a:latin typeface="微軟正黑體" panose="020B0604030504040204" pitchFamily="34" charset="-120"/>
            <a:ea typeface="微軟正黑體" panose="020B0604030504040204" pitchFamily="34" charset="-120"/>
          </a:endParaRPr>
        </a:p>
      </dgm:t>
    </dgm:pt>
    <dgm:pt modelId="{CDB24D28-3A16-4CF8-A187-BB25E254E46A}" type="parTrans" cxnId="{06A69079-56E0-42FB-A97E-DA49EFA53EDF}">
      <dgm:prSet/>
      <dgm:spPr/>
      <dgm:t>
        <a:bodyPr/>
        <a:lstStyle/>
        <a:p>
          <a:endParaRPr lang="zh-TW" altLang="en-US" sz="2400"/>
        </a:p>
      </dgm:t>
    </dgm:pt>
    <dgm:pt modelId="{92152AA2-639A-444C-8D39-958A84DB1990}" type="sibTrans" cxnId="{06A69079-56E0-42FB-A97E-DA49EFA53EDF}">
      <dgm:prSet custT="1"/>
      <dgm:spPr/>
      <dgm:t>
        <a:bodyPr/>
        <a:lstStyle/>
        <a:p>
          <a:endParaRPr lang="zh-TW" altLang="en-US" sz="2400">
            <a:latin typeface="標楷體" pitchFamily="65" charset="-120"/>
            <a:ea typeface="標楷體" pitchFamily="65" charset="-120"/>
          </a:endParaRPr>
        </a:p>
      </dgm:t>
    </dgm:pt>
    <dgm:pt modelId="{6AB2EDB3-28AF-45A5-A42D-68C8C052E00A}">
      <dgm:prSet phldrT="[文字]" custT="1"/>
      <dgm:spPr/>
      <dgm:t>
        <a:bodyPr/>
        <a:lstStyle/>
        <a:p>
          <a:r>
            <a:rPr lang="zh-TW" altLang="en-US" sz="2400" b="0" smtClean="0">
              <a:latin typeface="微軟正黑體" panose="020B0604030504040204" pitchFamily="34" charset="-120"/>
              <a:ea typeface="微軟正黑體" panose="020B0604030504040204" pitchFamily="34" charset="-120"/>
            </a:rPr>
            <a:t>多元適性</a:t>
          </a:r>
          <a:endParaRPr lang="zh-TW" altLang="en-US" sz="2400" b="0" dirty="0">
            <a:latin typeface="微軟正黑體" panose="020B0604030504040204" pitchFamily="34" charset="-120"/>
            <a:ea typeface="微軟正黑體" panose="020B0604030504040204" pitchFamily="34" charset="-120"/>
          </a:endParaRPr>
        </a:p>
      </dgm:t>
    </dgm:pt>
    <dgm:pt modelId="{A230113F-057E-481D-9653-5D6A503F49DE}" type="parTrans" cxnId="{19ED4D35-2074-4CCE-BBEA-02EB9BF0F327}">
      <dgm:prSet/>
      <dgm:spPr/>
      <dgm:t>
        <a:bodyPr/>
        <a:lstStyle/>
        <a:p>
          <a:endParaRPr lang="zh-TW" altLang="en-US" sz="2400"/>
        </a:p>
      </dgm:t>
    </dgm:pt>
    <dgm:pt modelId="{DF0AC922-2C11-4E62-AD05-110195B8C28A}" type="sibTrans" cxnId="{19ED4D35-2074-4CCE-BBEA-02EB9BF0F327}">
      <dgm:prSet custT="1"/>
      <dgm:spPr/>
      <dgm:t>
        <a:bodyPr/>
        <a:lstStyle/>
        <a:p>
          <a:endParaRPr lang="zh-TW" altLang="en-US" sz="2400">
            <a:latin typeface="標楷體" pitchFamily="65" charset="-120"/>
            <a:ea typeface="標楷體" pitchFamily="65" charset="-120"/>
          </a:endParaRPr>
        </a:p>
      </dgm:t>
    </dgm:pt>
    <dgm:pt modelId="{11320812-6503-441E-879E-13341694427E}">
      <dgm:prSet phldrT="[文字]" custT="1"/>
      <dgm:spPr/>
      <dgm:t>
        <a:bodyPr/>
        <a:lstStyle/>
        <a:p>
          <a:r>
            <a:rPr lang="zh-TW" altLang="en-US" sz="2400" b="0" dirty="0" smtClean="0">
              <a:latin typeface="微軟正黑體" panose="020B0604030504040204" pitchFamily="34" charset="-120"/>
              <a:ea typeface="微軟正黑體" panose="020B0604030504040204" pitchFamily="34" charset="-120"/>
            </a:rPr>
            <a:t>連貫統整</a:t>
          </a:r>
          <a:endParaRPr lang="zh-TW" altLang="en-US" sz="2400" b="0" dirty="0">
            <a:latin typeface="微軟正黑體" panose="020B0604030504040204" pitchFamily="34" charset="-120"/>
            <a:ea typeface="微軟正黑體" panose="020B0604030504040204" pitchFamily="34" charset="-120"/>
          </a:endParaRPr>
        </a:p>
      </dgm:t>
    </dgm:pt>
    <dgm:pt modelId="{B94B57DA-5233-4C91-B37C-DA36AFFFF234}" type="parTrans" cxnId="{D0513952-2AEA-42BD-929A-3CF7682098E6}">
      <dgm:prSet/>
      <dgm:spPr/>
      <dgm:t>
        <a:bodyPr/>
        <a:lstStyle/>
        <a:p>
          <a:endParaRPr lang="zh-TW" altLang="en-US" sz="2400"/>
        </a:p>
      </dgm:t>
    </dgm:pt>
    <dgm:pt modelId="{996D5AF9-97C7-47C9-96C2-64410583F2E6}" type="sibTrans" cxnId="{D0513952-2AEA-42BD-929A-3CF7682098E6}">
      <dgm:prSet custT="1"/>
      <dgm:spPr/>
      <dgm:t>
        <a:bodyPr/>
        <a:lstStyle/>
        <a:p>
          <a:endParaRPr lang="zh-TW" altLang="en-US" sz="2400">
            <a:latin typeface="標楷體" pitchFamily="65" charset="-120"/>
            <a:ea typeface="標楷體" pitchFamily="65" charset="-120"/>
          </a:endParaRPr>
        </a:p>
      </dgm:t>
    </dgm:pt>
    <dgm:pt modelId="{403D9C47-D833-4004-AABE-BD01E43A4962}">
      <dgm:prSet phldrT="[文字]" custT="1"/>
      <dgm:spPr/>
      <dgm:t>
        <a:bodyPr/>
        <a:lstStyle/>
        <a:p>
          <a:r>
            <a:rPr lang="zh-TW" altLang="en-US" sz="2400" b="0" smtClean="0">
              <a:latin typeface="微軟正黑體" panose="020B0604030504040204" pitchFamily="34" charset="-120"/>
              <a:ea typeface="微軟正黑體" panose="020B0604030504040204" pitchFamily="34" charset="-120"/>
            </a:rPr>
            <a:t>配套整合</a:t>
          </a:r>
          <a:endParaRPr lang="zh-TW" altLang="en-US" sz="2400" b="0" dirty="0">
            <a:latin typeface="微軟正黑體" panose="020B0604030504040204" pitchFamily="34" charset="-120"/>
            <a:ea typeface="微軟正黑體" panose="020B0604030504040204" pitchFamily="34" charset="-120"/>
          </a:endParaRPr>
        </a:p>
      </dgm:t>
    </dgm:pt>
    <dgm:pt modelId="{36955FE2-BDFA-41C9-8C37-54CCF216EA83}" type="parTrans" cxnId="{BF3D63B0-7444-48FB-9B0E-F07F9B4868F0}">
      <dgm:prSet/>
      <dgm:spPr/>
      <dgm:t>
        <a:bodyPr/>
        <a:lstStyle/>
        <a:p>
          <a:endParaRPr lang="zh-TW" altLang="en-US" sz="2400"/>
        </a:p>
      </dgm:t>
    </dgm:pt>
    <dgm:pt modelId="{D5271E6C-6569-4BA8-877E-2B14038D8612}" type="sibTrans" cxnId="{BF3D63B0-7444-48FB-9B0E-F07F9B4868F0}">
      <dgm:prSet custT="1"/>
      <dgm:spPr/>
      <dgm:t>
        <a:bodyPr/>
        <a:lstStyle/>
        <a:p>
          <a:endParaRPr lang="zh-TW" altLang="en-US" sz="2400">
            <a:latin typeface="標楷體" pitchFamily="65" charset="-120"/>
            <a:ea typeface="標楷體" pitchFamily="65" charset="-120"/>
          </a:endParaRPr>
        </a:p>
      </dgm:t>
    </dgm:pt>
    <dgm:pt modelId="{61EDC155-5360-4CA4-806D-D8C6FB3B2857}">
      <dgm:prSet phldrT="[文字]" custT="1"/>
      <dgm:spPr/>
      <dgm:t>
        <a:bodyPr/>
        <a:lstStyle/>
        <a:p>
          <a:r>
            <a:rPr lang="zh-TW" altLang="en-US" sz="2400" b="0" smtClean="0">
              <a:latin typeface="微軟正黑體" panose="020B0604030504040204" pitchFamily="34" charset="-120"/>
              <a:ea typeface="微軟正黑體" panose="020B0604030504040204" pitchFamily="34" charset="-120"/>
            </a:rPr>
            <a:t>彈性活力</a:t>
          </a:r>
          <a:endParaRPr lang="zh-TW" altLang="en-US" sz="2400" b="0" dirty="0">
            <a:latin typeface="微軟正黑體" panose="020B0604030504040204" pitchFamily="34" charset="-120"/>
            <a:ea typeface="微軟正黑體" panose="020B0604030504040204" pitchFamily="34" charset="-120"/>
          </a:endParaRPr>
        </a:p>
      </dgm:t>
    </dgm:pt>
    <dgm:pt modelId="{E7969807-8FF3-413E-8D75-0D90F2FC8CAB}" type="sibTrans" cxnId="{E980B247-E9D3-454D-8132-C5033ABFF068}">
      <dgm:prSet custT="1"/>
      <dgm:spPr/>
      <dgm:t>
        <a:bodyPr/>
        <a:lstStyle/>
        <a:p>
          <a:endParaRPr lang="zh-TW" altLang="en-US" sz="2400">
            <a:latin typeface="標楷體" pitchFamily="65" charset="-120"/>
            <a:ea typeface="標楷體" pitchFamily="65" charset="-120"/>
          </a:endParaRPr>
        </a:p>
      </dgm:t>
    </dgm:pt>
    <dgm:pt modelId="{22593FFA-88A8-44A3-A04D-AE8CFC2567D9}" type="parTrans" cxnId="{E980B247-E9D3-454D-8132-C5033ABFF068}">
      <dgm:prSet/>
      <dgm:spPr/>
      <dgm:t>
        <a:bodyPr/>
        <a:lstStyle/>
        <a:p>
          <a:endParaRPr lang="zh-TW" altLang="en-US" sz="2400"/>
        </a:p>
      </dgm:t>
    </dgm:pt>
    <dgm:pt modelId="{8F716499-0892-42E5-AB6A-80F4BCA3CF64}" type="pres">
      <dgm:prSet presAssocID="{C7DD9E4B-77D6-40EA-BCCC-4874D6074DFE}" presName="Name0" presStyleCnt="0">
        <dgm:presLayoutVars>
          <dgm:dir/>
          <dgm:resizeHandles val="exact"/>
        </dgm:presLayoutVars>
      </dgm:prSet>
      <dgm:spPr/>
      <dgm:t>
        <a:bodyPr/>
        <a:lstStyle/>
        <a:p>
          <a:endParaRPr lang="zh-TW" altLang="en-US"/>
        </a:p>
      </dgm:t>
    </dgm:pt>
    <dgm:pt modelId="{DF022DEF-E912-4AAF-85A3-82B990C80A0C}" type="pres">
      <dgm:prSet presAssocID="{2BCC0CAC-D7E7-4970-AB78-731692792365}" presName="node" presStyleLbl="node1" presStyleIdx="0" presStyleCnt="5">
        <dgm:presLayoutVars>
          <dgm:bulletEnabled val="1"/>
        </dgm:presLayoutVars>
      </dgm:prSet>
      <dgm:spPr/>
      <dgm:t>
        <a:bodyPr/>
        <a:lstStyle/>
        <a:p>
          <a:endParaRPr lang="zh-TW" altLang="en-US"/>
        </a:p>
      </dgm:t>
    </dgm:pt>
    <dgm:pt modelId="{4379A581-95EF-49A4-B57E-DDF0371ECE5F}" type="pres">
      <dgm:prSet presAssocID="{92152AA2-639A-444C-8D39-958A84DB1990}" presName="sibTrans" presStyleLbl="sibTrans2D1" presStyleIdx="0" presStyleCnt="5"/>
      <dgm:spPr/>
      <dgm:t>
        <a:bodyPr/>
        <a:lstStyle/>
        <a:p>
          <a:endParaRPr lang="zh-TW" altLang="en-US"/>
        </a:p>
      </dgm:t>
    </dgm:pt>
    <dgm:pt modelId="{490074C5-4486-47AA-9EA7-6348BCF1527A}" type="pres">
      <dgm:prSet presAssocID="{92152AA2-639A-444C-8D39-958A84DB1990}" presName="connectorText" presStyleLbl="sibTrans2D1" presStyleIdx="0" presStyleCnt="5"/>
      <dgm:spPr/>
      <dgm:t>
        <a:bodyPr/>
        <a:lstStyle/>
        <a:p>
          <a:endParaRPr lang="zh-TW" altLang="en-US"/>
        </a:p>
      </dgm:t>
    </dgm:pt>
    <dgm:pt modelId="{64697EC0-195C-4052-B31F-487941FDC5E2}" type="pres">
      <dgm:prSet presAssocID="{61EDC155-5360-4CA4-806D-D8C6FB3B2857}" presName="node" presStyleLbl="node1" presStyleIdx="1" presStyleCnt="5">
        <dgm:presLayoutVars>
          <dgm:bulletEnabled val="1"/>
        </dgm:presLayoutVars>
      </dgm:prSet>
      <dgm:spPr/>
      <dgm:t>
        <a:bodyPr/>
        <a:lstStyle/>
        <a:p>
          <a:endParaRPr lang="zh-TW" altLang="en-US"/>
        </a:p>
      </dgm:t>
    </dgm:pt>
    <dgm:pt modelId="{30FF54FB-4444-476E-8AD5-EA57B83F9064}" type="pres">
      <dgm:prSet presAssocID="{E7969807-8FF3-413E-8D75-0D90F2FC8CAB}" presName="sibTrans" presStyleLbl="sibTrans2D1" presStyleIdx="1" presStyleCnt="5"/>
      <dgm:spPr/>
      <dgm:t>
        <a:bodyPr/>
        <a:lstStyle/>
        <a:p>
          <a:endParaRPr lang="zh-TW" altLang="en-US"/>
        </a:p>
      </dgm:t>
    </dgm:pt>
    <dgm:pt modelId="{AF72D33A-019D-452E-9922-DE3600E9D9C6}" type="pres">
      <dgm:prSet presAssocID="{E7969807-8FF3-413E-8D75-0D90F2FC8CAB}" presName="connectorText" presStyleLbl="sibTrans2D1" presStyleIdx="1" presStyleCnt="5"/>
      <dgm:spPr/>
      <dgm:t>
        <a:bodyPr/>
        <a:lstStyle/>
        <a:p>
          <a:endParaRPr lang="zh-TW" altLang="en-US"/>
        </a:p>
      </dgm:t>
    </dgm:pt>
    <dgm:pt modelId="{AB8A1533-55B2-4E07-AAC0-B7E3F9FCAD09}" type="pres">
      <dgm:prSet presAssocID="{6AB2EDB3-28AF-45A5-A42D-68C8C052E00A}" presName="node" presStyleLbl="node1" presStyleIdx="2" presStyleCnt="5" custRadScaleRad="90529" custRadScaleInc="-21284">
        <dgm:presLayoutVars>
          <dgm:bulletEnabled val="1"/>
        </dgm:presLayoutVars>
      </dgm:prSet>
      <dgm:spPr/>
      <dgm:t>
        <a:bodyPr/>
        <a:lstStyle/>
        <a:p>
          <a:endParaRPr lang="zh-TW" altLang="en-US"/>
        </a:p>
      </dgm:t>
    </dgm:pt>
    <dgm:pt modelId="{CEC17C68-A44D-48E6-936D-F7031166D5D6}" type="pres">
      <dgm:prSet presAssocID="{DF0AC922-2C11-4E62-AD05-110195B8C28A}" presName="sibTrans" presStyleLbl="sibTrans2D1" presStyleIdx="2" presStyleCnt="5"/>
      <dgm:spPr/>
      <dgm:t>
        <a:bodyPr/>
        <a:lstStyle/>
        <a:p>
          <a:endParaRPr lang="zh-TW" altLang="en-US"/>
        </a:p>
      </dgm:t>
    </dgm:pt>
    <dgm:pt modelId="{66B5FA50-473E-4A3D-99A0-D559EA594BAE}" type="pres">
      <dgm:prSet presAssocID="{DF0AC922-2C11-4E62-AD05-110195B8C28A}" presName="connectorText" presStyleLbl="sibTrans2D1" presStyleIdx="2" presStyleCnt="5"/>
      <dgm:spPr/>
      <dgm:t>
        <a:bodyPr/>
        <a:lstStyle/>
        <a:p>
          <a:endParaRPr lang="zh-TW" altLang="en-US"/>
        </a:p>
      </dgm:t>
    </dgm:pt>
    <dgm:pt modelId="{BEC8E317-7357-48F4-9CC4-F5BAD0647451}" type="pres">
      <dgm:prSet presAssocID="{11320812-6503-441E-879E-13341694427E}" presName="node" presStyleLbl="node1" presStyleIdx="3" presStyleCnt="5" custRadScaleRad="88826" custRadScaleInc="18053">
        <dgm:presLayoutVars>
          <dgm:bulletEnabled val="1"/>
        </dgm:presLayoutVars>
      </dgm:prSet>
      <dgm:spPr/>
      <dgm:t>
        <a:bodyPr/>
        <a:lstStyle/>
        <a:p>
          <a:endParaRPr lang="zh-TW" altLang="en-US"/>
        </a:p>
      </dgm:t>
    </dgm:pt>
    <dgm:pt modelId="{AB22DED0-F905-4227-A2DF-283F61E73AFF}" type="pres">
      <dgm:prSet presAssocID="{996D5AF9-97C7-47C9-96C2-64410583F2E6}" presName="sibTrans" presStyleLbl="sibTrans2D1" presStyleIdx="3" presStyleCnt="5"/>
      <dgm:spPr/>
      <dgm:t>
        <a:bodyPr/>
        <a:lstStyle/>
        <a:p>
          <a:endParaRPr lang="zh-TW" altLang="en-US"/>
        </a:p>
      </dgm:t>
    </dgm:pt>
    <dgm:pt modelId="{B7390723-22E2-459A-A2B2-572E1732F34B}" type="pres">
      <dgm:prSet presAssocID="{996D5AF9-97C7-47C9-96C2-64410583F2E6}" presName="connectorText" presStyleLbl="sibTrans2D1" presStyleIdx="3" presStyleCnt="5"/>
      <dgm:spPr/>
      <dgm:t>
        <a:bodyPr/>
        <a:lstStyle/>
        <a:p>
          <a:endParaRPr lang="zh-TW" altLang="en-US"/>
        </a:p>
      </dgm:t>
    </dgm:pt>
    <dgm:pt modelId="{2E56E5D6-4471-4E10-9EC6-B50FE5002DCF}" type="pres">
      <dgm:prSet presAssocID="{403D9C47-D833-4004-AABE-BD01E43A4962}" presName="node" presStyleLbl="node1" presStyleIdx="4" presStyleCnt="5">
        <dgm:presLayoutVars>
          <dgm:bulletEnabled val="1"/>
        </dgm:presLayoutVars>
      </dgm:prSet>
      <dgm:spPr/>
      <dgm:t>
        <a:bodyPr/>
        <a:lstStyle/>
        <a:p>
          <a:endParaRPr lang="zh-TW" altLang="en-US"/>
        </a:p>
      </dgm:t>
    </dgm:pt>
    <dgm:pt modelId="{27D0CA3C-33C5-496A-A745-4F845E21114F}" type="pres">
      <dgm:prSet presAssocID="{D5271E6C-6569-4BA8-877E-2B14038D8612}" presName="sibTrans" presStyleLbl="sibTrans2D1" presStyleIdx="4" presStyleCnt="5"/>
      <dgm:spPr/>
      <dgm:t>
        <a:bodyPr/>
        <a:lstStyle/>
        <a:p>
          <a:endParaRPr lang="zh-TW" altLang="en-US"/>
        </a:p>
      </dgm:t>
    </dgm:pt>
    <dgm:pt modelId="{0CA5DF17-A5EE-402F-BF80-14F636239D8F}" type="pres">
      <dgm:prSet presAssocID="{D5271E6C-6569-4BA8-877E-2B14038D8612}" presName="connectorText" presStyleLbl="sibTrans2D1" presStyleIdx="4" presStyleCnt="5"/>
      <dgm:spPr/>
      <dgm:t>
        <a:bodyPr/>
        <a:lstStyle/>
        <a:p>
          <a:endParaRPr lang="zh-TW" altLang="en-US"/>
        </a:p>
      </dgm:t>
    </dgm:pt>
  </dgm:ptLst>
  <dgm:cxnLst>
    <dgm:cxn modelId="{09D9A736-93F6-4A28-BA3F-24B6BE2A60AB}" type="presOf" srcId="{2BCC0CAC-D7E7-4970-AB78-731692792365}" destId="{DF022DEF-E912-4AAF-85A3-82B990C80A0C}" srcOrd="0" destOrd="0" presId="urn:microsoft.com/office/officeart/2005/8/layout/cycle7"/>
    <dgm:cxn modelId="{D2E153AC-FA03-4D43-B558-CA4BF8EFCBFB}" type="presOf" srcId="{E7969807-8FF3-413E-8D75-0D90F2FC8CAB}" destId="{AF72D33A-019D-452E-9922-DE3600E9D9C6}" srcOrd="1" destOrd="0" presId="urn:microsoft.com/office/officeart/2005/8/layout/cycle7"/>
    <dgm:cxn modelId="{CB704111-4945-469E-AD82-C74FCA643694}" type="presOf" srcId="{DF0AC922-2C11-4E62-AD05-110195B8C28A}" destId="{66B5FA50-473E-4A3D-99A0-D559EA594BAE}" srcOrd="1" destOrd="0" presId="urn:microsoft.com/office/officeart/2005/8/layout/cycle7"/>
    <dgm:cxn modelId="{19ED4D35-2074-4CCE-BBEA-02EB9BF0F327}" srcId="{C7DD9E4B-77D6-40EA-BCCC-4874D6074DFE}" destId="{6AB2EDB3-28AF-45A5-A42D-68C8C052E00A}" srcOrd="2" destOrd="0" parTransId="{A230113F-057E-481D-9653-5D6A503F49DE}" sibTransId="{DF0AC922-2C11-4E62-AD05-110195B8C28A}"/>
    <dgm:cxn modelId="{D0513952-2AEA-42BD-929A-3CF7682098E6}" srcId="{C7DD9E4B-77D6-40EA-BCCC-4874D6074DFE}" destId="{11320812-6503-441E-879E-13341694427E}" srcOrd="3" destOrd="0" parTransId="{B94B57DA-5233-4C91-B37C-DA36AFFFF234}" sibTransId="{996D5AF9-97C7-47C9-96C2-64410583F2E6}"/>
    <dgm:cxn modelId="{C661AE81-3C31-4CA8-B486-420648FED2F8}" type="presOf" srcId="{DF0AC922-2C11-4E62-AD05-110195B8C28A}" destId="{CEC17C68-A44D-48E6-936D-F7031166D5D6}" srcOrd="0" destOrd="0" presId="urn:microsoft.com/office/officeart/2005/8/layout/cycle7"/>
    <dgm:cxn modelId="{FCACC12B-BA0A-4F36-87A4-77EF8C9F7120}" type="presOf" srcId="{D5271E6C-6569-4BA8-877E-2B14038D8612}" destId="{27D0CA3C-33C5-496A-A745-4F845E21114F}" srcOrd="0" destOrd="0" presId="urn:microsoft.com/office/officeart/2005/8/layout/cycle7"/>
    <dgm:cxn modelId="{DA1C1E6C-E106-45F1-A896-A437E3967919}" type="presOf" srcId="{D5271E6C-6569-4BA8-877E-2B14038D8612}" destId="{0CA5DF17-A5EE-402F-BF80-14F636239D8F}" srcOrd="1" destOrd="0" presId="urn:microsoft.com/office/officeart/2005/8/layout/cycle7"/>
    <dgm:cxn modelId="{CBC5C146-4F3C-427B-B272-D456FDE921A1}" type="presOf" srcId="{C7DD9E4B-77D6-40EA-BCCC-4874D6074DFE}" destId="{8F716499-0892-42E5-AB6A-80F4BCA3CF64}" srcOrd="0" destOrd="0" presId="urn:microsoft.com/office/officeart/2005/8/layout/cycle7"/>
    <dgm:cxn modelId="{6AFC94BF-8895-49A9-B77E-83F5E6F5635E}" type="presOf" srcId="{11320812-6503-441E-879E-13341694427E}" destId="{BEC8E317-7357-48F4-9CC4-F5BAD0647451}" srcOrd="0" destOrd="0" presId="urn:microsoft.com/office/officeart/2005/8/layout/cycle7"/>
    <dgm:cxn modelId="{2C842832-E62C-4EF1-906A-0F3F883A4019}" type="presOf" srcId="{E7969807-8FF3-413E-8D75-0D90F2FC8CAB}" destId="{30FF54FB-4444-476E-8AD5-EA57B83F9064}" srcOrd="0" destOrd="0" presId="urn:microsoft.com/office/officeart/2005/8/layout/cycle7"/>
    <dgm:cxn modelId="{91F147B8-65B4-4889-B79A-0F0E0A6848B4}" type="presOf" srcId="{6AB2EDB3-28AF-45A5-A42D-68C8C052E00A}" destId="{AB8A1533-55B2-4E07-AAC0-B7E3F9FCAD09}" srcOrd="0" destOrd="0" presId="urn:microsoft.com/office/officeart/2005/8/layout/cycle7"/>
    <dgm:cxn modelId="{06A69079-56E0-42FB-A97E-DA49EFA53EDF}" srcId="{C7DD9E4B-77D6-40EA-BCCC-4874D6074DFE}" destId="{2BCC0CAC-D7E7-4970-AB78-731692792365}" srcOrd="0" destOrd="0" parTransId="{CDB24D28-3A16-4CF8-A187-BB25E254E46A}" sibTransId="{92152AA2-639A-444C-8D39-958A84DB1990}"/>
    <dgm:cxn modelId="{36221E77-1E31-4423-8E51-F006528BD326}" type="presOf" srcId="{996D5AF9-97C7-47C9-96C2-64410583F2E6}" destId="{AB22DED0-F905-4227-A2DF-283F61E73AFF}" srcOrd="0" destOrd="0" presId="urn:microsoft.com/office/officeart/2005/8/layout/cycle7"/>
    <dgm:cxn modelId="{CF43EBA3-9BAB-4F40-860C-3F111B02381B}" type="presOf" srcId="{403D9C47-D833-4004-AABE-BD01E43A4962}" destId="{2E56E5D6-4471-4E10-9EC6-B50FE5002DCF}" srcOrd="0" destOrd="0" presId="urn:microsoft.com/office/officeart/2005/8/layout/cycle7"/>
    <dgm:cxn modelId="{BF3D63B0-7444-48FB-9B0E-F07F9B4868F0}" srcId="{C7DD9E4B-77D6-40EA-BCCC-4874D6074DFE}" destId="{403D9C47-D833-4004-AABE-BD01E43A4962}" srcOrd="4" destOrd="0" parTransId="{36955FE2-BDFA-41C9-8C37-54CCF216EA83}" sibTransId="{D5271E6C-6569-4BA8-877E-2B14038D8612}"/>
    <dgm:cxn modelId="{53AFB78F-EF0C-4354-962C-FEDAD0E1709F}" type="presOf" srcId="{92152AA2-639A-444C-8D39-958A84DB1990}" destId="{4379A581-95EF-49A4-B57E-DDF0371ECE5F}" srcOrd="0" destOrd="0" presId="urn:microsoft.com/office/officeart/2005/8/layout/cycle7"/>
    <dgm:cxn modelId="{697EE307-9CFE-4CA3-B8E9-7AB5650184B3}" type="presOf" srcId="{996D5AF9-97C7-47C9-96C2-64410583F2E6}" destId="{B7390723-22E2-459A-A2B2-572E1732F34B}" srcOrd="1" destOrd="0" presId="urn:microsoft.com/office/officeart/2005/8/layout/cycle7"/>
    <dgm:cxn modelId="{51940CF4-3575-45AB-AEC9-815368E8F4F0}" type="presOf" srcId="{61EDC155-5360-4CA4-806D-D8C6FB3B2857}" destId="{64697EC0-195C-4052-B31F-487941FDC5E2}" srcOrd="0" destOrd="0" presId="urn:microsoft.com/office/officeart/2005/8/layout/cycle7"/>
    <dgm:cxn modelId="{FFDDEDFB-01CA-4CEC-97B6-5496363B8938}" type="presOf" srcId="{92152AA2-639A-444C-8D39-958A84DB1990}" destId="{490074C5-4486-47AA-9EA7-6348BCF1527A}" srcOrd="1" destOrd="0" presId="urn:microsoft.com/office/officeart/2005/8/layout/cycle7"/>
    <dgm:cxn modelId="{E980B247-E9D3-454D-8132-C5033ABFF068}" srcId="{C7DD9E4B-77D6-40EA-BCCC-4874D6074DFE}" destId="{61EDC155-5360-4CA4-806D-D8C6FB3B2857}" srcOrd="1" destOrd="0" parTransId="{22593FFA-88A8-44A3-A04D-AE8CFC2567D9}" sibTransId="{E7969807-8FF3-413E-8D75-0D90F2FC8CAB}"/>
    <dgm:cxn modelId="{89220E9A-1F10-4C32-8156-91B0B885E100}" type="presParOf" srcId="{8F716499-0892-42E5-AB6A-80F4BCA3CF64}" destId="{DF022DEF-E912-4AAF-85A3-82B990C80A0C}" srcOrd="0" destOrd="0" presId="urn:microsoft.com/office/officeart/2005/8/layout/cycle7"/>
    <dgm:cxn modelId="{AE25BE08-16BF-42AA-A404-0EC4E0803B19}" type="presParOf" srcId="{8F716499-0892-42E5-AB6A-80F4BCA3CF64}" destId="{4379A581-95EF-49A4-B57E-DDF0371ECE5F}" srcOrd="1" destOrd="0" presId="urn:microsoft.com/office/officeart/2005/8/layout/cycle7"/>
    <dgm:cxn modelId="{9951B768-0E63-4C43-B68E-AC8525C68132}" type="presParOf" srcId="{4379A581-95EF-49A4-B57E-DDF0371ECE5F}" destId="{490074C5-4486-47AA-9EA7-6348BCF1527A}" srcOrd="0" destOrd="0" presId="urn:microsoft.com/office/officeart/2005/8/layout/cycle7"/>
    <dgm:cxn modelId="{811F3118-4F79-4DB5-BC7F-2EF8C8FA47C9}" type="presParOf" srcId="{8F716499-0892-42E5-AB6A-80F4BCA3CF64}" destId="{64697EC0-195C-4052-B31F-487941FDC5E2}" srcOrd="2" destOrd="0" presId="urn:microsoft.com/office/officeart/2005/8/layout/cycle7"/>
    <dgm:cxn modelId="{8A4B240E-B026-464B-8426-8FD0845C7BC0}" type="presParOf" srcId="{8F716499-0892-42E5-AB6A-80F4BCA3CF64}" destId="{30FF54FB-4444-476E-8AD5-EA57B83F9064}" srcOrd="3" destOrd="0" presId="urn:microsoft.com/office/officeart/2005/8/layout/cycle7"/>
    <dgm:cxn modelId="{9D8A129F-27F0-45DC-91B3-9EE7BC1BA841}" type="presParOf" srcId="{30FF54FB-4444-476E-8AD5-EA57B83F9064}" destId="{AF72D33A-019D-452E-9922-DE3600E9D9C6}" srcOrd="0" destOrd="0" presId="urn:microsoft.com/office/officeart/2005/8/layout/cycle7"/>
    <dgm:cxn modelId="{73D4EB8D-326B-4075-ACE9-A95916BBDE61}" type="presParOf" srcId="{8F716499-0892-42E5-AB6A-80F4BCA3CF64}" destId="{AB8A1533-55B2-4E07-AAC0-B7E3F9FCAD09}" srcOrd="4" destOrd="0" presId="urn:microsoft.com/office/officeart/2005/8/layout/cycle7"/>
    <dgm:cxn modelId="{2F582DD2-0981-4EDF-A1FA-FFDC246485D1}" type="presParOf" srcId="{8F716499-0892-42E5-AB6A-80F4BCA3CF64}" destId="{CEC17C68-A44D-48E6-936D-F7031166D5D6}" srcOrd="5" destOrd="0" presId="urn:microsoft.com/office/officeart/2005/8/layout/cycle7"/>
    <dgm:cxn modelId="{6D39EAF2-3508-46A4-8227-0199FC559B65}" type="presParOf" srcId="{CEC17C68-A44D-48E6-936D-F7031166D5D6}" destId="{66B5FA50-473E-4A3D-99A0-D559EA594BAE}" srcOrd="0" destOrd="0" presId="urn:microsoft.com/office/officeart/2005/8/layout/cycle7"/>
    <dgm:cxn modelId="{4CC0165B-A1F7-4441-B7AC-6F24C8C0D516}" type="presParOf" srcId="{8F716499-0892-42E5-AB6A-80F4BCA3CF64}" destId="{BEC8E317-7357-48F4-9CC4-F5BAD0647451}" srcOrd="6" destOrd="0" presId="urn:microsoft.com/office/officeart/2005/8/layout/cycle7"/>
    <dgm:cxn modelId="{5189585B-0B68-4CB9-BF23-3544D997C51B}" type="presParOf" srcId="{8F716499-0892-42E5-AB6A-80F4BCA3CF64}" destId="{AB22DED0-F905-4227-A2DF-283F61E73AFF}" srcOrd="7" destOrd="0" presId="urn:microsoft.com/office/officeart/2005/8/layout/cycle7"/>
    <dgm:cxn modelId="{24CB34F5-4E45-4673-8980-BAF6B1BC4843}" type="presParOf" srcId="{AB22DED0-F905-4227-A2DF-283F61E73AFF}" destId="{B7390723-22E2-459A-A2B2-572E1732F34B}" srcOrd="0" destOrd="0" presId="urn:microsoft.com/office/officeart/2005/8/layout/cycle7"/>
    <dgm:cxn modelId="{98B6AB4E-0AFE-4E0E-958A-4D5784DAE751}" type="presParOf" srcId="{8F716499-0892-42E5-AB6A-80F4BCA3CF64}" destId="{2E56E5D6-4471-4E10-9EC6-B50FE5002DCF}" srcOrd="8" destOrd="0" presId="urn:microsoft.com/office/officeart/2005/8/layout/cycle7"/>
    <dgm:cxn modelId="{899BCF20-858C-44EC-B291-B4623A183A92}" type="presParOf" srcId="{8F716499-0892-42E5-AB6A-80F4BCA3CF64}" destId="{27D0CA3C-33C5-496A-A745-4F845E21114F}" srcOrd="9" destOrd="0" presId="urn:microsoft.com/office/officeart/2005/8/layout/cycle7"/>
    <dgm:cxn modelId="{A8776AF9-D3EF-4E3D-930F-1C970FAC2226}" type="presParOf" srcId="{27D0CA3C-33C5-496A-A745-4F845E21114F}" destId="{0CA5DF17-A5EE-402F-BF80-14F636239D8F}" srcOrd="0" destOrd="0" presId="urn:microsoft.com/office/officeart/2005/8/layout/cycle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2A90D99D-9A08-4470-861A-31A65200718B}" type="presOf" srcId="{E06363B4-1CBD-408D-90DC-065778E5FCB5}" destId="{467385A6-D0D7-431A-99D3-AF86122EE20D}" srcOrd="0" destOrd="0" presId="urn:microsoft.com/office/officeart/2005/8/layout/hierarchy6"/>
    <dgm:cxn modelId="{A0E1E12A-6C27-4864-85AA-EF749A144C29}" type="presOf" srcId="{043BDE1D-B32D-453E-9C46-1E356110C225}" destId="{889D6E4C-FA87-4C38-B0E2-EC17F927D833}" srcOrd="0" destOrd="0" presId="urn:microsoft.com/office/officeart/2005/8/layout/hierarchy6"/>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FBA10869-FBB9-4E7A-9EED-F2335B5959DC}" type="presOf" srcId="{A6719D78-B3F8-47B1-A613-12AC3E245E83}" destId="{DFBB11B0-F92D-4C99-9AD7-598E4D51462A}" srcOrd="0" destOrd="0" presId="urn:microsoft.com/office/officeart/2005/8/layout/hierarchy6"/>
    <dgm:cxn modelId="{834CD11F-E942-4AAF-964A-55ED38E53868}" type="presOf" srcId="{7C8AEDC3-014C-4961-945C-F635A541BE21}" destId="{78A7D40E-02E8-486D-B3CD-A273D4A75CB0}" srcOrd="0" destOrd="0" presId="urn:microsoft.com/office/officeart/2005/8/layout/hierarchy6"/>
    <dgm:cxn modelId="{57367504-DA7B-4334-B057-2F34A3428031}" type="presOf" srcId="{60DAD31E-E446-41ED-8DAE-192D1B67D357}" destId="{100EB76B-CDFE-41EE-A7A2-296328D4BCD6}" srcOrd="0" destOrd="0" presId="urn:microsoft.com/office/officeart/2005/8/layout/hierarchy6"/>
    <dgm:cxn modelId="{4B826799-1A42-4162-AF4C-6AE54A0D239E}" type="presOf" srcId="{4EA1F9BC-3330-4079-A901-0C4B0B1A4A20}" destId="{949DF0EB-3749-40CC-84CC-2F32917930F8}" srcOrd="1" destOrd="0" presId="urn:microsoft.com/office/officeart/2005/8/layout/hierarchy6"/>
    <dgm:cxn modelId="{C5AEC916-8E7D-4DC3-B8A5-9BFB1692CE31}" type="presOf" srcId="{4B870C06-61C0-4FA7-9A80-CF74F1E7AF9F}" destId="{E35E7626-07BD-4A70-998E-9EBFAC04375E}"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2FFB3C91-4738-4B36-9B26-3A4EB5B70623}" type="presOf" srcId="{0F715909-E436-46F5-BB8E-3D36CCA5A091}" destId="{45C0E22E-070B-413E-B4BE-73A740661682}" srcOrd="0" destOrd="0" presId="urn:microsoft.com/office/officeart/2005/8/layout/hierarchy6"/>
    <dgm:cxn modelId="{6755A7FA-5388-44E2-ACD1-BE7319DDEC43}" type="presOf" srcId="{A0685B2A-A6EE-4817-9F7E-8B3CB3D3F296}" destId="{58E55AAA-DE08-4607-8F5B-A298F20DA1DD}" srcOrd="0" destOrd="0" presId="urn:microsoft.com/office/officeart/2005/8/layout/hierarchy6"/>
    <dgm:cxn modelId="{B625085E-4844-4E42-B7F0-8B05319E597E}" type="presOf" srcId="{A0685B2A-A6EE-4817-9F7E-8B3CB3D3F296}" destId="{2CE8E76B-7525-471E-BFB7-BED784677E90}" srcOrd="1" destOrd="0" presId="urn:microsoft.com/office/officeart/2005/8/layout/hierarchy6"/>
    <dgm:cxn modelId="{D3671C39-6A60-4CDB-8E8E-ACDA7F2E2AB5}" type="presOf" srcId="{043BDE1D-B32D-453E-9C46-1E356110C225}" destId="{D3C8D2B9-864A-409B-A4A0-20D1FF4F5E5F}" srcOrd="1" destOrd="0" presId="urn:microsoft.com/office/officeart/2005/8/layout/hierarchy6"/>
    <dgm:cxn modelId="{601DB366-715E-4742-A24B-521AA02B948A}" type="presOf" srcId="{4EA1F9BC-3330-4079-A901-0C4B0B1A4A20}" destId="{9CC68027-AD3E-4C14-BBB5-64BDC8B6ADD5}" srcOrd="0" destOrd="0" presId="urn:microsoft.com/office/officeart/2005/8/layout/hierarchy6"/>
    <dgm:cxn modelId="{AF536D53-3D3C-4680-BEC1-01BEC361008B}" type="presOf" srcId="{A8500810-9EE8-49EF-9AA5-344A75E210B5}" destId="{A0834E09-F94E-4A0B-A9B9-3540E594EA10}" srcOrd="0" destOrd="0" presId="urn:microsoft.com/office/officeart/2005/8/layout/hierarchy6"/>
    <dgm:cxn modelId="{F0C15F87-BC83-4D63-8510-7DCFD503A178}" type="presOf" srcId="{4DD9C845-7120-4FB1-A592-04B0EFD25256}" destId="{B480F158-E0B1-4D38-8C83-70B0AFBC669B}"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D86E9A2-5F0B-46CF-B044-12698D9BBD56}"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0A3E2D3F-85A5-4A41-A09E-C553A68FCBD4}" srcId="{F45F1EA8-9680-437A-BE6B-3E5BD055DA41}" destId="{4EA1F9BC-3330-4079-A901-0C4B0B1A4A20}" srcOrd="1" destOrd="0" parTransId="{5E2347F0-E3E3-436E-B79A-EDD91562C780}" sibTransId="{5FDCF4EC-E099-4953-8900-79C2F1480ABA}"/>
    <dgm:cxn modelId="{7F45DDAE-C380-4618-8951-1FA9C4A3F145}" type="presOf" srcId="{C2DC16F9-C6EC-480A-B686-BC25AD0E0940}" destId="{EDA7E8EE-D5C7-461C-8367-580082AAB01D}" srcOrd="0" destOrd="0" presId="urn:microsoft.com/office/officeart/2005/8/layout/hierarchy6"/>
    <dgm:cxn modelId="{882386B2-0598-40EB-8330-B1483CAAD7D1}" type="presParOf" srcId="{EEC44ECE-8FDE-46BF-B68D-B5449B1D2F08}" destId="{B2DFB700-B75B-4020-9DE6-4D0252D4B179}" srcOrd="0" destOrd="0" presId="urn:microsoft.com/office/officeart/2005/8/layout/hierarchy6"/>
    <dgm:cxn modelId="{7157EFA3-1792-49F3-A8F8-CC5E3C65E0A3}" type="presParOf" srcId="{B2DFB700-B75B-4020-9DE6-4D0252D4B179}" destId="{5887F630-8F8A-42CB-A9CD-0A1399F1F83C}" srcOrd="0" destOrd="0" presId="urn:microsoft.com/office/officeart/2005/8/layout/hierarchy6"/>
    <dgm:cxn modelId="{35F14088-1AB4-45B4-A982-2508454E14AE}" type="presParOf" srcId="{B2DFB700-B75B-4020-9DE6-4D0252D4B179}" destId="{4123304E-ADDE-4C96-B4F5-2139CE420F6A}" srcOrd="1" destOrd="0" presId="urn:microsoft.com/office/officeart/2005/8/layout/hierarchy6"/>
    <dgm:cxn modelId="{5F94A218-EC1A-47CF-BFF0-223C03A77218}" type="presParOf" srcId="{4123304E-ADDE-4C96-B4F5-2139CE420F6A}" destId="{BD3ACFCE-1A6C-454F-A290-159EE5DE3409}" srcOrd="0" destOrd="0" presId="urn:microsoft.com/office/officeart/2005/8/layout/hierarchy6"/>
    <dgm:cxn modelId="{88D2A04D-4DF6-49CD-AB4A-1FF2FEE1D618}" type="presParOf" srcId="{BD3ACFCE-1A6C-454F-A290-159EE5DE3409}" destId="{A0834E09-F94E-4A0B-A9B9-3540E594EA10}" srcOrd="0" destOrd="0" presId="urn:microsoft.com/office/officeart/2005/8/layout/hierarchy6"/>
    <dgm:cxn modelId="{D24CB71F-7C7A-48B5-B5A6-FD61323F3418}" type="presParOf" srcId="{BD3ACFCE-1A6C-454F-A290-159EE5DE3409}" destId="{C228B206-5930-4712-8FA5-62F2FCDE4B20}" srcOrd="1" destOrd="0" presId="urn:microsoft.com/office/officeart/2005/8/layout/hierarchy6"/>
    <dgm:cxn modelId="{F874B961-0973-4565-97D5-AB3DB07C3E2B}" type="presParOf" srcId="{C228B206-5930-4712-8FA5-62F2FCDE4B20}" destId="{45C0E22E-070B-413E-B4BE-73A740661682}" srcOrd="0" destOrd="0" presId="urn:microsoft.com/office/officeart/2005/8/layout/hierarchy6"/>
    <dgm:cxn modelId="{D513BDB1-9F9B-4298-8684-1688D389F87D}" type="presParOf" srcId="{C228B206-5930-4712-8FA5-62F2FCDE4B20}" destId="{02CF7F1C-D0ED-4A09-8880-D9D8C9B4C6D8}" srcOrd="1" destOrd="0" presId="urn:microsoft.com/office/officeart/2005/8/layout/hierarchy6"/>
    <dgm:cxn modelId="{CDD56B30-522E-4BDB-A836-5793C401E815}" type="presParOf" srcId="{02CF7F1C-D0ED-4A09-8880-D9D8C9B4C6D8}" destId="{EDA7E8EE-D5C7-461C-8367-580082AAB01D}" srcOrd="0" destOrd="0" presId="urn:microsoft.com/office/officeart/2005/8/layout/hierarchy6"/>
    <dgm:cxn modelId="{4C0D8D53-1488-4FE4-8E34-21327EB73454}" type="presParOf" srcId="{02CF7F1C-D0ED-4A09-8880-D9D8C9B4C6D8}" destId="{8B6FA77D-A3E0-4FAB-9BE1-0B7F79A36F62}" srcOrd="1" destOrd="0" presId="urn:microsoft.com/office/officeart/2005/8/layout/hierarchy6"/>
    <dgm:cxn modelId="{ADDBAA35-4A53-485E-87B8-D212FB675755}" type="presParOf" srcId="{8B6FA77D-A3E0-4FAB-9BE1-0B7F79A36F62}" destId="{DFBB11B0-F92D-4C99-9AD7-598E4D51462A}" srcOrd="0" destOrd="0" presId="urn:microsoft.com/office/officeart/2005/8/layout/hierarchy6"/>
    <dgm:cxn modelId="{8793B0BF-5208-4BC7-92C3-279CCC86F553}" type="presParOf" srcId="{8B6FA77D-A3E0-4FAB-9BE1-0B7F79A36F62}" destId="{3EB831D3-7437-4EA8-9DC7-D0FD3DA8A511}" srcOrd="1" destOrd="0" presId="urn:microsoft.com/office/officeart/2005/8/layout/hierarchy6"/>
    <dgm:cxn modelId="{A5CB7EE0-FBEB-4404-ABA4-B349BA5B3C2E}" type="presParOf" srcId="{3EB831D3-7437-4EA8-9DC7-D0FD3DA8A511}" destId="{78A7D40E-02E8-486D-B3CD-A273D4A75CB0}" srcOrd="0" destOrd="0" presId="urn:microsoft.com/office/officeart/2005/8/layout/hierarchy6"/>
    <dgm:cxn modelId="{A95A04A9-99B8-465B-87EA-33E724A144A2}" type="presParOf" srcId="{3EB831D3-7437-4EA8-9DC7-D0FD3DA8A511}" destId="{82EFB24E-74E7-4E4B-B830-F9E84F0AD40A}" srcOrd="1" destOrd="0" presId="urn:microsoft.com/office/officeart/2005/8/layout/hierarchy6"/>
    <dgm:cxn modelId="{9672EF23-2E9E-4741-B872-0099B613FC20}" type="presParOf" srcId="{C228B206-5930-4712-8FA5-62F2FCDE4B20}" destId="{B480F158-E0B1-4D38-8C83-70B0AFBC669B}" srcOrd="2" destOrd="0" presId="urn:microsoft.com/office/officeart/2005/8/layout/hierarchy6"/>
    <dgm:cxn modelId="{CBEC598F-4176-4468-B308-0A02A0E5831A}" type="presParOf" srcId="{C228B206-5930-4712-8FA5-62F2FCDE4B20}" destId="{592412B3-0FE0-4930-800C-3C134195774D}" srcOrd="3" destOrd="0" presId="urn:microsoft.com/office/officeart/2005/8/layout/hierarchy6"/>
    <dgm:cxn modelId="{C9260AA0-56E9-4646-AC5E-F0295C2F2178}" type="presParOf" srcId="{592412B3-0FE0-4930-800C-3C134195774D}" destId="{100EB76B-CDFE-41EE-A7A2-296328D4BCD6}" srcOrd="0" destOrd="0" presId="urn:microsoft.com/office/officeart/2005/8/layout/hierarchy6"/>
    <dgm:cxn modelId="{5479597A-33CF-44E8-BAEC-40CC8C63BE04}" type="presParOf" srcId="{592412B3-0FE0-4930-800C-3C134195774D}" destId="{9177FD59-1EFF-4469-A50B-94774B847190}" srcOrd="1" destOrd="0" presId="urn:microsoft.com/office/officeart/2005/8/layout/hierarchy6"/>
    <dgm:cxn modelId="{BB30BFAC-09F0-4131-B96D-F5A8AD22226A}" type="presParOf" srcId="{9177FD59-1EFF-4469-A50B-94774B847190}" destId="{467385A6-D0D7-431A-99D3-AF86122EE20D}" srcOrd="0" destOrd="0" presId="urn:microsoft.com/office/officeart/2005/8/layout/hierarchy6"/>
    <dgm:cxn modelId="{1E7C5DE3-D97B-438B-8CD3-E6BB52652FEA}" type="presParOf" srcId="{9177FD59-1EFF-4469-A50B-94774B847190}" destId="{DCB0EFAF-8B30-4D77-AA2F-DD06E43F7660}" srcOrd="1" destOrd="0" presId="urn:microsoft.com/office/officeart/2005/8/layout/hierarchy6"/>
    <dgm:cxn modelId="{C2187314-E050-4FA1-8CEC-0F9C5342D256}" type="presParOf" srcId="{DCB0EFAF-8B30-4D77-AA2F-DD06E43F7660}" destId="{E35E7626-07BD-4A70-998E-9EBFAC04375E}" srcOrd="0" destOrd="0" presId="urn:microsoft.com/office/officeart/2005/8/layout/hierarchy6"/>
    <dgm:cxn modelId="{E912687B-3DDB-4239-8142-E04219058B4D}" type="presParOf" srcId="{DCB0EFAF-8B30-4D77-AA2F-DD06E43F7660}" destId="{BEDE0F7E-6249-4716-B2A1-F80AC27E4514}" srcOrd="1" destOrd="0" presId="urn:microsoft.com/office/officeart/2005/8/layout/hierarchy6"/>
    <dgm:cxn modelId="{B9A9128E-0786-48E6-8F42-D81CEEE19E82}" type="presParOf" srcId="{EEC44ECE-8FDE-46BF-B68D-B5449B1D2F08}" destId="{C449178C-DF01-425E-802C-034F8B4B1EDA}" srcOrd="1" destOrd="0" presId="urn:microsoft.com/office/officeart/2005/8/layout/hierarchy6"/>
    <dgm:cxn modelId="{9E30978D-4D8B-4C0E-88E1-1C33280F4308}" type="presParOf" srcId="{C449178C-DF01-425E-802C-034F8B4B1EDA}" destId="{457E34B3-51DC-4635-9F0B-78AFB321BB50}" srcOrd="0" destOrd="0" presId="urn:microsoft.com/office/officeart/2005/8/layout/hierarchy6"/>
    <dgm:cxn modelId="{515EFA9A-54CD-4667-B1C9-724CCA9B0C37}" type="presParOf" srcId="{457E34B3-51DC-4635-9F0B-78AFB321BB50}" destId="{9CC68027-AD3E-4C14-BBB5-64BDC8B6ADD5}" srcOrd="0" destOrd="0" presId="urn:microsoft.com/office/officeart/2005/8/layout/hierarchy6"/>
    <dgm:cxn modelId="{E435EE45-7FB0-4AD4-8BAC-E9704C9DE7FE}" type="presParOf" srcId="{457E34B3-51DC-4635-9F0B-78AFB321BB50}" destId="{949DF0EB-3749-40CC-84CC-2F32917930F8}" srcOrd="1" destOrd="0" presId="urn:microsoft.com/office/officeart/2005/8/layout/hierarchy6"/>
    <dgm:cxn modelId="{D3A2B9F6-201B-4FD2-B431-F172CEFFEFBF}" type="presParOf" srcId="{C449178C-DF01-425E-802C-034F8B4B1EDA}" destId="{4FDC3252-B561-4667-9FE6-346371AF3A9C}" srcOrd="1" destOrd="0" presId="urn:microsoft.com/office/officeart/2005/8/layout/hierarchy6"/>
    <dgm:cxn modelId="{EEBA9FD0-E7E0-48AF-A7D9-7B92BC507DD0}" type="presParOf" srcId="{4FDC3252-B561-4667-9FE6-346371AF3A9C}" destId="{1B944955-F001-421E-AF57-45062DD9D4EB}" srcOrd="0" destOrd="0" presId="urn:microsoft.com/office/officeart/2005/8/layout/hierarchy6"/>
    <dgm:cxn modelId="{133F5E6A-9D7F-4F70-A100-F4F6D0F10082}" type="presParOf" srcId="{C449178C-DF01-425E-802C-034F8B4B1EDA}" destId="{7FBCAF02-FCF3-4EC0-B567-5B9E0FD04D09}" srcOrd="2" destOrd="0" presId="urn:microsoft.com/office/officeart/2005/8/layout/hierarchy6"/>
    <dgm:cxn modelId="{A70B5113-58B7-4DD0-A1F5-585BFE6EFC95}" type="presParOf" srcId="{7FBCAF02-FCF3-4EC0-B567-5B9E0FD04D09}" destId="{58E55AAA-DE08-4607-8F5B-A298F20DA1DD}" srcOrd="0" destOrd="0" presId="urn:microsoft.com/office/officeart/2005/8/layout/hierarchy6"/>
    <dgm:cxn modelId="{508FFE2B-E996-4DA1-9052-235DD34214F4}" type="presParOf" srcId="{7FBCAF02-FCF3-4EC0-B567-5B9E0FD04D09}" destId="{2CE8E76B-7525-471E-BFB7-BED784677E90}" srcOrd="1" destOrd="0" presId="urn:microsoft.com/office/officeart/2005/8/layout/hierarchy6"/>
    <dgm:cxn modelId="{87318230-5FF3-412D-A4D4-EDC9BA5CE336}" type="presParOf" srcId="{C449178C-DF01-425E-802C-034F8B4B1EDA}" destId="{70AD92CC-7523-4F1B-87E1-90BA8649894F}" srcOrd="3" destOrd="0" presId="urn:microsoft.com/office/officeart/2005/8/layout/hierarchy6"/>
    <dgm:cxn modelId="{34F3DD47-481D-470D-B1D9-0291F7FFF1AC}" type="presParOf" srcId="{70AD92CC-7523-4F1B-87E1-90BA8649894F}" destId="{12CE4879-7062-48D9-B0FF-31899C3BF317}" srcOrd="0" destOrd="0" presId="urn:microsoft.com/office/officeart/2005/8/layout/hierarchy6"/>
    <dgm:cxn modelId="{95BB53A5-EABE-45F9-A7E0-70FC05402040}" type="presParOf" srcId="{C449178C-DF01-425E-802C-034F8B4B1EDA}" destId="{072FAC22-63EB-40A9-84E3-40B3CB809933}" srcOrd="4" destOrd="0" presId="urn:microsoft.com/office/officeart/2005/8/layout/hierarchy6"/>
    <dgm:cxn modelId="{2CD0CEB7-100B-4270-8622-AA90C5EA2248}" type="presParOf" srcId="{072FAC22-63EB-40A9-84E3-40B3CB809933}" destId="{889D6E4C-FA87-4C38-B0E2-EC17F927D833}" srcOrd="0" destOrd="0" presId="urn:microsoft.com/office/officeart/2005/8/layout/hierarchy6"/>
    <dgm:cxn modelId="{41B03A55-AD96-4737-909C-6F8E9DA67B5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5AD804-E52D-C546-9E57-E3FB41A54711}"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zh-TW" altLang="en-US"/>
        </a:p>
      </dgm:t>
    </dgm:pt>
    <dgm:pt modelId="{158F2B2E-061F-E546-A869-30E94B33AA5C}">
      <dgm:prSet phldrT="[文字]" custT="1"/>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表現</a:t>
          </a:r>
          <a:endParaRPr lang="zh-TW" altLang="en-US" sz="3200" b="1" dirty="0">
            <a:solidFill>
              <a:schemeClr val="tx1"/>
            </a:solidFill>
            <a:latin typeface="微軟正黑體" panose="020B0604030504040204" pitchFamily="34" charset="-120"/>
            <a:ea typeface="微軟正黑體" panose="020B0604030504040204" pitchFamily="34" charset="-120"/>
          </a:endParaRPr>
        </a:p>
      </dgm:t>
    </dgm:pt>
    <dgm:pt modelId="{7E94EE29-C48A-534A-9687-F8BE49CD3987}" type="parTrans" cxnId="{15DB23D1-79CD-3A4B-9C03-36FCBE5CB8DE}">
      <dgm:prSet/>
      <dgm:spPr/>
      <dgm:t>
        <a:bodyPr/>
        <a:lstStyle/>
        <a:p>
          <a:endParaRPr lang="zh-TW" altLang="en-US"/>
        </a:p>
      </dgm:t>
    </dgm:pt>
    <dgm:pt modelId="{560EF1DA-F1F0-A147-AEB3-27E14C7F2499}" type="sibTrans" cxnId="{15DB23D1-79CD-3A4B-9C03-36FCBE5CB8DE}">
      <dgm:prSet/>
      <dgm:spPr/>
      <dgm:t>
        <a:bodyPr/>
        <a:lstStyle/>
        <a:p>
          <a:endParaRPr lang="zh-TW" altLang="en-US"/>
        </a:p>
      </dgm:t>
    </dgm:pt>
    <dgm:pt modelId="{0AF342E0-E803-8A42-A0ED-238C718DDC75}">
      <dgm:prSet phldrT="[文字]" custT="1"/>
      <dgm:spPr/>
      <dgm:t>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鑑賞</a:t>
          </a:r>
          <a:endParaRPr lang="zh-TW" altLang="en-US" sz="3200" b="1" dirty="0">
            <a:solidFill>
              <a:schemeClr val="tx1"/>
            </a:solidFill>
            <a:latin typeface="微軟正黑體" panose="020B0604030504040204" pitchFamily="34" charset="-120"/>
            <a:ea typeface="微軟正黑體" panose="020B0604030504040204" pitchFamily="34" charset="-120"/>
          </a:endParaRPr>
        </a:p>
      </dgm:t>
    </dgm:pt>
    <dgm:pt modelId="{5A13449B-BDC8-8B45-A285-0F7537C90DB2}" type="parTrans" cxnId="{60AAE238-F9AB-7B41-BE02-FE0BD05A6BD1}">
      <dgm:prSet/>
      <dgm:spPr/>
      <dgm:t>
        <a:bodyPr/>
        <a:lstStyle/>
        <a:p>
          <a:endParaRPr lang="zh-TW" altLang="en-US"/>
        </a:p>
      </dgm:t>
    </dgm:pt>
    <dgm:pt modelId="{ED7C6376-34C2-6C45-843F-E5960C6CF776}" type="sibTrans" cxnId="{60AAE238-F9AB-7B41-BE02-FE0BD05A6BD1}">
      <dgm:prSet/>
      <dgm:spPr/>
      <dgm:t>
        <a:bodyPr/>
        <a:lstStyle/>
        <a:p>
          <a:endParaRPr lang="zh-TW" altLang="en-US"/>
        </a:p>
      </dgm:t>
    </dgm:pt>
    <dgm:pt modelId="{036A411C-F017-1D41-BBA3-D18F36075A00}">
      <dgm:prSet/>
      <dgm:spPr/>
      <dgm:t>
        <a:bodyPr/>
        <a:lstStyle/>
        <a:p>
          <a:endParaRPr lang="zh-TW" altLang="en-US"/>
        </a:p>
      </dgm:t>
    </dgm:pt>
    <dgm:pt modelId="{1237886C-2754-E144-B456-7A66C328CFEA}" type="parTrans" cxnId="{16DD0F35-9CEB-3446-A77D-D37D422319B0}">
      <dgm:prSet/>
      <dgm:spPr/>
      <dgm:t>
        <a:bodyPr/>
        <a:lstStyle/>
        <a:p>
          <a:endParaRPr lang="zh-TW" altLang="en-US"/>
        </a:p>
      </dgm:t>
    </dgm:pt>
    <dgm:pt modelId="{C756F914-A01E-8940-AA5F-12BE14644858}" type="sibTrans" cxnId="{16DD0F35-9CEB-3446-A77D-D37D422319B0}">
      <dgm:prSet/>
      <dgm:spPr/>
      <dgm:t>
        <a:bodyPr/>
        <a:lstStyle/>
        <a:p>
          <a:endParaRPr lang="zh-TW" altLang="en-US"/>
        </a:p>
      </dgm:t>
    </dgm:pt>
    <dgm:pt modelId="{001F6AEF-FCDF-534D-BB3C-3913EE16606A}" type="pres">
      <dgm:prSet presAssocID="{3A5AD804-E52D-C546-9E57-E3FB41A54711}" presName="compositeShape" presStyleCnt="0">
        <dgm:presLayoutVars>
          <dgm:chMax val="2"/>
          <dgm:dir/>
          <dgm:resizeHandles val="exact"/>
        </dgm:presLayoutVars>
      </dgm:prSet>
      <dgm:spPr/>
      <dgm:t>
        <a:bodyPr/>
        <a:lstStyle/>
        <a:p>
          <a:endParaRPr lang="zh-TW" altLang="en-US"/>
        </a:p>
      </dgm:t>
    </dgm:pt>
    <dgm:pt modelId="{6580392A-5660-4747-B17C-ABBD49F68B61}" type="pres">
      <dgm:prSet presAssocID="{3A5AD804-E52D-C546-9E57-E3FB41A54711}" presName="divider" presStyleLbl="fgShp" presStyleIdx="0" presStyleCnt="1" custScaleY="194897"/>
      <dgm:spPr/>
    </dgm:pt>
    <dgm:pt modelId="{53148E92-9074-7840-9B85-0C8D04A96E4E}" type="pres">
      <dgm:prSet presAssocID="{158F2B2E-061F-E546-A869-30E94B33AA5C}" presName="downArrow" presStyleLbl="node1" presStyleIdx="0" presStyleCnt="2"/>
      <dgm:spPr>
        <a:solidFill>
          <a:srgbClr val="FF6600"/>
        </a:solidFill>
      </dgm:spPr>
    </dgm:pt>
    <dgm:pt modelId="{17B59DA6-9941-584F-B90A-ED9E2772E216}" type="pres">
      <dgm:prSet presAssocID="{158F2B2E-061F-E546-A869-30E94B33AA5C}" presName="downArrowText" presStyleLbl="revTx" presStyleIdx="0" presStyleCnt="2" custScaleX="152505">
        <dgm:presLayoutVars>
          <dgm:bulletEnabled val="1"/>
        </dgm:presLayoutVars>
      </dgm:prSet>
      <dgm:spPr/>
      <dgm:t>
        <a:bodyPr/>
        <a:lstStyle/>
        <a:p>
          <a:endParaRPr lang="zh-TW" altLang="en-US"/>
        </a:p>
      </dgm:t>
    </dgm:pt>
    <dgm:pt modelId="{AC4B5602-5476-4244-8C31-0DFCB0B8065C}" type="pres">
      <dgm:prSet presAssocID="{0AF342E0-E803-8A42-A0ED-238C718DDC75}" presName="upArrow" presStyleLbl="node1" presStyleIdx="1" presStyleCnt="2" custLinFactNeighborX="426" custLinFactNeighborY="1217"/>
      <dgm:spPr>
        <a:solidFill>
          <a:schemeClr val="accent2">
            <a:lumMod val="60000"/>
            <a:lumOff val="40000"/>
          </a:schemeClr>
        </a:solidFill>
      </dgm:spPr>
    </dgm:pt>
    <dgm:pt modelId="{3D99482B-E975-D84C-BB87-EF529CBF40A8}" type="pres">
      <dgm:prSet presAssocID="{0AF342E0-E803-8A42-A0ED-238C718DDC75}" presName="upArrowText" presStyleLbl="revTx" presStyleIdx="1" presStyleCnt="2" custScaleX="165957" custLinFactNeighborX="582" custLinFactNeighborY="-10212">
        <dgm:presLayoutVars>
          <dgm:bulletEnabled val="1"/>
        </dgm:presLayoutVars>
      </dgm:prSet>
      <dgm:spPr/>
      <dgm:t>
        <a:bodyPr/>
        <a:lstStyle/>
        <a:p>
          <a:endParaRPr lang="zh-TW" altLang="en-US"/>
        </a:p>
      </dgm:t>
    </dgm:pt>
  </dgm:ptLst>
  <dgm:cxnLst>
    <dgm:cxn modelId="{6CAC445D-8DCA-4F80-8B95-E4C43EBB2EB4}" type="presOf" srcId="{0AF342E0-E803-8A42-A0ED-238C718DDC75}" destId="{3D99482B-E975-D84C-BB87-EF529CBF40A8}" srcOrd="0" destOrd="0" presId="urn:microsoft.com/office/officeart/2005/8/layout/arrow3"/>
    <dgm:cxn modelId="{77D61800-1962-42AE-85B9-687F12919AFD}" type="presOf" srcId="{158F2B2E-061F-E546-A869-30E94B33AA5C}" destId="{17B59DA6-9941-584F-B90A-ED9E2772E216}" srcOrd="0" destOrd="0" presId="urn:microsoft.com/office/officeart/2005/8/layout/arrow3"/>
    <dgm:cxn modelId="{15DB23D1-79CD-3A4B-9C03-36FCBE5CB8DE}" srcId="{3A5AD804-E52D-C546-9E57-E3FB41A54711}" destId="{158F2B2E-061F-E546-A869-30E94B33AA5C}" srcOrd="0" destOrd="0" parTransId="{7E94EE29-C48A-534A-9687-F8BE49CD3987}" sibTransId="{560EF1DA-F1F0-A147-AEB3-27E14C7F2499}"/>
    <dgm:cxn modelId="{60AAE238-F9AB-7B41-BE02-FE0BD05A6BD1}" srcId="{3A5AD804-E52D-C546-9E57-E3FB41A54711}" destId="{0AF342E0-E803-8A42-A0ED-238C718DDC75}" srcOrd="1" destOrd="0" parTransId="{5A13449B-BDC8-8B45-A285-0F7537C90DB2}" sibTransId="{ED7C6376-34C2-6C45-843F-E5960C6CF776}"/>
    <dgm:cxn modelId="{704F2E48-E7C4-4E4C-810B-1B3EC3E287FF}" type="presOf" srcId="{3A5AD804-E52D-C546-9E57-E3FB41A54711}" destId="{001F6AEF-FCDF-534D-BB3C-3913EE16606A}" srcOrd="0" destOrd="0" presId="urn:microsoft.com/office/officeart/2005/8/layout/arrow3"/>
    <dgm:cxn modelId="{16DD0F35-9CEB-3446-A77D-D37D422319B0}" srcId="{3A5AD804-E52D-C546-9E57-E3FB41A54711}" destId="{036A411C-F017-1D41-BBA3-D18F36075A00}" srcOrd="2" destOrd="0" parTransId="{1237886C-2754-E144-B456-7A66C328CFEA}" sibTransId="{C756F914-A01E-8940-AA5F-12BE14644858}"/>
    <dgm:cxn modelId="{A723F19C-E14E-40FC-A863-F79B24D8AF9A}" type="presParOf" srcId="{001F6AEF-FCDF-534D-BB3C-3913EE16606A}" destId="{6580392A-5660-4747-B17C-ABBD49F68B61}" srcOrd="0" destOrd="0" presId="urn:microsoft.com/office/officeart/2005/8/layout/arrow3"/>
    <dgm:cxn modelId="{8B7D7CD3-EF3C-4C2E-A5C1-569A1BB212E3}" type="presParOf" srcId="{001F6AEF-FCDF-534D-BB3C-3913EE16606A}" destId="{53148E92-9074-7840-9B85-0C8D04A96E4E}" srcOrd="1" destOrd="0" presId="urn:microsoft.com/office/officeart/2005/8/layout/arrow3"/>
    <dgm:cxn modelId="{7BC4D5E1-BB3C-4F0B-AB2A-8FEE36C301DF}" type="presParOf" srcId="{001F6AEF-FCDF-534D-BB3C-3913EE16606A}" destId="{17B59DA6-9941-584F-B90A-ED9E2772E216}" srcOrd="2" destOrd="0" presId="urn:microsoft.com/office/officeart/2005/8/layout/arrow3"/>
    <dgm:cxn modelId="{19B26827-EBEE-461C-B448-2FED7BEB9169}" type="presParOf" srcId="{001F6AEF-FCDF-534D-BB3C-3913EE16606A}" destId="{AC4B5602-5476-4244-8C31-0DFCB0B8065C}" srcOrd="3" destOrd="0" presId="urn:microsoft.com/office/officeart/2005/8/layout/arrow3"/>
    <dgm:cxn modelId="{7B49A32E-00F5-42C1-9F65-961656A4A5E4}" type="presParOf" srcId="{001F6AEF-FCDF-534D-BB3C-3913EE16606A}" destId="{3D99482B-E975-D84C-BB87-EF529CBF40A8}" srcOrd="4" destOrd="0" presId="urn:microsoft.com/office/officeart/2005/8/layout/arrow3"/>
  </dgm:cxnLst>
  <dgm:bg>
    <a:solidFill>
      <a:srgbClr val="FFCC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A35310C1-D341-4080-BAC2-F1991AC5AD34}" type="pres">
      <dgm:prSet presAssocID="{8E85B550-3702-40D9-A427-07AF6FCFAC24}" presName="diagram" presStyleCnt="0">
        <dgm:presLayoutVars>
          <dgm:dir/>
          <dgm:animLvl val="lvl"/>
          <dgm:resizeHandles val="exact"/>
        </dgm:presLayoutVars>
      </dgm:prSet>
      <dgm:spPr/>
    </dgm:pt>
  </dgm:ptLst>
  <dgm:cxnLst>
    <dgm:cxn modelId="{EE6D1CAA-D8DC-459E-AB2F-E7628480F6B5}" type="presOf" srcId="{8E85B550-3702-40D9-A427-07AF6FCFAC24}" destId="{A35310C1-D341-4080-BAC2-F1991AC5AD34}" srcOrd="0"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27142-CA6F-47F8-A0AF-3A1C6094EB0E}">
      <dsp:nvSpPr>
        <dsp:cNvPr id="0" name=""/>
        <dsp:cNvSpPr/>
      </dsp:nvSpPr>
      <dsp:spPr>
        <a:xfrm>
          <a:off x="173060" y="1806802"/>
          <a:ext cx="8105275" cy="1929003"/>
        </a:xfrm>
        <a:prstGeom prst="roundRect">
          <a:avLst>
            <a:gd name="adj" fmla="val 10000"/>
          </a:avLst>
        </a:prstGeom>
        <a:solidFill>
          <a:schemeClr val="accent4">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b="1" kern="1200" dirty="0" smtClean="0">
              <a:latin typeface="微軟正黑體" panose="020B0604030504040204" pitchFamily="34" charset="-120"/>
              <a:ea typeface="微軟正黑體" panose="020B0604030504040204" pitchFamily="34" charset="-120"/>
            </a:rPr>
            <a:t>     </a:t>
          </a:r>
          <a:r>
            <a:rPr lang="zh-TW" sz="2400" b="1" kern="1200" dirty="0" smtClean="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成就每一個孩子—適性揚才、終身學習</a:t>
          </a:r>
          <a:r>
            <a:rPr lang="zh-TW" sz="2400" b="1" kern="1200" dirty="0" smtClean="0">
              <a:latin typeface="微軟正黑體" panose="020B0604030504040204" pitchFamily="34" charset="-120"/>
              <a:ea typeface="微軟正黑體" panose="020B0604030504040204" pitchFamily="34" charset="-120"/>
            </a:rPr>
            <a:t>」</a:t>
          </a:r>
          <a:r>
            <a:rPr lang="en-US" altLang="zh-TW" sz="2400" b="1" kern="1200" dirty="0" smtClean="0">
              <a:latin typeface="微軟正黑體" panose="020B0604030504040204" pitchFamily="34" charset="-120"/>
              <a:ea typeface="微軟正黑體" panose="020B0604030504040204" pitchFamily="34" charset="-120"/>
            </a:rPr>
            <a:t/>
          </a:r>
          <a:br>
            <a:rPr lang="en-US" altLang="zh-TW" sz="2400" b="1" kern="1200" dirty="0" smtClean="0">
              <a:latin typeface="微軟正黑體" panose="020B0604030504040204" pitchFamily="34" charset="-120"/>
              <a:ea typeface="微軟正黑體" panose="020B0604030504040204" pitchFamily="34" charset="-120"/>
            </a:rPr>
          </a:br>
          <a:r>
            <a:rPr lang="zh-TW" sz="2000" kern="1200" dirty="0" smtClean="0">
              <a:latin typeface="微軟正黑體" panose="020B0604030504040204" pitchFamily="34" charset="-120"/>
              <a:ea typeface="微軟正黑體" panose="020B0604030504040204" pitchFamily="34" charset="-120"/>
            </a:rPr>
            <a:t>以</a:t>
          </a:r>
          <a:r>
            <a:rPr lang="zh-TW" sz="2000" kern="12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000" kern="1200" dirty="0">
            <a:latin typeface="微軟正黑體" panose="020B0604030504040204" pitchFamily="34" charset="-120"/>
            <a:ea typeface="微軟正黑體" panose="020B0604030504040204" pitchFamily="34" charset="-120"/>
          </a:endParaRPr>
        </a:p>
      </dsp:txBody>
      <dsp:txXfrm>
        <a:off x="229559" y="1863301"/>
        <a:ext cx="7992277" cy="1816005"/>
      </dsp:txXfrm>
    </dsp:sp>
    <dsp:sp modelId="{B07CEB32-E64A-455C-9879-D89AAD088263}">
      <dsp:nvSpPr>
        <dsp:cNvPr id="0" name=""/>
        <dsp:cNvSpPr/>
      </dsp:nvSpPr>
      <dsp:spPr>
        <a:xfrm>
          <a:off x="230804" y="0"/>
          <a:ext cx="2336388" cy="1559004"/>
        </a:xfrm>
        <a:prstGeom prst="roundRect">
          <a:avLst>
            <a:gd name="adj" fmla="val 10000"/>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bg1"/>
              </a:solidFill>
              <a:latin typeface="微軟正黑體" panose="020B0604030504040204" pitchFamily="34" charset="-120"/>
              <a:ea typeface="微軟正黑體" panose="020B0604030504040204" pitchFamily="34" charset="-120"/>
            </a:rPr>
            <a:t>自發</a:t>
          </a:r>
          <a:endParaRPr lang="en-US" altLang="zh-TW" sz="3200" b="1" kern="1200" dirty="0">
            <a:solidFill>
              <a:schemeClr val="bg1"/>
            </a:solidFill>
            <a:latin typeface="微軟正黑體" panose="020B0604030504040204" pitchFamily="34" charset="-120"/>
            <a:ea typeface="微軟正黑體" panose="020B0604030504040204" pitchFamily="34" charset="-120"/>
          </a:endParaRPr>
        </a:p>
      </dsp:txBody>
      <dsp:txXfrm>
        <a:off x="276466" y="45662"/>
        <a:ext cx="2245064" cy="1467680"/>
      </dsp:txXfrm>
    </dsp:sp>
    <dsp:sp modelId="{CF90D5DA-8C17-44FB-AF78-FCBF43B1E0EB}">
      <dsp:nvSpPr>
        <dsp:cNvPr id="0" name=""/>
        <dsp:cNvSpPr/>
      </dsp:nvSpPr>
      <dsp:spPr>
        <a:xfrm>
          <a:off x="2921070" y="0"/>
          <a:ext cx="2558842" cy="1541024"/>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n>
                <a:noFill/>
              </a:ln>
              <a:solidFill>
                <a:schemeClr val="bg1"/>
              </a:solidFill>
              <a:latin typeface="微軟正黑體" panose="020B0604030504040204" pitchFamily="34" charset="-120"/>
              <a:ea typeface="微軟正黑體" panose="020B0604030504040204" pitchFamily="34" charset="-120"/>
            </a:rPr>
            <a:t>互動</a:t>
          </a:r>
          <a:endParaRPr lang="en-US" altLang="zh-TW" sz="3200" b="1" kern="1200" dirty="0">
            <a:ln>
              <a:noFill/>
            </a:ln>
            <a:solidFill>
              <a:schemeClr val="bg1"/>
            </a:solidFill>
            <a:latin typeface="微軟正黑體" panose="020B0604030504040204" pitchFamily="34" charset="-120"/>
            <a:ea typeface="微軟正黑體" panose="020B0604030504040204" pitchFamily="34" charset="-120"/>
          </a:endParaRPr>
        </a:p>
      </dsp:txBody>
      <dsp:txXfrm>
        <a:off x="2966205" y="45135"/>
        <a:ext cx="2468572" cy="1450754"/>
      </dsp:txXfrm>
    </dsp:sp>
    <dsp:sp modelId="{14611A2B-767B-4E4B-B9C1-A9DF36CD909B}">
      <dsp:nvSpPr>
        <dsp:cNvPr id="0" name=""/>
        <dsp:cNvSpPr/>
      </dsp:nvSpPr>
      <dsp:spPr>
        <a:xfrm>
          <a:off x="5834988" y="0"/>
          <a:ext cx="2452793" cy="1507044"/>
        </a:xfrm>
        <a:prstGeom prst="roundRect">
          <a:avLst>
            <a:gd name="adj" fmla="val 10000"/>
          </a:avLst>
        </a:prstGeom>
        <a:solidFill>
          <a:srgbClr val="C0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bg1"/>
              </a:solidFill>
              <a:latin typeface="微軟正黑體" panose="020B0604030504040204" pitchFamily="34" charset="-120"/>
              <a:ea typeface="微軟正黑體" panose="020B0604030504040204" pitchFamily="34" charset="-120"/>
            </a:rPr>
            <a:t>共好</a:t>
          </a:r>
          <a:endParaRPr lang="en-US" altLang="zh-TW" sz="3200" b="1" kern="1200" dirty="0">
            <a:solidFill>
              <a:schemeClr val="bg1"/>
            </a:solidFill>
            <a:latin typeface="微軟正黑體" panose="020B0604030504040204" pitchFamily="34" charset="-120"/>
            <a:ea typeface="微軟正黑體" panose="020B0604030504040204" pitchFamily="34" charset="-120"/>
          </a:endParaRPr>
        </a:p>
      </dsp:txBody>
      <dsp:txXfrm>
        <a:off x="5879128" y="44140"/>
        <a:ext cx="2364513" cy="1418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22DEF-E912-4AAF-85A3-82B990C80A0C}">
      <dsp:nvSpPr>
        <dsp:cNvPr id="0" name=""/>
        <dsp:cNvSpPr/>
      </dsp:nvSpPr>
      <dsp:spPr>
        <a:xfrm>
          <a:off x="2817798" y="2905"/>
          <a:ext cx="1637057" cy="8185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kern="1200" dirty="0" smtClean="0">
              <a:solidFill>
                <a:schemeClr val="tx1"/>
              </a:solidFill>
              <a:latin typeface="微軟正黑體" panose="020B0604030504040204" pitchFamily="34" charset="-120"/>
              <a:ea typeface="微軟正黑體" panose="020B0604030504040204" pitchFamily="34" charset="-120"/>
            </a:rPr>
            <a:t>素養導向</a:t>
          </a:r>
          <a:endParaRPr lang="zh-TW" altLang="en-US" sz="2400" b="0" kern="1200" dirty="0">
            <a:solidFill>
              <a:schemeClr val="tx1"/>
            </a:solidFill>
            <a:latin typeface="微軟正黑體" panose="020B0604030504040204" pitchFamily="34" charset="-120"/>
            <a:ea typeface="微軟正黑體" panose="020B0604030504040204" pitchFamily="34" charset="-120"/>
          </a:endParaRPr>
        </a:p>
      </dsp:txBody>
      <dsp:txXfrm>
        <a:off x="2841772" y="26879"/>
        <a:ext cx="1589109" cy="770580"/>
      </dsp:txXfrm>
    </dsp:sp>
    <dsp:sp modelId="{4379A581-95EF-49A4-B57E-DDF0371ECE5F}">
      <dsp:nvSpPr>
        <dsp:cNvPr id="0" name=""/>
        <dsp:cNvSpPr/>
      </dsp:nvSpPr>
      <dsp:spPr>
        <a:xfrm rot="2160000">
          <a:off x="4257790" y="1063013"/>
          <a:ext cx="943006" cy="286485"/>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itchFamily="65" charset="-120"/>
            <a:ea typeface="標楷體" pitchFamily="65" charset="-120"/>
          </a:endParaRPr>
        </a:p>
      </dsp:txBody>
      <dsp:txXfrm>
        <a:off x="4343736" y="1120310"/>
        <a:ext cx="771115" cy="171891"/>
      </dsp:txXfrm>
    </dsp:sp>
    <dsp:sp modelId="{64697EC0-195C-4052-B31F-487941FDC5E2}">
      <dsp:nvSpPr>
        <dsp:cNvPr id="0" name=""/>
        <dsp:cNvSpPr/>
      </dsp:nvSpPr>
      <dsp:spPr>
        <a:xfrm>
          <a:off x="5003730" y="1591077"/>
          <a:ext cx="1637057" cy="818528"/>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kern="1200" smtClean="0">
              <a:latin typeface="微軟正黑體" panose="020B0604030504040204" pitchFamily="34" charset="-120"/>
              <a:ea typeface="微軟正黑體" panose="020B0604030504040204" pitchFamily="34" charset="-120"/>
            </a:rPr>
            <a:t>彈性活力</a:t>
          </a:r>
          <a:endParaRPr lang="zh-TW" altLang="en-US" sz="2400" b="0" kern="1200" dirty="0">
            <a:latin typeface="微軟正黑體" panose="020B0604030504040204" pitchFamily="34" charset="-120"/>
            <a:ea typeface="微軟正黑體" panose="020B0604030504040204" pitchFamily="34" charset="-120"/>
          </a:endParaRPr>
        </a:p>
      </dsp:txBody>
      <dsp:txXfrm>
        <a:off x="5027704" y="1615051"/>
        <a:ext cx="1589109" cy="770580"/>
      </dsp:txXfrm>
    </dsp:sp>
    <dsp:sp modelId="{30FF54FB-4444-476E-8AD5-EA57B83F9064}">
      <dsp:nvSpPr>
        <dsp:cNvPr id="0" name=""/>
        <dsp:cNvSpPr/>
      </dsp:nvSpPr>
      <dsp:spPr>
        <a:xfrm rot="6521260">
          <a:off x="4976068" y="2964853"/>
          <a:ext cx="943006" cy="286485"/>
        </a:xfrm>
        <a:prstGeom prst="lef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itchFamily="65" charset="-120"/>
            <a:ea typeface="標楷體" pitchFamily="65" charset="-120"/>
          </a:endParaRPr>
        </a:p>
      </dsp:txBody>
      <dsp:txXfrm rot="10800000">
        <a:off x="5062013" y="3022150"/>
        <a:ext cx="771115" cy="171891"/>
      </dsp:txXfrm>
    </dsp:sp>
    <dsp:sp modelId="{AB8A1533-55B2-4E07-AAC0-B7E3F9FCAD09}">
      <dsp:nvSpPr>
        <dsp:cNvPr id="0" name=""/>
        <dsp:cNvSpPr/>
      </dsp:nvSpPr>
      <dsp:spPr>
        <a:xfrm>
          <a:off x="4254354" y="3806584"/>
          <a:ext cx="1637057" cy="81852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kern="1200" smtClean="0">
              <a:latin typeface="微軟正黑體" panose="020B0604030504040204" pitchFamily="34" charset="-120"/>
              <a:ea typeface="微軟正黑體" panose="020B0604030504040204" pitchFamily="34" charset="-120"/>
            </a:rPr>
            <a:t>多元適性</a:t>
          </a:r>
          <a:endParaRPr lang="zh-TW" altLang="en-US" sz="2400" b="0" kern="1200" dirty="0">
            <a:latin typeface="微軟正黑體" panose="020B0604030504040204" pitchFamily="34" charset="-120"/>
            <a:ea typeface="微軟正黑體" panose="020B0604030504040204" pitchFamily="34" charset="-120"/>
          </a:endParaRPr>
        </a:p>
      </dsp:txBody>
      <dsp:txXfrm>
        <a:off x="4278328" y="3830558"/>
        <a:ext cx="1589109" cy="770580"/>
      </dsp:txXfrm>
    </dsp:sp>
    <dsp:sp modelId="{CEC17C68-A44D-48E6-936D-F7031166D5D6}">
      <dsp:nvSpPr>
        <dsp:cNvPr id="0" name=""/>
        <dsp:cNvSpPr/>
      </dsp:nvSpPr>
      <dsp:spPr>
        <a:xfrm rot="10800009">
          <a:off x="3193472" y="4072602"/>
          <a:ext cx="943006" cy="286485"/>
        </a:xfrm>
        <a:prstGeom prst="lef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itchFamily="65" charset="-120"/>
            <a:ea typeface="標楷體" pitchFamily="65" charset="-120"/>
          </a:endParaRPr>
        </a:p>
      </dsp:txBody>
      <dsp:txXfrm rot="10800000">
        <a:off x="3279417" y="4129899"/>
        <a:ext cx="771115" cy="171891"/>
      </dsp:txXfrm>
    </dsp:sp>
    <dsp:sp modelId="{BEC8E317-7357-48F4-9CC4-F5BAD0647451}">
      <dsp:nvSpPr>
        <dsp:cNvPr id="0" name=""/>
        <dsp:cNvSpPr/>
      </dsp:nvSpPr>
      <dsp:spPr>
        <a:xfrm>
          <a:off x="1438538" y="3806576"/>
          <a:ext cx="1637057" cy="818528"/>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kern="1200" dirty="0" smtClean="0">
              <a:latin typeface="微軟正黑體" panose="020B0604030504040204" pitchFamily="34" charset="-120"/>
              <a:ea typeface="微軟正黑體" panose="020B0604030504040204" pitchFamily="34" charset="-120"/>
            </a:rPr>
            <a:t>連貫統整</a:t>
          </a:r>
          <a:endParaRPr lang="zh-TW" altLang="en-US" sz="2400" b="0" kern="1200" dirty="0">
            <a:latin typeface="微軟正黑體" panose="020B0604030504040204" pitchFamily="34" charset="-120"/>
            <a:ea typeface="微軟正黑體" panose="020B0604030504040204" pitchFamily="34" charset="-120"/>
          </a:endParaRPr>
        </a:p>
      </dsp:txBody>
      <dsp:txXfrm>
        <a:off x="1462512" y="3830550"/>
        <a:ext cx="1589109" cy="770580"/>
      </dsp:txXfrm>
    </dsp:sp>
    <dsp:sp modelId="{AB22DED0-F905-4227-A2DF-283F61E73AFF}">
      <dsp:nvSpPr>
        <dsp:cNvPr id="0" name=""/>
        <dsp:cNvSpPr/>
      </dsp:nvSpPr>
      <dsp:spPr>
        <a:xfrm rot="14999594">
          <a:off x="1382228" y="2964849"/>
          <a:ext cx="943006" cy="286485"/>
        </a:xfrm>
        <a:prstGeom prst="lef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itchFamily="65" charset="-120"/>
            <a:ea typeface="標楷體" pitchFamily="65" charset="-120"/>
          </a:endParaRPr>
        </a:p>
      </dsp:txBody>
      <dsp:txXfrm rot="10800000">
        <a:off x="1468173" y="3022146"/>
        <a:ext cx="771115" cy="171891"/>
      </dsp:txXfrm>
    </dsp:sp>
    <dsp:sp modelId="{2E56E5D6-4471-4E10-9EC6-B50FE5002DCF}">
      <dsp:nvSpPr>
        <dsp:cNvPr id="0" name=""/>
        <dsp:cNvSpPr/>
      </dsp:nvSpPr>
      <dsp:spPr>
        <a:xfrm>
          <a:off x="631866" y="1591077"/>
          <a:ext cx="1637057" cy="81852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kern="1200" smtClean="0">
              <a:latin typeface="微軟正黑體" panose="020B0604030504040204" pitchFamily="34" charset="-120"/>
              <a:ea typeface="微軟正黑體" panose="020B0604030504040204" pitchFamily="34" charset="-120"/>
            </a:rPr>
            <a:t>配套整合</a:t>
          </a:r>
          <a:endParaRPr lang="zh-TW" altLang="en-US" sz="2400" b="0" kern="1200" dirty="0">
            <a:latin typeface="微軟正黑體" panose="020B0604030504040204" pitchFamily="34" charset="-120"/>
            <a:ea typeface="微軟正黑體" panose="020B0604030504040204" pitchFamily="34" charset="-120"/>
          </a:endParaRPr>
        </a:p>
      </dsp:txBody>
      <dsp:txXfrm>
        <a:off x="655840" y="1615051"/>
        <a:ext cx="1589109" cy="770580"/>
      </dsp:txXfrm>
    </dsp:sp>
    <dsp:sp modelId="{27D0CA3C-33C5-496A-A745-4F845E21114F}">
      <dsp:nvSpPr>
        <dsp:cNvPr id="0" name=""/>
        <dsp:cNvSpPr/>
      </dsp:nvSpPr>
      <dsp:spPr>
        <a:xfrm rot="19440000">
          <a:off x="2071858" y="1063013"/>
          <a:ext cx="943006" cy="286485"/>
        </a:xfrm>
        <a:prstGeom prst="lef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itchFamily="65" charset="-120"/>
            <a:ea typeface="標楷體" pitchFamily="65" charset="-120"/>
          </a:endParaRPr>
        </a:p>
      </dsp:txBody>
      <dsp:txXfrm>
        <a:off x="2157804" y="1120310"/>
        <a:ext cx="771115" cy="171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6E4C-FA87-4C38-B0E2-EC17F927D833}">
      <dsp:nvSpPr>
        <dsp:cNvPr id="0" name=""/>
        <dsp:cNvSpPr/>
      </dsp:nvSpPr>
      <dsp:spPr>
        <a:xfrm>
          <a:off x="0" y="3547008"/>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sp:txBody>
      <dsp:txXfrm>
        <a:off x="0" y="3547008"/>
        <a:ext cx="2438162" cy="1271463"/>
      </dsp:txXfrm>
    </dsp:sp>
    <dsp:sp modelId="{58E55AAA-DE08-4607-8F5B-A298F20DA1DD}">
      <dsp:nvSpPr>
        <dsp:cNvPr id="0" name=""/>
        <dsp:cNvSpPr/>
      </dsp:nvSpPr>
      <dsp:spPr>
        <a:xfrm>
          <a:off x="0" y="2085032"/>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sp:txBody>
      <dsp:txXfrm>
        <a:off x="0" y="2085032"/>
        <a:ext cx="2438162" cy="1271463"/>
      </dsp:txXfrm>
    </dsp:sp>
    <dsp:sp modelId="{9CC68027-AD3E-4C14-BBB5-64BDC8B6ADD5}">
      <dsp:nvSpPr>
        <dsp:cNvPr id="0" name=""/>
        <dsp:cNvSpPr/>
      </dsp:nvSpPr>
      <dsp:spPr>
        <a:xfrm>
          <a:off x="0" y="575403"/>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sp:txBody>
      <dsp:txXfrm>
        <a:off x="0" y="575403"/>
        <a:ext cx="2438162" cy="1271463"/>
      </dsp:txXfrm>
    </dsp:sp>
    <dsp:sp modelId="{A0834E09-F94E-4A0B-A9B9-3540E594EA10}">
      <dsp:nvSpPr>
        <dsp:cNvPr id="0" name=""/>
        <dsp:cNvSpPr/>
      </dsp:nvSpPr>
      <dsp:spPr>
        <a:xfrm>
          <a:off x="3747704" y="772982"/>
          <a:ext cx="2607850" cy="807464"/>
        </a:xfrm>
        <a:prstGeom prst="roundRect">
          <a:avLst>
            <a:gd name="adj" fmla="val 10000"/>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3771354" y="796632"/>
        <a:ext cx="2560550" cy="760164"/>
      </dsp:txXfrm>
    </dsp:sp>
    <dsp:sp modelId="{45C0E22E-070B-413E-B4BE-73A740661682}">
      <dsp:nvSpPr>
        <dsp:cNvPr id="0" name=""/>
        <dsp:cNvSpPr/>
      </dsp:nvSpPr>
      <dsp:spPr>
        <a:xfrm>
          <a:off x="3586264" y="1580446"/>
          <a:ext cx="1465365" cy="843859"/>
        </a:xfrm>
        <a:custGeom>
          <a:avLst/>
          <a:gdLst/>
          <a:ahLst/>
          <a:cxnLst/>
          <a:rect l="0" t="0" r="0" b="0"/>
          <a:pathLst>
            <a:path>
              <a:moveTo>
                <a:pt x="1465365" y="0"/>
              </a:moveTo>
              <a:lnTo>
                <a:pt x="1465365" y="421929"/>
              </a:lnTo>
              <a:lnTo>
                <a:pt x="0" y="421929"/>
              </a:lnTo>
              <a:lnTo>
                <a:pt x="0" y="84385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A7E8EE-D5C7-461C-8367-580082AAB01D}">
      <dsp:nvSpPr>
        <dsp:cNvPr id="0" name=""/>
        <dsp:cNvSpPr/>
      </dsp:nvSpPr>
      <dsp:spPr>
        <a:xfrm>
          <a:off x="2424806" y="2424305"/>
          <a:ext cx="2322916" cy="592915"/>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sp:txBody>
      <dsp:txXfrm>
        <a:off x="2442172" y="2441671"/>
        <a:ext cx="2288184" cy="558183"/>
      </dsp:txXfrm>
    </dsp:sp>
    <dsp:sp modelId="{DFBB11B0-F92D-4C99-9AD7-598E4D51462A}">
      <dsp:nvSpPr>
        <dsp:cNvPr id="0" name=""/>
        <dsp:cNvSpPr/>
      </dsp:nvSpPr>
      <dsp:spPr>
        <a:xfrm>
          <a:off x="3540544" y="3017221"/>
          <a:ext cx="91440" cy="754730"/>
        </a:xfrm>
        <a:custGeom>
          <a:avLst/>
          <a:gdLst/>
          <a:ahLst/>
          <a:cxnLst/>
          <a:rect l="0" t="0" r="0" b="0"/>
          <a:pathLst>
            <a:path>
              <a:moveTo>
                <a:pt x="45720" y="0"/>
              </a:moveTo>
              <a:lnTo>
                <a:pt x="45720" y="377365"/>
              </a:lnTo>
              <a:lnTo>
                <a:pt x="52426" y="377365"/>
              </a:lnTo>
              <a:lnTo>
                <a:pt x="52426" y="75473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A7D40E-02E8-486D-B3CD-A273D4A75CB0}">
      <dsp:nvSpPr>
        <dsp:cNvPr id="0" name=""/>
        <dsp:cNvSpPr/>
      </dsp:nvSpPr>
      <dsp:spPr>
        <a:xfrm>
          <a:off x="2496644" y="3771951"/>
          <a:ext cx="2192654" cy="713216"/>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sp:txBody>
      <dsp:txXfrm>
        <a:off x="2517533" y="3792840"/>
        <a:ext cx="2150876" cy="671438"/>
      </dsp:txXfrm>
    </dsp:sp>
    <dsp:sp modelId="{B480F158-E0B1-4D38-8C83-70B0AFBC669B}">
      <dsp:nvSpPr>
        <dsp:cNvPr id="0" name=""/>
        <dsp:cNvSpPr/>
      </dsp:nvSpPr>
      <dsp:spPr>
        <a:xfrm>
          <a:off x="5051630" y="1580446"/>
          <a:ext cx="1519299" cy="838953"/>
        </a:xfrm>
        <a:custGeom>
          <a:avLst/>
          <a:gdLst/>
          <a:ahLst/>
          <a:cxnLst/>
          <a:rect l="0" t="0" r="0" b="0"/>
          <a:pathLst>
            <a:path>
              <a:moveTo>
                <a:pt x="0" y="0"/>
              </a:moveTo>
              <a:lnTo>
                <a:pt x="0" y="419476"/>
              </a:lnTo>
              <a:lnTo>
                <a:pt x="1519299" y="419476"/>
              </a:lnTo>
              <a:lnTo>
                <a:pt x="1519299" y="83895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0EB76B-CDFE-41EE-A7A2-296328D4BCD6}">
      <dsp:nvSpPr>
        <dsp:cNvPr id="0" name=""/>
        <dsp:cNvSpPr/>
      </dsp:nvSpPr>
      <dsp:spPr>
        <a:xfrm>
          <a:off x="5432651" y="2419400"/>
          <a:ext cx="2276555" cy="539142"/>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sp:txBody>
      <dsp:txXfrm>
        <a:off x="5448442" y="2435191"/>
        <a:ext cx="2244973" cy="507560"/>
      </dsp:txXfrm>
    </dsp:sp>
    <dsp:sp modelId="{467385A6-D0D7-431A-99D3-AF86122EE20D}">
      <dsp:nvSpPr>
        <dsp:cNvPr id="0" name=""/>
        <dsp:cNvSpPr/>
      </dsp:nvSpPr>
      <dsp:spPr>
        <a:xfrm>
          <a:off x="6525209" y="2958542"/>
          <a:ext cx="91440" cy="196769"/>
        </a:xfrm>
        <a:custGeom>
          <a:avLst/>
          <a:gdLst/>
          <a:ahLst/>
          <a:cxnLst/>
          <a:rect l="0" t="0" r="0" b="0"/>
          <a:pathLst>
            <a:path>
              <a:moveTo>
                <a:pt x="45720" y="0"/>
              </a:moveTo>
              <a:lnTo>
                <a:pt x="45720" y="98384"/>
              </a:lnTo>
              <a:lnTo>
                <a:pt x="56225" y="98384"/>
              </a:lnTo>
              <a:lnTo>
                <a:pt x="56225" y="19676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5E7626-07BD-4A70-998E-9EBFAC04375E}">
      <dsp:nvSpPr>
        <dsp:cNvPr id="0" name=""/>
        <dsp:cNvSpPr/>
      </dsp:nvSpPr>
      <dsp:spPr>
        <a:xfrm>
          <a:off x="5188093" y="3155312"/>
          <a:ext cx="2786682" cy="2292374"/>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0975" lvl="0" indent="-180975"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5255234" y="3222453"/>
        <a:ext cx="2652400" cy="2158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0392A-5660-4747-B17C-ABBD49F68B61}">
      <dsp:nvSpPr>
        <dsp:cNvPr id="0" name=""/>
        <dsp:cNvSpPr/>
      </dsp:nvSpPr>
      <dsp:spPr>
        <a:xfrm rot="21300000">
          <a:off x="89178" y="852845"/>
          <a:ext cx="7598506" cy="2378170"/>
        </a:xfrm>
        <a:prstGeom prst="mathMin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53148E92-9074-7840-9B85-0C8D04A96E4E}">
      <dsp:nvSpPr>
        <dsp:cNvPr id="0" name=""/>
        <dsp:cNvSpPr/>
      </dsp:nvSpPr>
      <dsp:spPr>
        <a:xfrm>
          <a:off x="933223" y="204193"/>
          <a:ext cx="2333058" cy="1633544"/>
        </a:xfrm>
        <a:prstGeom prst="downArrow">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sp>
    <dsp:sp modelId="{17B59DA6-9941-584F-B90A-ED9E2772E216}">
      <dsp:nvSpPr>
        <dsp:cNvPr id="0" name=""/>
        <dsp:cNvSpPr/>
      </dsp:nvSpPr>
      <dsp:spPr>
        <a:xfrm>
          <a:off x="3468418" y="0"/>
          <a:ext cx="3795233" cy="171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表現</a:t>
          </a:r>
          <a:endParaRPr lang="zh-TW" altLang="en-US" sz="3200" b="1" kern="1200" dirty="0">
            <a:solidFill>
              <a:schemeClr val="tx1"/>
            </a:solidFill>
            <a:latin typeface="微軟正黑體" panose="020B0604030504040204" pitchFamily="34" charset="-120"/>
            <a:ea typeface="微軟正黑體" panose="020B0604030504040204" pitchFamily="34" charset="-120"/>
          </a:endParaRPr>
        </a:p>
      </dsp:txBody>
      <dsp:txXfrm>
        <a:off x="3468418" y="0"/>
        <a:ext cx="3795233" cy="1715222"/>
      </dsp:txXfrm>
    </dsp:sp>
    <dsp:sp modelId="{AC4B5602-5476-4244-8C31-0DFCB0B8065C}">
      <dsp:nvSpPr>
        <dsp:cNvPr id="0" name=""/>
        <dsp:cNvSpPr/>
      </dsp:nvSpPr>
      <dsp:spPr>
        <a:xfrm>
          <a:off x="4520519" y="2266004"/>
          <a:ext cx="2333058" cy="1633544"/>
        </a:xfrm>
        <a:prstGeom prst="upArrow">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3D99482B-E975-D84C-BB87-EF529CBF40A8}">
      <dsp:nvSpPr>
        <dsp:cNvPr id="0" name=""/>
        <dsp:cNvSpPr/>
      </dsp:nvSpPr>
      <dsp:spPr>
        <a:xfrm>
          <a:off x="360311" y="2193481"/>
          <a:ext cx="4129999" cy="171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smtClean="0">
              <a:solidFill>
                <a:schemeClr val="tx1"/>
              </a:solidFill>
              <a:latin typeface="微軟正黑體" panose="020B0604030504040204" pitchFamily="34" charset="-120"/>
              <a:ea typeface="微軟正黑體" panose="020B0604030504040204" pitchFamily="34" charset="-120"/>
            </a:rPr>
            <a:t>鑑賞</a:t>
          </a:r>
          <a:endParaRPr lang="zh-TW" altLang="en-US" sz="3200" b="1" kern="1200" dirty="0">
            <a:solidFill>
              <a:schemeClr val="tx1"/>
            </a:solidFill>
            <a:latin typeface="微軟正黑體" panose="020B0604030504040204" pitchFamily="34" charset="-120"/>
            <a:ea typeface="微軟正黑體" panose="020B0604030504040204" pitchFamily="34" charset="-120"/>
          </a:endParaRPr>
        </a:p>
      </dsp:txBody>
      <dsp:txXfrm>
        <a:off x="360311" y="2193481"/>
        <a:ext cx="4129999" cy="1715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CF6F1D3-0769-4502-A9DF-EA67A5647131}" type="datetimeFigureOut">
              <a:rPr lang="zh-TW" altLang="en-US" smtClean="0"/>
              <a:pPr/>
              <a:t>2019/1/17</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8F89BBE-D6A2-4CFC-A7C0-3E9B950D4FA2}" type="slidenum">
              <a:rPr lang="zh-TW" altLang="en-US" smtClean="0"/>
              <a:pPr/>
              <a:t>‹#›</a:t>
            </a:fld>
            <a:endParaRPr lang="zh-TW" altLang="en-US"/>
          </a:p>
        </p:txBody>
      </p:sp>
    </p:spTree>
    <p:extLst>
      <p:ext uri="{BB962C8B-B14F-4D97-AF65-F5344CB8AC3E}">
        <p14:creationId xmlns:p14="http://schemas.microsoft.com/office/powerpoint/2010/main" val="3418258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113A73-EDED-4756-814D-53FE5136FE4F}" type="datetimeFigureOut">
              <a:rPr lang="zh-TW" altLang="en-US" smtClean="0"/>
              <a:pPr/>
              <a:t>2019/1/17</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52B1B1-C9A3-4727-8A4D-94415E878A50}" type="slidenum">
              <a:rPr lang="zh-TW" altLang="en-US" smtClean="0"/>
              <a:pPr/>
              <a:t>‹#›</a:t>
            </a:fld>
            <a:endParaRPr lang="zh-TW" altLang="en-US"/>
          </a:p>
        </p:txBody>
      </p:sp>
    </p:spTree>
    <p:extLst>
      <p:ext uri="{BB962C8B-B14F-4D97-AF65-F5344CB8AC3E}">
        <p14:creationId xmlns:p14="http://schemas.microsoft.com/office/powerpoint/2010/main" val="193934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1</a:t>
            </a:fld>
            <a:endParaRPr lang="zh-TW" altLang="en-US"/>
          </a:p>
        </p:txBody>
      </p:sp>
    </p:spTree>
    <p:extLst>
      <p:ext uri="{BB962C8B-B14F-4D97-AF65-F5344CB8AC3E}">
        <p14:creationId xmlns:p14="http://schemas.microsoft.com/office/powerpoint/2010/main" val="3901621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16</a:t>
            </a:fld>
            <a:endParaRPr lang="zh-TW" altLang="en-US"/>
          </a:p>
        </p:txBody>
      </p:sp>
    </p:spTree>
    <p:extLst>
      <p:ext uri="{BB962C8B-B14F-4D97-AF65-F5344CB8AC3E}">
        <p14:creationId xmlns:p14="http://schemas.microsoft.com/office/powerpoint/2010/main" val="318058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20</a:t>
            </a:fld>
            <a:endParaRPr lang="zh-TW" altLang="en-US"/>
          </a:p>
        </p:txBody>
      </p:sp>
    </p:spTree>
    <p:extLst>
      <p:ext uri="{BB962C8B-B14F-4D97-AF65-F5344CB8AC3E}">
        <p14:creationId xmlns:p14="http://schemas.microsoft.com/office/powerpoint/2010/main" val="274064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21</a:t>
            </a:fld>
            <a:endParaRPr lang="zh-TW" altLang="en-US"/>
          </a:p>
        </p:txBody>
      </p:sp>
    </p:spTree>
    <p:extLst>
      <p:ext uri="{BB962C8B-B14F-4D97-AF65-F5344CB8AC3E}">
        <p14:creationId xmlns:p14="http://schemas.microsoft.com/office/powerpoint/2010/main" val="259974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25</a:t>
            </a:fld>
            <a:endParaRPr lang="zh-TW" altLang="en-US"/>
          </a:p>
        </p:txBody>
      </p:sp>
    </p:spTree>
    <p:extLst>
      <p:ext uri="{BB962C8B-B14F-4D97-AF65-F5344CB8AC3E}">
        <p14:creationId xmlns:p14="http://schemas.microsoft.com/office/powerpoint/2010/main" val="348640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26</a:t>
            </a:fld>
            <a:endParaRPr lang="zh-TW" altLang="en-US"/>
          </a:p>
        </p:txBody>
      </p:sp>
    </p:spTree>
    <p:extLst>
      <p:ext uri="{BB962C8B-B14F-4D97-AF65-F5344CB8AC3E}">
        <p14:creationId xmlns:p14="http://schemas.microsoft.com/office/powerpoint/2010/main" val="167284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28</a:t>
            </a:fld>
            <a:endParaRPr lang="zh-TW" altLang="en-US"/>
          </a:p>
        </p:txBody>
      </p:sp>
    </p:spTree>
    <p:extLst>
      <p:ext uri="{BB962C8B-B14F-4D97-AF65-F5344CB8AC3E}">
        <p14:creationId xmlns:p14="http://schemas.microsoft.com/office/powerpoint/2010/main" val="245412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32</a:t>
            </a:fld>
            <a:endParaRPr lang="zh-TW" altLang="en-US"/>
          </a:p>
        </p:txBody>
      </p:sp>
    </p:spTree>
    <p:extLst>
      <p:ext uri="{BB962C8B-B14F-4D97-AF65-F5344CB8AC3E}">
        <p14:creationId xmlns:p14="http://schemas.microsoft.com/office/powerpoint/2010/main" val="193734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33</a:t>
            </a:fld>
            <a:endParaRPr lang="zh-TW" altLang="en-US"/>
          </a:p>
        </p:txBody>
      </p:sp>
    </p:spTree>
    <p:extLst>
      <p:ext uri="{BB962C8B-B14F-4D97-AF65-F5344CB8AC3E}">
        <p14:creationId xmlns:p14="http://schemas.microsoft.com/office/powerpoint/2010/main" val="2257557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34</a:t>
            </a:fld>
            <a:endParaRPr lang="zh-TW" altLang="en-US"/>
          </a:p>
        </p:txBody>
      </p:sp>
    </p:spTree>
    <p:extLst>
      <p:ext uri="{BB962C8B-B14F-4D97-AF65-F5344CB8AC3E}">
        <p14:creationId xmlns:p14="http://schemas.microsoft.com/office/powerpoint/2010/main" val="2587859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36</a:t>
            </a:fld>
            <a:endParaRPr lang="zh-TW" altLang="en-US"/>
          </a:p>
        </p:txBody>
      </p:sp>
    </p:spTree>
    <p:extLst>
      <p:ext uri="{BB962C8B-B14F-4D97-AF65-F5344CB8AC3E}">
        <p14:creationId xmlns:p14="http://schemas.microsoft.com/office/powerpoint/2010/main" val="332469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2</a:t>
            </a:fld>
            <a:endParaRPr lang="zh-TW" altLang="en-US"/>
          </a:p>
        </p:txBody>
      </p:sp>
    </p:spTree>
    <p:extLst>
      <p:ext uri="{BB962C8B-B14F-4D97-AF65-F5344CB8AC3E}">
        <p14:creationId xmlns:p14="http://schemas.microsoft.com/office/powerpoint/2010/main" val="3399919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37</a:t>
            </a:fld>
            <a:endParaRPr lang="zh-TW" altLang="en-US"/>
          </a:p>
        </p:txBody>
      </p:sp>
    </p:spTree>
    <p:extLst>
      <p:ext uri="{BB962C8B-B14F-4D97-AF65-F5344CB8AC3E}">
        <p14:creationId xmlns:p14="http://schemas.microsoft.com/office/powerpoint/2010/main" val="2839462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38</a:t>
            </a:fld>
            <a:endParaRPr lang="zh-TW" altLang="en-US"/>
          </a:p>
        </p:txBody>
      </p:sp>
    </p:spTree>
    <p:extLst>
      <p:ext uri="{BB962C8B-B14F-4D97-AF65-F5344CB8AC3E}">
        <p14:creationId xmlns:p14="http://schemas.microsoft.com/office/powerpoint/2010/main" val="169877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39</a:t>
            </a:fld>
            <a:endParaRPr lang="zh-TW" altLang="en-US"/>
          </a:p>
        </p:txBody>
      </p:sp>
    </p:spTree>
    <p:extLst>
      <p:ext uri="{BB962C8B-B14F-4D97-AF65-F5344CB8AC3E}">
        <p14:creationId xmlns:p14="http://schemas.microsoft.com/office/powerpoint/2010/main" val="1573937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40</a:t>
            </a:fld>
            <a:endParaRPr lang="zh-TW" altLang="en-US"/>
          </a:p>
        </p:txBody>
      </p:sp>
    </p:spTree>
    <p:extLst>
      <p:ext uri="{BB962C8B-B14F-4D97-AF65-F5344CB8AC3E}">
        <p14:creationId xmlns:p14="http://schemas.microsoft.com/office/powerpoint/2010/main" val="796869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41</a:t>
            </a:fld>
            <a:endParaRPr lang="zh-TW" altLang="en-US"/>
          </a:p>
        </p:txBody>
      </p:sp>
    </p:spTree>
    <p:extLst>
      <p:ext uri="{BB962C8B-B14F-4D97-AF65-F5344CB8AC3E}">
        <p14:creationId xmlns:p14="http://schemas.microsoft.com/office/powerpoint/2010/main" val="1763974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42</a:t>
            </a:fld>
            <a:endParaRPr lang="zh-TW" altLang="en-US"/>
          </a:p>
        </p:txBody>
      </p:sp>
    </p:spTree>
    <p:extLst>
      <p:ext uri="{BB962C8B-B14F-4D97-AF65-F5344CB8AC3E}">
        <p14:creationId xmlns:p14="http://schemas.microsoft.com/office/powerpoint/2010/main" val="1246107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43</a:t>
            </a:fld>
            <a:endParaRPr lang="zh-TW" altLang="en-US"/>
          </a:p>
        </p:txBody>
      </p:sp>
    </p:spTree>
    <p:extLst>
      <p:ext uri="{BB962C8B-B14F-4D97-AF65-F5344CB8AC3E}">
        <p14:creationId xmlns:p14="http://schemas.microsoft.com/office/powerpoint/2010/main" val="1841124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44</a:t>
            </a:fld>
            <a:endParaRPr lang="zh-TW" altLang="en-US"/>
          </a:p>
        </p:txBody>
      </p:sp>
    </p:spTree>
    <p:extLst>
      <p:ext uri="{BB962C8B-B14F-4D97-AF65-F5344CB8AC3E}">
        <p14:creationId xmlns:p14="http://schemas.microsoft.com/office/powerpoint/2010/main" val="497370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45</a:t>
            </a:fld>
            <a:endParaRPr lang="zh-TW" altLang="en-US"/>
          </a:p>
        </p:txBody>
      </p:sp>
    </p:spTree>
    <p:extLst>
      <p:ext uri="{BB962C8B-B14F-4D97-AF65-F5344CB8AC3E}">
        <p14:creationId xmlns:p14="http://schemas.microsoft.com/office/powerpoint/2010/main" val="2630574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46</a:t>
            </a:fld>
            <a:endParaRPr lang="zh-TW" altLang="en-US"/>
          </a:p>
        </p:txBody>
      </p:sp>
    </p:spTree>
    <p:extLst>
      <p:ext uri="{BB962C8B-B14F-4D97-AF65-F5344CB8AC3E}">
        <p14:creationId xmlns:p14="http://schemas.microsoft.com/office/powerpoint/2010/main" val="392128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5</a:t>
            </a:fld>
            <a:endParaRPr lang="en-US" altLang="zh-TW" dirty="0" smtClean="0"/>
          </a:p>
        </p:txBody>
      </p:sp>
    </p:spTree>
    <p:extLst>
      <p:ext uri="{BB962C8B-B14F-4D97-AF65-F5344CB8AC3E}">
        <p14:creationId xmlns:p14="http://schemas.microsoft.com/office/powerpoint/2010/main" val="330746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47</a:t>
            </a:fld>
            <a:endParaRPr lang="zh-TW" altLang="en-US"/>
          </a:p>
        </p:txBody>
      </p:sp>
    </p:spTree>
    <p:extLst>
      <p:ext uri="{BB962C8B-B14F-4D97-AF65-F5344CB8AC3E}">
        <p14:creationId xmlns:p14="http://schemas.microsoft.com/office/powerpoint/2010/main" val="11011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48</a:t>
            </a:fld>
            <a:endParaRPr lang="zh-TW" altLang="en-US"/>
          </a:p>
        </p:txBody>
      </p:sp>
    </p:spTree>
    <p:extLst>
      <p:ext uri="{BB962C8B-B14F-4D97-AF65-F5344CB8AC3E}">
        <p14:creationId xmlns:p14="http://schemas.microsoft.com/office/powerpoint/2010/main" val="2274119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49</a:t>
            </a:fld>
            <a:endParaRPr lang="zh-TW" altLang="en-US"/>
          </a:p>
        </p:txBody>
      </p:sp>
    </p:spTree>
    <p:extLst>
      <p:ext uri="{BB962C8B-B14F-4D97-AF65-F5344CB8AC3E}">
        <p14:creationId xmlns:p14="http://schemas.microsoft.com/office/powerpoint/2010/main" val="1707609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solidFill>
                  <a:prstClr val="black"/>
                </a:solidFill>
              </a:rPr>
              <a:pPr>
                <a:defRPr/>
              </a:pPr>
              <a:t>53</a:t>
            </a:fld>
            <a:endParaRPr lang="zh-TW" altLang="en-US">
              <a:solidFill>
                <a:prstClr val="black"/>
              </a:solidFill>
            </a:endParaRPr>
          </a:p>
        </p:txBody>
      </p:sp>
    </p:spTree>
    <p:extLst>
      <p:ext uri="{BB962C8B-B14F-4D97-AF65-F5344CB8AC3E}">
        <p14:creationId xmlns:p14="http://schemas.microsoft.com/office/powerpoint/2010/main" val="2923417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7AB93A2-2317-49DB-B815-F082E78C65FD}" type="slidenum">
              <a:rPr lang="zh-TW" altLang="en-US" smtClean="0"/>
              <a:t>55</a:t>
            </a:fld>
            <a:endParaRPr lang="zh-TW" altLang="en-US"/>
          </a:p>
        </p:txBody>
      </p:sp>
    </p:spTree>
    <p:extLst>
      <p:ext uri="{BB962C8B-B14F-4D97-AF65-F5344CB8AC3E}">
        <p14:creationId xmlns:p14="http://schemas.microsoft.com/office/powerpoint/2010/main" val="3041713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D52B1B1-C9A3-4727-8A4D-94415E878A50}" type="slidenum">
              <a:rPr lang="zh-TW" altLang="en-US" smtClean="0"/>
              <a:pPr/>
              <a:t>56</a:t>
            </a:fld>
            <a:endParaRPr lang="zh-TW" altLang="en-US"/>
          </a:p>
        </p:txBody>
      </p:sp>
    </p:spTree>
    <p:extLst>
      <p:ext uri="{BB962C8B-B14F-4D97-AF65-F5344CB8AC3E}">
        <p14:creationId xmlns:p14="http://schemas.microsoft.com/office/powerpoint/2010/main" val="2034809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75482" indent="-298262">
              <a:defRPr>
                <a:solidFill>
                  <a:schemeClr val="tx1"/>
                </a:solidFill>
                <a:latin typeface="Calibri" panose="020F0502020204030204" pitchFamily="34" charset="0"/>
                <a:ea typeface="新細明體" panose="02020500000000000000" pitchFamily="18" charset="-120"/>
              </a:defRPr>
            </a:lvl2pPr>
            <a:lvl3pPr marL="1193047" indent="-238609">
              <a:defRPr>
                <a:solidFill>
                  <a:schemeClr val="tx1"/>
                </a:solidFill>
                <a:latin typeface="Calibri" panose="020F0502020204030204" pitchFamily="34" charset="0"/>
                <a:ea typeface="新細明體" panose="02020500000000000000" pitchFamily="18" charset="-120"/>
              </a:defRPr>
            </a:lvl3pPr>
            <a:lvl4pPr marL="1670268" indent="-238609">
              <a:defRPr>
                <a:solidFill>
                  <a:schemeClr val="tx1"/>
                </a:solidFill>
                <a:latin typeface="Calibri" panose="020F0502020204030204" pitchFamily="34" charset="0"/>
                <a:ea typeface="新細明體" panose="02020500000000000000" pitchFamily="18" charset="-120"/>
              </a:defRPr>
            </a:lvl4pPr>
            <a:lvl5pPr marL="2147486" indent="-238609">
              <a:defRPr>
                <a:solidFill>
                  <a:schemeClr val="tx1"/>
                </a:solidFill>
                <a:latin typeface="Calibri" panose="020F0502020204030204" pitchFamily="34" charset="0"/>
                <a:ea typeface="新細明體" panose="02020500000000000000" pitchFamily="18" charset="-120"/>
              </a:defRPr>
            </a:lvl5pPr>
            <a:lvl6pPr marL="2624706" indent="-23860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3101924" indent="-23860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579145" indent="-23860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4056364" indent="-238609"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58</a:t>
            </a:fld>
            <a:endParaRPr lang="en-US" altLang="zh-TW" dirty="0" smtClean="0"/>
          </a:p>
        </p:txBody>
      </p:sp>
    </p:spTree>
    <p:extLst>
      <p:ext uri="{BB962C8B-B14F-4D97-AF65-F5344CB8AC3E}">
        <p14:creationId xmlns:p14="http://schemas.microsoft.com/office/powerpoint/2010/main" val="391875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388"/>
              </a:spcBef>
            </a:pPr>
            <a:endParaRPr lang="en-US" altLang="zh-TW" dirty="0" smtClean="0">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6</a:t>
            </a:fld>
            <a:endParaRPr lang="zh-TW" altLang="en-US" smtClean="0"/>
          </a:p>
        </p:txBody>
      </p:sp>
    </p:spTree>
    <p:extLst>
      <p:ext uri="{BB962C8B-B14F-4D97-AF65-F5344CB8AC3E}">
        <p14:creationId xmlns:p14="http://schemas.microsoft.com/office/powerpoint/2010/main" val="111526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8</a:t>
            </a:fld>
            <a:endParaRPr lang="zh-TW" altLang="en-US" smtClean="0"/>
          </a:p>
        </p:txBody>
      </p:sp>
    </p:spTree>
    <p:extLst>
      <p:ext uri="{BB962C8B-B14F-4D97-AF65-F5344CB8AC3E}">
        <p14:creationId xmlns:p14="http://schemas.microsoft.com/office/powerpoint/2010/main" val="391398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10</a:t>
            </a:fld>
            <a:endParaRPr lang="zh-TW" altLang="en-US" smtClean="0"/>
          </a:p>
        </p:txBody>
      </p:sp>
    </p:spTree>
    <p:extLst>
      <p:ext uri="{BB962C8B-B14F-4D97-AF65-F5344CB8AC3E}">
        <p14:creationId xmlns:p14="http://schemas.microsoft.com/office/powerpoint/2010/main" val="354558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ea typeface="新細明體" panose="02020500000000000000" pitchFamily="18" charset="-120"/>
              </a:defRPr>
            </a:lvl1pPr>
            <a:lvl2pPr marL="742950" indent="-285750" defTabSz="904875">
              <a:defRPr>
                <a:solidFill>
                  <a:schemeClr val="tx1"/>
                </a:solidFill>
                <a:latin typeface="Calibri" panose="020F0502020204030204" pitchFamily="34" charset="0"/>
                <a:ea typeface="新細明體" panose="02020500000000000000" pitchFamily="18" charset="-120"/>
              </a:defRPr>
            </a:lvl2pPr>
            <a:lvl3pPr marL="1143000" indent="-228600" defTabSz="904875">
              <a:defRPr>
                <a:solidFill>
                  <a:schemeClr val="tx1"/>
                </a:solidFill>
                <a:latin typeface="Calibri" panose="020F0502020204030204" pitchFamily="34" charset="0"/>
                <a:ea typeface="新細明體" panose="02020500000000000000" pitchFamily="18" charset="-120"/>
              </a:defRPr>
            </a:lvl3pPr>
            <a:lvl4pPr marL="1600200" indent="-228600" defTabSz="904875">
              <a:defRPr>
                <a:solidFill>
                  <a:schemeClr val="tx1"/>
                </a:solidFill>
                <a:latin typeface="Calibri" panose="020F0502020204030204" pitchFamily="34" charset="0"/>
                <a:ea typeface="新細明體" panose="02020500000000000000" pitchFamily="18" charset="-120"/>
              </a:defRPr>
            </a:lvl4pPr>
            <a:lvl5pPr marL="2057400" indent="-228600" defTabSz="904875">
              <a:defRPr>
                <a:solidFill>
                  <a:schemeClr val="tx1"/>
                </a:solidFill>
                <a:latin typeface="Calibri" panose="020F0502020204030204" pitchFamily="34" charset="0"/>
                <a:ea typeface="新細明體" panose="02020500000000000000" pitchFamily="18" charset="-12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64949616-3C9C-4E8C-85B7-168691A6FD34}" type="slidenum">
              <a:rPr lang="zh-TW" altLang="en-US" smtClean="0"/>
              <a:pPr/>
              <a:t>11</a:t>
            </a:fld>
            <a:endParaRPr lang="en-US" altLang="zh-TW" dirty="0" smtClean="0"/>
          </a:p>
        </p:txBody>
      </p:sp>
    </p:spTree>
    <p:extLst>
      <p:ext uri="{BB962C8B-B14F-4D97-AF65-F5344CB8AC3E}">
        <p14:creationId xmlns:p14="http://schemas.microsoft.com/office/powerpoint/2010/main" val="144881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pPr/>
              <a:t>13</a:t>
            </a:fld>
            <a:endParaRPr lang="en-US" altLang="zh-TW" dirty="0" smtClean="0"/>
          </a:p>
        </p:txBody>
      </p:sp>
    </p:spTree>
    <p:extLst>
      <p:ext uri="{BB962C8B-B14F-4D97-AF65-F5344CB8AC3E}">
        <p14:creationId xmlns:p14="http://schemas.microsoft.com/office/powerpoint/2010/main" val="290890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pPr/>
              <a:t>15</a:t>
            </a:fld>
            <a:endParaRPr lang="zh-TW" altLang="en-US" smtClean="0"/>
          </a:p>
        </p:txBody>
      </p:sp>
    </p:spTree>
    <p:extLst>
      <p:ext uri="{BB962C8B-B14F-4D97-AF65-F5344CB8AC3E}">
        <p14:creationId xmlns:p14="http://schemas.microsoft.com/office/powerpoint/2010/main" val="371864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225608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41392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347846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49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667ED203-3B9A-4C6A-9996-9972935C0086}"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13034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A351C48-2F09-4CBC-8ADB-CCF3128B405B}"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93244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D9359033-1252-49AA-99ED-4DCFE255C86F}"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012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2ED537AA-4C1E-4051-936C-795CD2D1F206}"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188166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28BB1CC8-1102-4014-8219-9F5B690C97E7}"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1925816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126A8F4E-D241-44DC-8E0E-DE52E542495D}"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342648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8898B6-77D3-4B7F-8722-89976CF97239}"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120374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pPr/>
              <a:t>‹#›</a:t>
            </a:fld>
            <a:endParaRPr lang="zh-TW" altLang="en-US"/>
          </a:p>
        </p:txBody>
      </p:sp>
      <p:sp>
        <p:nvSpPr>
          <p:cNvPr id="7" name="投影片編號版面配置區 5"/>
          <p:cNvSpPr txBox="1">
            <a:spLocks/>
          </p:cNvSpPr>
          <p:nvPr userDrawn="1"/>
        </p:nvSpPr>
        <p:spPr>
          <a:xfrm>
            <a:off x="6864760" y="5991226"/>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D60DA8-43B6-4522-9FD3-91AEFA8EA617}" type="slidenum">
              <a:rPr lang="zh-TW" altLang="en-US" smtClean="0">
                <a:solidFill>
                  <a:schemeClr val="tx1">
                    <a:lumMod val="85000"/>
                    <a:lumOff val="15000"/>
                  </a:schemeClr>
                </a:solidFill>
              </a:rPr>
              <a:pPr/>
              <a:t>‹#›</a:t>
            </a:fld>
            <a:endParaRPr lang="zh-TW" altLang="en-US" dirty="0">
              <a:solidFill>
                <a:schemeClr val="tx1">
                  <a:lumMod val="85000"/>
                  <a:lumOff val="15000"/>
                </a:schemeClr>
              </a:solidFill>
            </a:endParaRPr>
          </a:p>
        </p:txBody>
      </p:sp>
    </p:spTree>
    <p:extLst>
      <p:ext uri="{BB962C8B-B14F-4D97-AF65-F5344CB8AC3E}">
        <p14:creationId xmlns:p14="http://schemas.microsoft.com/office/powerpoint/2010/main" val="353773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9F69488C-AD02-48F8-8167-CECC25971578}"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3227273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8F0452BD-714A-4F4C-8927-F4A56DE4770B}"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936572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2D7A6069-F169-4738-92C7-B17538971F6F}"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3735932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7A1756D-7951-489C-A208-7C5A173F1A43}"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49980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1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287539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390206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85390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212507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57434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358785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3734214-7E13-4C33-8937-FEB484FECFFF}" type="datetimeFigureOut">
              <a:rPr lang="zh-TW" altLang="en-US" smtClean="0"/>
              <a:pPr/>
              <a:t>2019/1/17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26565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4214-7E13-4C33-8937-FEB484FECFFF}" type="datetimeFigureOut">
              <a:rPr lang="zh-TW" altLang="en-US" smtClean="0"/>
              <a:pPr/>
              <a:t>2019/1/17</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60DA8-43B6-4522-9FD3-91AEFA8EA617}" type="slidenum">
              <a:rPr lang="zh-TW" altLang="en-US" smtClean="0"/>
              <a:pPr/>
              <a:t>‹#›</a:t>
            </a:fld>
            <a:endParaRPr lang="zh-TW" altLang="en-US"/>
          </a:p>
        </p:txBody>
      </p:sp>
    </p:spTree>
    <p:extLst>
      <p:ext uri="{BB962C8B-B14F-4D97-AF65-F5344CB8AC3E}">
        <p14:creationId xmlns:p14="http://schemas.microsoft.com/office/powerpoint/2010/main" val="2700096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A719422-F87C-443E-BFE5-821CF59CF589}" type="datetime1">
              <a:rPr lang="zh-TW" altLang="en-US" smtClean="0">
                <a:solidFill>
                  <a:prstClr val="black">
                    <a:tint val="75000"/>
                  </a:prstClr>
                </a:solidFill>
              </a:rPr>
              <a:pPr>
                <a:defRPr/>
              </a:pPr>
              <a:t>2019/1/17</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3EBD6DD-9D96-447A-A25A-5B7542BCCF1F}" type="slidenum">
              <a:rPr lang="zh-TW" altLang="en-US"/>
              <a:pPr fontAlgn="base">
                <a:spcBef>
                  <a:spcPct val="0"/>
                </a:spcBef>
                <a:spcAft>
                  <a:spcPct val="0"/>
                </a:spcAft>
                <a:defRPr/>
              </a:pPr>
              <a:t>‹#›</a:t>
            </a:fld>
            <a:endParaRPr lang="zh-TW" altLang="en-US"/>
          </a:p>
        </p:txBody>
      </p:sp>
    </p:spTree>
    <p:extLst>
      <p:ext uri="{BB962C8B-B14F-4D97-AF65-F5344CB8AC3E}">
        <p14:creationId xmlns:p14="http://schemas.microsoft.com/office/powerpoint/2010/main" val="30224329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normAutofit fontScale="90000"/>
          </a:bodyPr>
          <a:lstStyle/>
          <a:p>
            <a:pPr algn="l" eaLnBrk="1" hangingPunct="1">
              <a:lnSpc>
                <a:spcPct val="100000"/>
              </a:lnSpc>
            </a:pPr>
            <a:r>
              <a:rPr lang="zh-TW" altLang="en-US" sz="4400" b="1" dirty="0" smtClean="0">
                <a:solidFill>
                  <a:srgbClr val="70001D"/>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協力同行</a:t>
            </a:r>
            <a:r>
              <a:rPr lang="en-US" altLang="zh-TW" sz="4400" b="1" dirty="0" smtClean="0">
                <a:solidFill>
                  <a:srgbClr val="70001D"/>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400" b="1" dirty="0" smtClean="0">
                <a:solidFill>
                  <a:srgbClr val="70001D"/>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400" b="1" dirty="0" smtClean="0">
                <a:solidFill>
                  <a:srgbClr val="70001D"/>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解析實踐</a:t>
            </a:r>
            <a:r>
              <a:rPr lang="en-US" altLang="zh-TW" sz="4400" b="1" dirty="0" smtClean="0">
                <a:solidFill>
                  <a:srgbClr val="C00000"/>
                </a:solidFill>
                <a:latin typeface="微軟正黑體" panose="020B0604030504040204" pitchFamily="34" charset="-120"/>
                <a:ea typeface="微軟正黑體" panose="020B0604030504040204" pitchFamily="34" charset="-120"/>
              </a:rPr>
              <a:t/>
            </a:r>
            <a:br>
              <a:rPr lang="en-US" altLang="zh-TW" sz="4400" b="1" dirty="0" smtClean="0">
                <a:solidFill>
                  <a:srgbClr val="C00000"/>
                </a:solidFill>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2800" b="1" dirty="0" smtClean="0">
                <a:solidFill>
                  <a:srgbClr val="FF0000"/>
                </a:solidFill>
                <a:latin typeface="微軟正黑體" panose="020B0604030504040204" pitchFamily="34" charset="-120"/>
                <a:ea typeface="微軟正黑體" panose="020B0604030504040204" pitchFamily="34" charset="-120"/>
              </a:rPr>
              <a:t/>
            </a:r>
            <a:br>
              <a:rPr lang="en-US" altLang="zh-TW" sz="2800" b="1" dirty="0" smtClean="0">
                <a:solidFill>
                  <a:srgbClr val="FF0000"/>
                </a:solidFill>
                <a:latin typeface="微軟正黑體" panose="020B0604030504040204" pitchFamily="34" charset="-120"/>
                <a:ea typeface="微軟正黑體" panose="020B0604030504040204" pitchFamily="34" charset="-120"/>
              </a:rPr>
            </a:br>
            <a:endParaRPr lang="zh-TW" altLang="en-US" sz="2800" dirty="0" smtClean="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smtClean="0">
              <a:solidFill>
                <a:srgbClr val="898989"/>
              </a:solidFill>
            </a:endParaRPr>
          </a:p>
        </p:txBody>
      </p:sp>
      <p:sp>
        <p:nvSpPr>
          <p:cNvPr id="17412" name="矩形 1"/>
          <p:cNvSpPr>
            <a:spLocks noChangeArrowheads="1"/>
          </p:cNvSpPr>
          <p:nvPr/>
        </p:nvSpPr>
        <p:spPr bwMode="auto">
          <a:xfrm>
            <a:off x="3994150" y="3319463"/>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smtClean="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smtClean="0">
                <a:solidFill>
                  <a:schemeClr val="accent2">
                    <a:lumMod val="75000"/>
                  </a:schemeClr>
                </a:solidFill>
                <a:latin typeface="微軟正黑體" pitchFamily="34" charset="-120"/>
                <a:ea typeface="微軟正黑體" pitchFamily="34" charset="-120"/>
              </a:rPr>
              <a:t/>
            </a:r>
            <a:br>
              <a:rPr lang="en-US" altLang="zh-TW" sz="2400" b="1" dirty="0" smtClean="0">
                <a:solidFill>
                  <a:schemeClr val="accent2">
                    <a:lumMod val="75000"/>
                  </a:schemeClr>
                </a:solidFill>
                <a:latin typeface="微軟正黑體" pitchFamily="34" charset="-120"/>
                <a:ea typeface="微軟正黑體" pitchFamily="34" charset="-120"/>
              </a:rPr>
            </a:br>
            <a:r>
              <a:rPr lang="zh-TW" altLang="en-US" sz="2400" b="1" dirty="0" smtClean="0">
                <a:solidFill>
                  <a:schemeClr val="accent2">
                    <a:lumMod val="75000"/>
                  </a:schemeClr>
                </a:solidFill>
                <a:latin typeface="微軟正黑體" pitchFamily="34" charset="-120"/>
                <a:ea typeface="微軟正黑體" pitchFamily="34" charset="-120"/>
              </a:rPr>
              <a:t>國中小暨普通型高中藝術領域</a:t>
            </a:r>
            <a:endParaRPr lang="zh-TW" altLang="en-US" sz="2400" dirty="0" smtClean="0">
              <a:solidFill>
                <a:schemeClr val="accent2">
                  <a:lumMod val="75000"/>
                </a:schemeClr>
              </a:solidFill>
            </a:endParaRPr>
          </a:p>
        </p:txBody>
      </p:sp>
      <p:pic>
        <p:nvPicPr>
          <p:cNvPr id="17413"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矩形 1"/>
          <p:cNvSpPr/>
          <p:nvPr/>
        </p:nvSpPr>
        <p:spPr>
          <a:xfrm>
            <a:off x="6676222" y="5971142"/>
            <a:ext cx="2214390"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71951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66688" y="33338"/>
            <a:ext cx="9144001"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5048250"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dirty="0">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227263" y="2087563"/>
            <a:ext cx="2355850" cy="1844929"/>
            <a:chOff x="2081938" y="2129973"/>
            <a:chExt cx="2355067" cy="1844991"/>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081938" y="3605065"/>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43847" y="3041588"/>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a16="http://schemas.microsoft.com/office/drawing/2014/main"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r>
                        <a:rPr lang="zh-TW" altLang="en-US" sz="18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800" dirty="0"/>
                    </a:p>
                  </a:txBody>
                  <a:tcPr marL="91450" marR="91450" marT="45712" marB="45712">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10</a:t>
            </a:fld>
            <a:endParaRPr lang="zh-TW" altLang="en-US" sz="1200" smtClean="0">
              <a:solidFill>
                <a:srgbClr val="898989"/>
              </a:solidFill>
            </a:endParaRPr>
          </a:p>
        </p:txBody>
      </p:sp>
      <p:pic>
        <p:nvPicPr>
          <p:cNvPr id="59" name="圖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extLst>
      <p:ext uri="{BB962C8B-B14F-4D97-AF65-F5344CB8AC3E}">
        <p14:creationId xmlns:p14="http://schemas.microsoft.com/office/powerpoint/2010/main" val="404952889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3829977990"/>
              </p:ext>
            </p:extLst>
          </p:nvPr>
        </p:nvGraphicFramePr>
        <p:xfrm>
          <a:off x="943610" y="1094737"/>
          <a:ext cx="7272655" cy="498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矩形 33"/>
          <p:cNvSpPr>
            <a:spLocks noChangeArrowheads="1"/>
          </p:cNvSpPr>
          <p:nvPr/>
        </p:nvSpPr>
        <p:spPr bwMode="auto">
          <a:xfrm>
            <a:off x="3500438" y="3143250"/>
            <a:ext cx="2159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適性揚才</a:t>
            </a:r>
            <a:endParaRPr lang="en-US" altLang="zh-TW" sz="3200" b="1" dirty="0">
              <a:solidFill>
                <a:srgbClr val="00B0F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終身學習</a:t>
            </a:r>
          </a:p>
        </p:txBody>
      </p:sp>
      <p:sp>
        <p:nvSpPr>
          <p:cNvPr id="6" name="等腰三角形 5"/>
          <p:cNvSpPr/>
          <p:nvPr/>
        </p:nvSpPr>
        <p:spPr>
          <a:xfrm>
            <a:off x="2939080" y="1912819"/>
            <a:ext cx="3290914" cy="2522538"/>
          </a:xfrm>
          <a:prstGeom prst="triangle">
            <a:avLst>
              <a:gd name="adj" fmla="val 51277"/>
            </a:avLst>
          </a:prstGeom>
          <a:solidFill>
            <a:srgbClr val="C00000">
              <a:alpha val="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31750" name="矩形 7"/>
          <p:cNvSpPr>
            <a:spLocks noChangeArrowheads="1"/>
          </p:cNvSpPr>
          <p:nvPr/>
        </p:nvSpPr>
        <p:spPr bwMode="auto">
          <a:xfrm>
            <a:off x="592138" y="269875"/>
            <a:ext cx="7981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32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十二年國教課綱特色及其在藝術領域的展現</a:t>
            </a:r>
          </a:p>
        </p:txBody>
      </p:sp>
      <p:sp>
        <p:nvSpPr>
          <p:cNvPr id="31751" name="Rectangle 6"/>
          <p:cNvSpPr>
            <a:spLocks noChangeArrowheads="1"/>
          </p:cNvSpPr>
          <p:nvPr/>
        </p:nvSpPr>
        <p:spPr bwMode="auto">
          <a:xfrm>
            <a:off x="5894404" y="1580400"/>
            <a:ext cx="2500633" cy="649287"/>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重視學習</a:t>
            </a:r>
            <a:r>
              <a:rPr lang="zh-TW" altLang="en-US" sz="1800" dirty="0">
                <a:latin typeface="微軟正黑體" panose="020B0604030504040204" pitchFamily="34" charset="-120"/>
                <a:ea typeface="微軟正黑體" panose="020B0604030504040204" pitchFamily="34" charset="-120"/>
              </a:rPr>
              <a:t>的歷程與差異</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sp>
        <p:nvSpPr>
          <p:cNvPr id="31752" name="Rectangle 9"/>
          <p:cNvSpPr>
            <a:spLocks noChangeArrowheads="1"/>
          </p:cNvSpPr>
          <p:nvPr/>
        </p:nvSpPr>
        <p:spPr bwMode="auto">
          <a:xfrm>
            <a:off x="6791352" y="3683000"/>
            <a:ext cx="2080586" cy="986451"/>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dirty="0">
                <a:latin typeface="微軟正黑體" panose="020B0604030504040204" pitchFamily="34" charset="-120"/>
                <a:ea typeface="微軟正黑體" panose="020B0604030504040204" pitchFamily="34" charset="-120"/>
              </a:rPr>
              <a:t>根據學生個別差異</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dirty="0" smtClean="0">
                <a:latin typeface="微軟正黑體" panose="020B0604030504040204" pitchFamily="34" charset="-120"/>
                <a:ea typeface="微軟正黑體" panose="020B0604030504040204" pitchFamily="34" charset="-120"/>
              </a:rPr>
              <a:t>規劃培養自學</a:t>
            </a:r>
            <a:r>
              <a:rPr lang="zh-TW" altLang="en-US" sz="1600" dirty="0">
                <a:latin typeface="微軟正黑體" panose="020B0604030504040204" pitchFamily="34" charset="-120"/>
                <a:ea typeface="微軟正黑體" panose="020B0604030504040204" pitchFamily="34" charset="-120"/>
              </a:rPr>
              <a:t>能力</a:t>
            </a:r>
            <a:r>
              <a:rPr lang="zh-TW" altLang="en-US" sz="1600" dirty="0" smtClean="0">
                <a:latin typeface="微軟正黑體" panose="020B0604030504040204" pitchFamily="34" charset="-120"/>
                <a:ea typeface="微軟正黑體" panose="020B0604030504040204" pitchFamily="34" charset="-120"/>
              </a:rPr>
              <a:t>的</a:t>
            </a:r>
            <a:endParaRPr lang="en-US" altLang="zh-TW" sz="1600"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dirty="0" smtClean="0">
                <a:latin typeface="微軟正黑體" panose="020B0604030504040204" pitchFamily="34" charset="-120"/>
                <a:ea typeface="微軟正黑體" panose="020B0604030504040204" pitchFamily="34" charset="-120"/>
              </a:rPr>
              <a:t>教材</a:t>
            </a:r>
            <a:r>
              <a:rPr lang="zh-TW" altLang="en-US" sz="1600" dirty="0">
                <a:latin typeface="微軟正黑體" panose="020B0604030504040204" pitchFamily="34" charset="-120"/>
                <a:ea typeface="微軟正黑體" panose="020B0604030504040204" pitchFamily="34" charset="-120"/>
              </a:rPr>
              <a:t>教法及</a:t>
            </a:r>
            <a:r>
              <a:rPr lang="zh-TW" altLang="en-US" sz="1600" dirty="0" smtClean="0">
                <a:latin typeface="微軟正黑體" panose="020B0604030504040204" pitchFamily="34" charset="-120"/>
                <a:ea typeface="微軟正黑體" panose="020B0604030504040204" pitchFamily="34" charset="-120"/>
              </a:rPr>
              <a:t>課程規劃</a:t>
            </a:r>
            <a:endParaRPr lang="en-US" altLang="zh-TW" sz="1600"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dirty="0" smtClean="0">
                <a:latin typeface="微軟正黑體" panose="020B0604030504040204" pitchFamily="34" charset="-120"/>
                <a:ea typeface="微軟正黑體" panose="020B0604030504040204" pitchFamily="34" charset="-120"/>
              </a:rPr>
              <a:t>指引</a:t>
            </a:r>
            <a:endParaRPr lang="en-US" altLang="zh-TW" sz="1600" dirty="0">
              <a:latin typeface="微軟正黑體" panose="020B0604030504040204" pitchFamily="34" charset="-120"/>
              <a:ea typeface="微軟正黑體" panose="020B0604030504040204" pitchFamily="34" charset="-120"/>
            </a:endParaRPr>
          </a:p>
        </p:txBody>
      </p:sp>
      <p:sp>
        <p:nvSpPr>
          <p:cNvPr id="31753" name="Rectangle 10"/>
          <p:cNvSpPr>
            <a:spLocks noChangeArrowheads="1"/>
          </p:cNvSpPr>
          <p:nvPr/>
        </p:nvSpPr>
        <p:spPr bwMode="auto">
          <a:xfrm>
            <a:off x="5243849" y="5773753"/>
            <a:ext cx="3151188" cy="60642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課程與教學上力求反應不同的</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藝術學習</a:t>
            </a:r>
            <a:r>
              <a:rPr lang="zh-TW" altLang="en-US" sz="1800" dirty="0">
                <a:latin typeface="微軟正黑體" panose="020B0604030504040204" pitchFamily="34" charset="-120"/>
                <a:ea typeface="微軟正黑體" panose="020B0604030504040204" pitchFamily="34" charset="-120"/>
              </a:rPr>
              <a:t>需求</a:t>
            </a:r>
          </a:p>
        </p:txBody>
      </p:sp>
      <p:sp>
        <p:nvSpPr>
          <p:cNvPr id="31754" name="Rectangle 13"/>
          <p:cNvSpPr>
            <a:spLocks noChangeArrowheads="1"/>
          </p:cNvSpPr>
          <p:nvPr/>
        </p:nvSpPr>
        <p:spPr bwMode="auto">
          <a:xfrm>
            <a:off x="1032972" y="5775521"/>
            <a:ext cx="2963993" cy="704850"/>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國小至高中教育階段</a:t>
            </a:r>
            <a:r>
              <a:rPr lang="zh-TW" altLang="zh-TW" sz="1800" dirty="0">
                <a:latin typeface="微軟正黑體" panose="020B0604030504040204" pitchFamily="34" charset="-120"/>
                <a:ea typeface="微軟正黑體" panose="020B0604030504040204" pitchFamily="34" charset="-120"/>
              </a:rPr>
              <a:t>的連貫</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教學</a:t>
            </a:r>
            <a:r>
              <a:rPr lang="zh-TW" altLang="en-US" sz="1800" dirty="0">
                <a:latin typeface="微軟正黑體" panose="020B0604030504040204" pitchFamily="34" charset="-120"/>
                <a:ea typeface="微軟正黑體" panose="020B0604030504040204" pitchFamily="34" charset="-120"/>
              </a:rPr>
              <a:t>與學習經驗的統整</a:t>
            </a:r>
            <a:endParaRPr lang="en-US" altLang="zh-TW" sz="1800" dirty="0">
              <a:latin typeface="微軟正黑體" panose="020B0604030504040204" pitchFamily="34" charset="-120"/>
              <a:ea typeface="微軟正黑體" panose="020B0604030504040204" pitchFamily="34" charset="-120"/>
            </a:endParaRPr>
          </a:p>
        </p:txBody>
      </p:sp>
      <p:sp>
        <p:nvSpPr>
          <p:cNvPr id="31755" name="Rectangle 14"/>
          <p:cNvSpPr>
            <a:spLocks noChangeArrowheads="1"/>
          </p:cNvSpPr>
          <p:nvPr/>
        </p:nvSpPr>
        <p:spPr bwMode="auto">
          <a:xfrm>
            <a:off x="188536" y="1441388"/>
            <a:ext cx="3101419" cy="719138"/>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加強師資培訓、</a:t>
            </a:r>
            <a:r>
              <a:rPr lang="zh-TW" altLang="zh-TW" sz="1800" dirty="0">
                <a:latin typeface="微軟正黑體" panose="020B0604030504040204" pitchFamily="34" charset="-120"/>
                <a:ea typeface="微軟正黑體" panose="020B0604030504040204" pitchFamily="34" charset="-120"/>
              </a:rPr>
              <a:t>強化支持系統</a:t>
            </a:r>
            <a:endParaRPr lang="en-US" altLang="zh-TW" sz="1800" dirty="0">
              <a:latin typeface="微軟正黑體" panose="020B0604030504040204" pitchFamily="34" charset="-120"/>
              <a:ea typeface="微軟正黑體" panose="020B0604030504040204" pitchFamily="34" charset="-120"/>
            </a:endParaRPr>
          </a:p>
        </p:txBody>
      </p:sp>
      <p:sp>
        <p:nvSpPr>
          <p:cNvPr id="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11</a:t>
            </a:r>
            <a:endParaRPr lang="zh-TW" altLang="en-US" sz="1200" dirty="0" smtClean="0">
              <a:solidFill>
                <a:srgbClr val="898989"/>
              </a:solidFill>
            </a:endParaRPr>
          </a:p>
        </p:txBody>
      </p:sp>
      <p:sp>
        <p:nvSpPr>
          <p:cNvPr id="2" name="矩形 1"/>
          <p:cNvSpPr/>
          <p:nvPr/>
        </p:nvSpPr>
        <p:spPr>
          <a:xfrm>
            <a:off x="8573810" y="5977054"/>
            <a:ext cx="298128" cy="403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8755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692150" y="2627313"/>
            <a:ext cx="7886700" cy="1325562"/>
          </a:xfrm>
        </p:spPr>
        <p:txBody>
          <a:bodyPr>
            <a:normAutofit fontScale="90000"/>
          </a:bodyPr>
          <a:lstStyle/>
          <a:p>
            <a:pPr eaLnBrk="1" hangingPunct="1">
              <a:lnSpc>
                <a:spcPct val="150000"/>
              </a:lnSpc>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p>
        </p:txBody>
      </p:sp>
      <p:grpSp>
        <p:nvGrpSpPr>
          <p:cNvPr id="3" name="组合 47">
            <a:extLst>
              <a:ext uri="{FF2B5EF4-FFF2-40B4-BE49-F238E27FC236}">
                <a16:creationId xmlns:a16="http://schemas.microsoft.com/office/drawing/2014/main" id="{E0CAE53E-8086-46EB-B164-49C88A9C7770}"/>
              </a:ext>
            </a:extLst>
          </p:cNvPr>
          <p:cNvGrpSpPr/>
          <p:nvPr/>
        </p:nvGrpSpPr>
        <p:grpSpPr>
          <a:xfrm>
            <a:off x="6362700" y="-1115706"/>
            <a:ext cx="2777236" cy="2579292"/>
            <a:chOff x="9650825" y="-371817"/>
            <a:chExt cx="2541176" cy="2579292"/>
          </a:xfrm>
        </p:grpSpPr>
        <p:sp>
          <p:nvSpPr>
            <p:cNvPr id="4" name="等腰三角形 3">
              <a:extLst>
                <a:ext uri="{FF2B5EF4-FFF2-40B4-BE49-F238E27FC236}">
                  <a16:creationId xmlns:a16="http://schemas.microsoft.com/office/drawing/2014/main" id="{6B076B91-0DF5-40A7-9672-5F7EABBA8968}"/>
                </a:ext>
              </a:extLst>
            </p:cNvPr>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3904F87E-9F5C-4AA0-AECA-8A20211917A7}"/>
                </a:ext>
              </a:extLst>
            </p:cNvPr>
            <p:cNvSpPr/>
            <p:nvPr/>
          </p:nvSpPr>
          <p:spPr>
            <a:xfrm rot="5400000">
              <a:off x="10235294" y="-320993"/>
              <a:ext cx="736941" cy="635294"/>
            </a:xfrm>
            <a:prstGeom prst="triangle">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080DF330-8C40-477F-B0C9-4E169CC11F41}"/>
                </a:ext>
              </a:extLst>
            </p:cNvPr>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a:extLst>
                <a:ext uri="{FF2B5EF4-FFF2-40B4-BE49-F238E27FC236}">
                  <a16:creationId xmlns:a16="http://schemas.microsoft.com/office/drawing/2014/main" id="{06BD88D8-2717-44DB-8BED-B80D4971CAA5}"/>
                </a:ext>
              </a:extLst>
            </p:cNvPr>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id="{6DB23618-AE36-4B00-857B-79E7226AA9DF}"/>
                </a:ext>
              </a:extLst>
            </p:cNvPr>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id="{0C6FCCD2-DC9C-4F8D-9675-E7FA2BDD2B31}"/>
                </a:ext>
              </a:extLst>
            </p:cNvPr>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7953D64D-3E49-4005-9731-DCFDF6BD1854}"/>
                </a:ext>
              </a:extLst>
            </p:cNvPr>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67452DC3-B6CA-4060-9159-AD3487D358A4}"/>
                </a:ext>
              </a:extLst>
            </p:cNvPr>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1C20E701-D089-4768-9419-A43DC2E693EE}"/>
                </a:ext>
              </a:extLst>
            </p:cNvPr>
            <p:cNvSpPr/>
            <p:nvPr/>
          </p:nvSpPr>
          <p:spPr>
            <a:xfrm rot="16200000">
              <a:off x="10870588" y="415948"/>
              <a:ext cx="736941" cy="635294"/>
            </a:xfrm>
            <a:prstGeom prst="triangle">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0E5E70F9-0EA8-4B0A-B3E0-3552313EF1ED}"/>
                </a:ext>
              </a:extLst>
            </p:cNvPr>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7200B514-0199-49C4-AA39-15142C02BAA6}"/>
                </a:ext>
              </a:extLst>
            </p:cNvPr>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74220090-3121-4718-B695-D992446FD498}"/>
                </a:ext>
              </a:extLst>
            </p:cNvPr>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5EA1AEE7-648B-4D45-BA95-3B9A794F31A8}"/>
                </a:ext>
              </a:extLst>
            </p:cNvPr>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DB7511A8-C5E2-4DAE-8EE5-0BC84AF33F5C}"/>
                </a:ext>
              </a:extLst>
            </p:cNvPr>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9A308B3D-C01B-40F4-93D7-E90F9D1AF90D}"/>
                </a:ext>
              </a:extLst>
            </p:cNvPr>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76C8ACCB-EBA7-4FB7-A371-A868EEBF54D1}"/>
                </a:ext>
              </a:extLst>
            </p:cNvPr>
            <p:cNvSpPr/>
            <p:nvPr/>
          </p:nvSpPr>
          <p:spPr>
            <a:xfrm rot="16200000">
              <a:off x="11505883" y="1521356"/>
              <a:ext cx="736941" cy="635294"/>
            </a:xfrm>
            <a:prstGeom prst="triangl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DC36353A-37F9-4458-9569-0D85CD0C0333}"/>
                </a:ext>
              </a:extLst>
            </p:cNvPr>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12</a:t>
            </a:fld>
            <a:endParaRPr lang="zh-TW" altLang="en-US" sz="1200" dirty="0" smtClean="0">
              <a:solidFill>
                <a:srgbClr val="898989"/>
              </a:solidFill>
            </a:endParaRPr>
          </a:p>
        </p:txBody>
      </p:sp>
      <p:sp>
        <p:nvSpPr>
          <p:cNvPr id="2" name="矩形 1"/>
          <p:cNvSpPr/>
          <p:nvPr/>
        </p:nvSpPr>
        <p:spPr>
          <a:xfrm>
            <a:off x="8578850" y="6021659"/>
            <a:ext cx="364428" cy="267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0341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08741" y="5992813"/>
            <a:ext cx="249509" cy="334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2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 name="等腰三角形 10"/>
          <p:cNvSpPr/>
          <p:nvPr/>
        </p:nvSpPr>
        <p:spPr>
          <a:xfrm rot="512239">
            <a:off x="978572" y="228226"/>
            <a:ext cx="314715" cy="271306"/>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20371609">
            <a:off x="1496113" y="44125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625161" y="463702"/>
            <a:ext cx="211765" cy="15596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3761573">
            <a:off x="121965" y="152353"/>
            <a:ext cx="588992" cy="40397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20371609">
            <a:off x="1488730" y="136476"/>
            <a:ext cx="211765" cy="1559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13</a:t>
            </a:fld>
            <a:endParaRPr lang="zh-TW" altLang="en-US" sz="1200" dirty="0" smtClean="0">
              <a:solidFill>
                <a:srgbClr val="898989"/>
              </a:solidFill>
            </a:endParaRPr>
          </a:p>
        </p:txBody>
      </p:sp>
    </p:spTree>
    <p:extLst>
      <p:ext uri="{BB962C8B-B14F-4D97-AF65-F5344CB8AC3E}">
        <p14:creationId xmlns:p14="http://schemas.microsoft.com/office/powerpoint/2010/main" val="172477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14</a:t>
            </a:fld>
            <a:endParaRPr lang="zh-TW" altLang="en-US" sz="1200" dirty="0" smtClean="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矩形 1"/>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73768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416461" y="157162"/>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smtClean="0">
                <a:solidFill>
                  <a:srgbClr val="7030A0"/>
                </a:solidFill>
                <a:latin typeface="微軟正黑體" panose="020B0604030504040204" pitchFamily="34" charset="-120"/>
                <a:ea typeface="微軟正黑體" panose="020B0604030504040204" pitchFamily="34" charset="-120"/>
              </a:rPr>
              <a:t>  </a:t>
            </a:r>
            <a:r>
              <a:rPr lang="zh-TW" altLang="en-US" sz="32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dirty="0">
                <a:solidFill>
                  <a:srgbClr val="000000"/>
                </a:solidFill>
                <a:latin typeface="微軟正黑體" panose="020B0604030504040204" pitchFamily="34" charset="-120"/>
                <a:ea typeface="微軟正黑體" panose="020B0604030504040204" pitchFamily="34" charset="-120"/>
              </a:rPr>
              <a:t>..</a:t>
            </a:r>
            <a:endParaRPr lang="zh-TW" altLang="en-US" sz="160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15</a:t>
            </a:fld>
            <a:endParaRPr lang="zh-TW" altLang="en-US" sz="1200" dirty="0" smtClean="0">
              <a:solidFill>
                <a:srgbClr val="898989"/>
              </a:solidFill>
              <a:latin typeface="Arial" panose="020B0604020202020204" pitchFamily="34" charset="0"/>
            </a:endParaRPr>
          </a:p>
        </p:txBody>
      </p:sp>
      <p:sp>
        <p:nvSpPr>
          <p:cNvPr id="41" name="等腰三角形 40"/>
          <p:cNvSpPr/>
          <p:nvPr/>
        </p:nvSpPr>
        <p:spPr>
          <a:xfrm rot="512239">
            <a:off x="978572" y="228226"/>
            <a:ext cx="314715" cy="271306"/>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20371609">
            <a:off x="1496113" y="44125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20371609">
            <a:off x="625161" y="463702"/>
            <a:ext cx="211765" cy="15596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3761573">
            <a:off x="121965" y="152353"/>
            <a:ext cx="588992" cy="40397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20371609">
            <a:off x="1488730" y="136476"/>
            <a:ext cx="211765" cy="1559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7956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1000" fill="hold"/>
                                        <p:tgtEl>
                                          <p:spTgt spid="41"/>
                                        </p:tgtEl>
                                        <p:attrNameLst>
                                          <p:attrName>ppt_w</p:attrName>
                                        </p:attrNameLst>
                                      </p:cBhvr>
                                      <p:tavLst>
                                        <p:tav tm="0">
                                          <p:val>
                                            <p:fltVal val="0"/>
                                          </p:val>
                                        </p:tav>
                                        <p:tav tm="100000">
                                          <p:val>
                                            <p:strVal val="#ppt_w"/>
                                          </p:val>
                                        </p:tav>
                                      </p:tavLst>
                                    </p:anim>
                                    <p:anim calcmode="lin" valueType="num">
                                      <p:cBhvr>
                                        <p:cTn id="20" dur="1000" fill="hold"/>
                                        <p:tgtEl>
                                          <p:spTgt spid="41"/>
                                        </p:tgtEl>
                                        <p:attrNameLst>
                                          <p:attrName>ppt_h</p:attrName>
                                        </p:attrNameLst>
                                      </p:cBhvr>
                                      <p:tavLst>
                                        <p:tav tm="0">
                                          <p:val>
                                            <p:fltVal val="0"/>
                                          </p:val>
                                        </p:tav>
                                        <p:tav tm="100000">
                                          <p:val>
                                            <p:strVal val="#ppt_h"/>
                                          </p:val>
                                        </p:tav>
                                      </p:tavLst>
                                    </p:anim>
                                    <p:anim calcmode="lin" valueType="num">
                                      <p:cBhvr>
                                        <p:cTn id="21" dur="1000" fill="hold"/>
                                        <p:tgtEl>
                                          <p:spTgt spid="41"/>
                                        </p:tgtEl>
                                        <p:attrNameLst>
                                          <p:attrName>style.rotation</p:attrName>
                                        </p:attrNameLst>
                                      </p:cBhvr>
                                      <p:tavLst>
                                        <p:tav tm="0">
                                          <p:val>
                                            <p:fltVal val="90"/>
                                          </p:val>
                                        </p:tav>
                                        <p:tav tm="100000">
                                          <p:val>
                                            <p:fltVal val="0"/>
                                          </p:val>
                                        </p:tav>
                                      </p:tavLst>
                                    </p:anim>
                                    <p:animEffect transition="in" filter="fade">
                                      <p:cBhvr>
                                        <p:cTn id="22" dur="1000"/>
                                        <p:tgtEl>
                                          <p:spTgt spid="4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1000" fill="hold"/>
                                        <p:tgtEl>
                                          <p:spTgt spid="49"/>
                                        </p:tgtEl>
                                        <p:attrNameLst>
                                          <p:attrName>ppt_w</p:attrName>
                                        </p:attrNameLst>
                                      </p:cBhvr>
                                      <p:tavLst>
                                        <p:tav tm="0">
                                          <p:val>
                                            <p:fltVal val="0"/>
                                          </p:val>
                                        </p:tav>
                                        <p:tav tm="100000">
                                          <p:val>
                                            <p:strVal val="#ppt_w"/>
                                          </p:val>
                                        </p:tav>
                                      </p:tavLst>
                                    </p:anim>
                                    <p:anim calcmode="lin" valueType="num">
                                      <p:cBhvr>
                                        <p:cTn id="26" dur="1000" fill="hold"/>
                                        <p:tgtEl>
                                          <p:spTgt spid="49"/>
                                        </p:tgtEl>
                                        <p:attrNameLst>
                                          <p:attrName>ppt_h</p:attrName>
                                        </p:attrNameLst>
                                      </p:cBhvr>
                                      <p:tavLst>
                                        <p:tav tm="0">
                                          <p:val>
                                            <p:fltVal val="0"/>
                                          </p:val>
                                        </p:tav>
                                        <p:tav tm="100000">
                                          <p:val>
                                            <p:strVal val="#ppt_h"/>
                                          </p:val>
                                        </p:tav>
                                      </p:tavLst>
                                    </p:anim>
                                    <p:anim calcmode="lin" valueType="num">
                                      <p:cBhvr>
                                        <p:cTn id="27" dur="1000" fill="hold"/>
                                        <p:tgtEl>
                                          <p:spTgt spid="49"/>
                                        </p:tgtEl>
                                        <p:attrNameLst>
                                          <p:attrName>style.rotation</p:attrName>
                                        </p:attrNameLst>
                                      </p:cBhvr>
                                      <p:tavLst>
                                        <p:tav tm="0">
                                          <p:val>
                                            <p:fltVal val="90"/>
                                          </p:val>
                                        </p:tav>
                                        <p:tav tm="100000">
                                          <p:val>
                                            <p:fltVal val="0"/>
                                          </p:val>
                                        </p:tav>
                                      </p:tavLst>
                                    </p:anim>
                                    <p:animEffect transition="in" filter="fade">
                                      <p:cBhvr>
                                        <p:cTn id="28" dur="1000"/>
                                        <p:tgtEl>
                                          <p:spTgt spid="4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 calcmode="lin" valueType="num">
                                      <p:cBhvr>
                                        <p:cTn id="33" dur="1000" fill="hold"/>
                                        <p:tgtEl>
                                          <p:spTgt spid="43"/>
                                        </p:tgtEl>
                                        <p:attrNameLst>
                                          <p:attrName>style.rotation</p:attrName>
                                        </p:attrNameLst>
                                      </p:cBhvr>
                                      <p:tavLst>
                                        <p:tav tm="0">
                                          <p:val>
                                            <p:fltVal val="90"/>
                                          </p:val>
                                        </p:tav>
                                        <p:tav tm="100000">
                                          <p:val>
                                            <p:fltVal val="0"/>
                                          </p:val>
                                        </p:tav>
                                      </p:tavLst>
                                    </p:anim>
                                    <p:animEffect transition="in" filter="fade">
                                      <p:cBhvr>
                                        <p:cTn id="3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7" grpId="0" animBg="1"/>
      <p:bldP spid="48"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標題 1"/>
          <p:cNvSpPr>
            <a:spLocks noGrp="1"/>
          </p:cNvSpPr>
          <p:nvPr>
            <p:ph type="title"/>
          </p:nvPr>
        </p:nvSpPr>
        <p:spPr>
          <a:xfrm>
            <a:off x="731043" y="104367"/>
            <a:ext cx="9196388" cy="857250"/>
          </a:xfrm>
        </p:spPr>
        <p:txBody>
          <a:bodyPr rtlCol="0">
            <a:normAutofit/>
          </a:bodyPr>
          <a:lstStyle/>
          <a:p>
            <a:pPr algn="ctr" eaLnBrk="1" fontAlgn="auto" hangingPunct="1">
              <a:lnSpc>
                <a:spcPct val="100000"/>
              </a:lnSpc>
              <a:spcBef>
                <a:spcPts val="0"/>
              </a:spcBef>
              <a:spcAft>
                <a:spcPts val="0"/>
              </a:spcAft>
              <a:defRPr/>
            </a:pPr>
            <a:r>
              <a:rPr lang="zh-TW" altLang="en-US" sz="32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sp>
        <p:nvSpPr>
          <p:cNvPr id="39940" name="矩形 4"/>
          <p:cNvSpPr>
            <a:spLocks noChangeArrowheads="1"/>
          </p:cNvSpPr>
          <p:nvPr/>
        </p:nvSpPr>
        <p:spPr bwMode="auto">
          <a:xfrm>
            <a:off x="5938793" y="5361594"/>
            <a:ext cx="4754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989512" y="4062027"/>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982864" y="2222467"/>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1">
                    <a:lumMod val="75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3383460" y="5240872"/>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C00000"/>
                </a:solidFill>
                <a:latin typeface="微軟正黑體" panose="020B0604030504040204" pitchFamily="34" charset="-120"/>
                <a:ea typeface="微軟正黑體" panose="020B0604030504040204" pitchFamily="34" charset="-120"/>
              </a:rPr>
              <a:t>由國家統一規劃</a:t>
            </a:r>
            <a:r>
              <a:rPr lang="zh-TW" altLang="zh-TW"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smtClean="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zh-TW" sz="1800" dirty="0" smtClean="0">
                <a:solidFill>
                  <a:srgbClr val="C00000"/>
                </a:solidFill>
                <a:latin typeface="微軟正黑體" panose="020B0604030504040204" pitchFamily="34" charset="-120"/>
                <a:ea typeface="微軟正黑體" panose="020B0604030504040204" pitchFamily="34" charset="-120"/>
              </a:rPr>
              <a:t>以</a:t>
            </a:r>
            <a:r>
              <a:rPr lang="zh-TW" altLang="zh-TW" sz="1800" dirty="0">
                <a:solidFill>
                  <a:srgbClr val="C00000"/>
                </a:solidFill>
                <a:latin typeface="微軟正黑體" panose="020B0604030504040204" pitchFamily="34" charset="-120"/>
                <a:ea typeface="微軟正黑體" panose="020B0604030504040204" pitchFamily="34" charset="-120"/>
              </a:rPr>
              <a:t>養成學生的基本學力</a:t>
            </a:r>
            <a:r>
              <a:rPr lang="zh-TW" altLang="zh-TW"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smtClean="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zh-TW" sz="1800" dirty="0" smtClean="0">
                <a:solidFill>
                  <a:srgbClr val="C00000"/>
                </a:solidFill>
                <a:latin typeface="微軟正黑體" panose="020B0604030504040204" pitchFamily="34" charset="-120"/>
                <a:ea typeface="微軟正黑體" panose="020B0604030504040204" pitchFamily="34" charset="-120"/>
              </a:rPr>
              <a:t>並</a:t>
            </a:r>
            <a:r>
              <a:rPr lang="zh-TW" altLang="zh-TW" sz="1800" dirty="0">
                <a:solidFill>
                  <a:srgbClr val="C00000"/>
                </a:solidFill>
                <a:latin typeface="微軟正黑體" panose="020B0604030504040204" pitchFamily="34" charset="-120"/>
                <a:ea typeface="微軟正黑體" panose="020B0604030504040204" pitchFamily="34" charset="-120"/>
              </a:rPr>
              <a:t>奠定適性發展的基礎。</a:t>
            </a:r>
            <a:endParaRPr lang="zh-TW" altLang="en-US" sz="1800" dirty="0">
              <a:solidFill>
                <a:srgbClr val="C00000"/>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3383460" y="1225211"/>
            <a:ext cx="62017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chemeClr val="tx2">
                    <a:lumMod val="75000"/>
                  </a:schemeClr>
                </a:solidFill>
                <a:latin typeface="微軟正黑體" panose="020B0604030504040204" pitchFamily="34" charset="-120"/>
                <a:ea typeface="微軟正黑體" panose="020B0604030504040204" pitchFamily="34" charset="-120"/>
              </a:rPr>
              <a:t>由學校安排</a:t>
            </a:r>
            <a:r>
              <a:rPr lang="zh-TW" altLang="zh-TW" sz="1800" dirty="0" smtClean="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1800" dirty="0" smtClean="0">
              <a:solidFill>
                <a:schemeClr val="tx2">
                  <a:lumMod val="75000"/>
                </a:schemeClr>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zh-TW" sz="1800" dirty="0" smtClean="0">
                <a:solidFill>
                  <a:schemeClr val="tx2">
                    <a:lumMod val="75000"/>
                  </a:schemeClr>
                </a:solidFill>
                <a:latin typeface="微軟正黑體" panose="020B0604030504040204" pitchFamily="34" charset="-120"/>
                <a:ea typeface="微軟正黑體" panose="020B0604030504040204" pitchFamily="34" charset="-120"/>
              </a:rPr>
              <a:t>以</a:t>
            </a:r>
            <a:r>
              <a:rPr lang="zh-TW" altLang="zh-TW" sz="1800" dirty="0">
                <a:solidFill>
                  <a:schemeClr val="tx2">
                    <a:lumMod val="75000"/>
                  </a:schemeClr>
                </a:solidFill>
                <a:latin typeface="微軟正黑體" panose="020B0604030504040204" pitchFamily="34" charset="-120"/>
                <a:ea typeface="微軟正黑體" panose="020B0604030504040204" pitchFamily="34" charset="-120"/>
              </a:rPr>
              <a:t>形塑學校教育願</a:t>
            </a:r>
            <a:r>
              <a:rPr lang="zh-TW" altLang="zh-TW" sz="1800" dirty="0" smtClean="0">
                <a:solidFill>
                  <a:schemeClr val="tx2">
                    <a:lumMod val="75000"/>
                  </a:schemeClr>
                </a:solidFill>
                <a:latin typeface="微軟正黑體" panose="020B0604030504040204" pitchFamily="34" charset="-120"/>
                <a:ea typeface="微軟正黑體" panose="020B0604030504040204" pitchFamily="34" charset="-120"/>
              </a:rPr>
              <a:t>景</a:t>
            </a:r>
            <a:endParaRPr lang="en-US" altLang="zh-TW" sz="1800" dirty="0" smtClean="0">
              <a:solidFill>
                <a:schemeClr val="tx2">
                  <a:lumMod val="75000"/>
                </a:schemeClr>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zh-TW" sz="1800" dirty="0" smtClean="0">
                <a:solidFill>
                  <a:schemeClr val="tx2">
                    <a:lumMod val="75000"/>
                  </a:schemeClr>
                </a:solidFill>
                <a:latin typeface="微軟正黑體" panose="020B0604030504040204" pitchFamily="34" charset="-120"/>
                <a:ea typeface="微軟正黑體" panose="020B0604030504040204" pitchFamily="34" charset="-120"/>
              </a:rPr>
              <a:t>及</a:t>
            </a:r>
            <a:r>
              <a:rPr lang="zh-TW" altLang="zh-TW" sz="1800" dirty="0">
                <a:solidFill>
                  <a:schemeClr val="tx2">
                    <a:lumMod val="75000"/>
                  </a:schemeClr>
                </a:solidFill>
                <a:latin typeface="微軟正黑體" panose="020B0604030504040204" pitchFamily="34" charset="-120"/>
                <a:ea typeface="微軟正黑體" panose="020B0604030504040204" pitchFamily="34" charset="-120"/>
              </a:rPr>
              <a:t>強化學生適性發展</a:t>
            </a:r>
            <a:r>
              <a:rPr lang="zh-TW" altLang="en-US" sz="1800" dirty="0">
                <a:solidFill>
                  <a:schemeClr val="tx2">
                    <a:lumMod val="75000"/>
                  </a:schemeClr>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5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2064766"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3562470" y="3427366"/>
            <a:ext cx="1912353" cy="481013"/>
          </a:xfrm>
          <a:prstGeom prst="lef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bg1">
                  <a:lumMod val="50000"/>
                </a:schemeClr>
              </a:solidFill>
            </a:endParaRPr>
          </a:p>
        </p:txBody>
      </p:sp>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a:solidFill>
                  <a:srgbClr val="898989"/>
                </a:solidFill>
                <a:latin typeface="Arial" panose="020B0604020202020204" pitchFamily="34" charset="0"/>
              </a:rPr>
              <a:t>16</a:t>
            </a:r>
            <a:endParaRPr lang="zh-TW" altLang="en-US" sz="1200" dirty="0">
              <a:solidFill>
                <a:srgbClr val="898989"/>
              </a:solidFill>
              <a:latin typeface="Arial" panose="020B0604020202020204" pitchFamily="34" charset="0"/>
            </a:endParaRPr>
          </a:p>
        </p:txBody>
      </p:sp>
      <p:sp>
        <p:nvSpPr>
          <p:cNvPr id="73" name="等腰三角形 72"/>
          <p:cNvSpPr/>
          <p:nvPr/>
        </p:nvSpPr>
        <p:spPr>
          <a:xfrm rot="512239">
            <a:off x="978572" y="228226"/>
            <a:ext cx="314715" cy="271306"/>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20371609">
            <a:off x="1496113" y="44125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20371609">
            <a:off x="625161" y="463702"/>
            <a:ext cx="211765" cy="15596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3761573">
            <a:off x="121965" y="152353"/>
            <a:ext cx="588992" cy="40397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20371609">
            <a:off x="1488730" y="136476"/>
            <a:ext cx="211765" cy="1559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內容版面配置區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82866" y="2148541"/>
            <a:ext cx="4386993" cy="3423936"/>
          </a:xfrm>
        </p:spPr>
      </p:pic>
      <p:sp>
        <p:nvSpPr>
          <p:cNvPr id="18" name="矩形 1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8160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1000" fill="hold"/>
                                        <p:tgtEl>
                                          <p:spTgt spid="76"/>
                                        </p:tgtEl>
                                        <p:attrNameLst>
                                          <p:attrName>ppt_w</p:attrName>
                                        </p:attrNameLst>
                                      </p:cBhvr>
                                      <p:tavLst>
                                        <p:tav tm="0">
                                          <p:val>
                                            <p:fltVal val="0"/>
                                          </p:val>
                                        </p:tav>
                                        <p:tav tm="100000">
                                          <p:val>
                                            <p:strVal val="#ppt_w"/>
                                          </p:val>
                                        </p:tav>
                                      </p:tavLst>
                                    </p:anim>
                                    <p:anim calcmode="lin" valueType="num">
                                      <p:cBhvr>
                                        <p:cTn id="8" dur="1000" fill="hold"/>
                                        <p:tgtEl>
                                          <p:spTgt spid="76"/>
                                        </p:tgtEl>
                                        <p:attrNameLst>
                                          <p:attrName>ppt_h</p:attrName>
                                        </p:attrNameLst>
                                      </p:cBhvr>
                                      <p:tavLst>
                                        <p:tav tm="0">
                                          <p:val>
                                            <p:fltVal val="0"/>
                                          </p:val>
                                        </p:tav>
                                        <p:tav tm="100000">
                                          <p:val>
                                            <p:strVal val="#ppt_h"/>
                                          </p:val>
                                        </p:tav>
                                      </p:tavLst>
                                    </p:anim>
                                    <p:anim calcmode="lin" valueType="num">
                                      <p:cBhvr>
                                        <p:cTn id="9" dur="1000" fill="hold"/>
                                        <p:tgtEl>
                                          <p:spTgt spid="76"/>
                                        </p:tgtEl>
                                        <p:attrNameLst>
                                          <p:attrName>style.rotation</p:attrName>
                                        </p:attrNameLst>
                                      </p:cBhvr>
                                      <p:tavLst>
                                        <p:tav tm="0">
                                          <p:val>
                                            <p:fltVal val="90"/>
                                          </p:val>
                                        </p:tav>
                                        <p:tav tm="100000">
                                          <p:val>
                                            <p:fltVal val="0"/>
                                          </p:val>
                                        </p:tav>
                                      </p:tavLst>
                                    </p:anim>
                                    <p:animEffect transition="in" filter="fade">
                                      <p:cBhvr>
                                        <p:cTn id="10" dur="1000"/>
                                        <p:tgtEl>
                                          <p:spTgt spid="7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1000" fill="hold"/>
                                        <p:tgtEl>
                                          <p:spTgt spid="73"/>
                                        </p:tgtEl>
                                        <p:attrNameLst>
                                          <p:attrName>ppt_w</p:attrName>
                                        </p:attrNameLst>
                                      </p:cBhvr>
                                      <p:tavLst>
                                        <p:tav tm="0">
                                          <p:val>
                                            <p:fltVal val="0"/>
                                          </p:val>
                                        </p:tav>
                                        <p:tav tm="100000">
                                          <p:val>
                                            <p:strVal val="#ppt_w"/>
                                          </p:val>
                                        </p:tav>
                                      </p:tavLst>
                                    </p:anim>
                                    <p:anim calcmode="lin" valueType="num">
                                      <p:cBhvr>
                                        <p:cTn id="20" dur="1000" fill="hold"/>
                                        <p:tgtEl>
                                          <p:spTgt spid="73"/>
                                        </p:tgtEl>
                                        <p:attrNameLst>
                                          <p:attrName>ppt_h</p:attrName>
                                        </p:attrNameLst>
                                      </p:cBhvr>
                                      <p:tavLst>
                                        <p:tav tm="0">
                                          <p:val>
                                            <p:fltVal val="0"/>
                                          </p:val>
                                        </p:tav>
                                        <p:tav tm="100000">
                                          <p:val>
                                            <p:strVal val="#ppt_h"/>
                                          </p:val>
                                        </p:tav>
                                      </p:tavLst>
                                    </p:anim>
                                    <p:anim calcmode="lin" valueType="num">
                                      <p:cBhvr>
                                        <p:cTn id="21" dur="1000" fill="hold"/>
                                        <p:tgtEl>
                                          <p:spTgt spid="73"/>
                                        </p:tgtEl>
                                        <p:attrNameLst>
                                          <p:attrName>style.rotation</p:attrName>
                                        </p:attrNameLst>
                                      </p:cBhvr>
                                      <p:tavLst>
                                        <p:tav tm="0">
                                          <p:val>
                                            <p:fltVal val="90"/>
                                          </p:val>
                                        </p:tav>
                                        <p:tav tm="100000">
                                          <p:val>
                                            <p:fltVal val="0"/>
                                          </p:val>
                                        </p:tav>
                                      </p:tavLst>
                                    </p:anim>
                                    <p:animEffect transition="in" filter="fade">
                                      <p:cBhvr>
                                        <p:cTn id="22" dur="1000"/>
                                        <p:tgtEl>
                                          <p:spTgt spid="7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1000" fill="hold"/>
                                        <p:tgtEl>
                                          <p:spTgt spid="77"/>
                                        </p:tgtEl>
                                        <p:attrNameLst>
                                          <p:attrName>ppt_w</p:attrName>
                                        </p:attrNameLst>
                                      </p:cBhvr>
                                      <p:tavLst>
                                        <p:tav tm="0">
                                          <p:val>
                                            <p:fltVal val="0"/>
                                          </p:val>
                                        </p:tav>
                                        <p:tav tm="100000">
                                          <p:val>
                                            <p:strVal val="#ppt_w"/>
                                          </p:val>
                                        </p:tav>
                                      </p:tavLst>
                                    </p:anim>
                                    <p:anim calcmode="lin" valueType="num">
                                      <p:cBhvr>
                                        <p:cTn id="26" dur="1000" fill="hold"/>
                                        <p:tgtEl>
                                          <p:spTgt spid="77"/>
                                        </p:tgtEl>
                                        <p:attrNameLst>
                                          <p:attrName>ppt_h</p:attrName>
                                        </p:attrNameLst>
                                      </p:cBhvr>
                                      <p:tavLst>
                                        <p:tav tm="0">
                                          <p:val>
                                            <p:fltVal val="0"/>
                                          </p:val>
                                        </p:tav>
                                        <p:tav tm="100000">
                                          <p:val>
                                            <p:strVal val="#ppt_h"/>
                                          </p:val>
                                        </p:tav>
                                      </p:tavLst>
                                    </p:anim>
                                    <p:anim calcmode="lin" valueType="num">
                                      <p:cBhvr>
                                        <p:cTn id="27" dur="1000" fill="hold"/>
                                        <p:tgtEl>
                                          <p:spTgt spid="77"/>
                                        </p:tgtEl>
                                        <p:attrNameLst>
                                          <p:attrName>style.rotation</p:attrName>
                                        </p:attrNameLst>
                                      </p:cBhvr>
                                      <p:tavLst>
                                        <p:tav tm="0">
                                          <p:val>
                                            <p:fltVal val="90"/>
                                          </p:val>
                                        </p:tav>
                                        <p:tav tm="100000">
                                          <p:val>
                                            <p:fltVal val="0"/>
                                          </p:val>
                                        </p:tav>
                                      </p:tavLst>
                                    </p:anim>
                                    <p:animEffect transition="in" filter="fade">
                                      <p:cBhvr>
                                        <p:cTn id="28" dur="1000"/>
                                        <p:tgtEl>
                                          <p:spTgt spid="7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p:cTn id="31" dur="1000" fill="hold"/>
                                        <p:tgtEl>
                                          <p:spTgt spid="74"/>
                                        </p:tgtEl>
                                        <p:attrNameLst>
                                          <p:attrName>ppt_w</p:attrName>
                                        </p:attrNameLst>
                                      </p:cBhvr>
                                      <p:tavLst>
                                        <p:tav tm="0">
                                          <p:val>
                                            <p:fltVal val="0"/>
                                          </p:val>
                                        </p:tav>
                                        <p:tav tm="100000">
                                          <p:val>
                                            <p:strVal val="#ppt_w"/>
                                          </p:val>
                                        </p:tav>
                                      </p:tavLst>
                                    </p:anim>
                                    <p:anim calcmode="lin" valueType="num">
                                      <p:cBhvr>
                                        <p:cTn id="32" dur="1000" fill="hold"/>
                                        <p:tgtEl>
                                          <p:spTgt spid="74"/>
                                        </p:tgtEl>
                                        <p:attrNameLst>
                                          <p:attrName>ppt_h</p:attrName>
                                        </p:attrNameLst>
                                      </p:cBhvr>
                                      <p:tavLst>
                                        <p:tav tm="0">
                                          <p:val>
                                            <p:fltVal val="0"/>
                                          </p:val>
                                        </p:tav>
                                        <p:tav tm="100000">
                                          <p:val>
                                            <p:strVal val="#ppt_h"/>
                                          </p:val>
                                        </p:tav>
                                      </p:tavLst>
                                    </p:anim>
                                    <p:anim calcmode="lin" valueType="num">
                                      <p:cBhvr>
                                        <p:cTn id="33" dur="1000" fill="hold"/>
                                        <p:tgtEl>
                                          <p:spTgt spid="74"/>
                                        </p:tgtEl>
                                        <p:attrNameLst>
                                          <p:attrName>style.rotation</p:attrName>
                                        </p:attrNameLst>
                                      </p:cBhvr>
                                      <p:tavLst>
                                        <p:tav tm="0">
                                          <p:val>
                                            <p:fltVal val="90"/>
                                          </p:val>
                                        </p:tav>
                                        <p:tav tm="100000">
                                          <p:val>
                                            <p:fltVal val="0"/>
                                          </p:val>
                                        </p:tav>
                                      </p:tavLst>
                                    </p:anim>
                                    <p:animEffect transition="in" filter="fade">
                                      <p:cBhvr>
                                        <p:cTn id="3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國中小暨普</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高藝術領域課程</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4096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C1380A-962D-44FA-A2E1-48087F530C01}" type="slidenum">
              <a:rPr lang="zh-TW" altLang="en-US" sz="1200" smtClean="0">
                <a:solidFill>
                  <a:srgbClr val="898989"/>
                </a:solidFill>
              </a:rPr>
              <a:pPr>
                <a:lnSpc>
                  <a:spcPct val="100000"/>
                </a:lnSpc>
                <a:spcBef>
                  <a:spcPct val="0"/>
                </a:spcBef>
                <a:buFontTx/>
                <a:buNone/>
              </a:pPr>
              <a:t>17</a:t>
            </a:fld>
            <a:endParaRPr lang="zh-TW" altLang="en-US" sz="1200" dirty="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40965"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1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1997940"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sp>
        <p:nvSpPr>
          <p:cNvPr id="8" name="矩形 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312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饼形 16"/>
          <p:cNvSpPr/>
          <p:nvPr/>
        </p:nvSpPr>
        <p:spPr>
          <a:xfrm rot="18000000" flipH="1" flipV="1">
            <a:off x="5540695" y="5104664"/>
            <a:ext cx="1118976" cy="1029715"/>
          </a:xfrm>
          <a:prstGeom prst="pie">
            <a:avLst>
              <a:gd name="adj1" fmla="val 14391128"/>
              <a:gd name="adj2" fmla="val 1698979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軟正黑體" panose="020B0604030504040204" pitchFamily="34" charset="-120"/>
              <a:ea typeface="微軟正黑體" panose="020B0604030504040204" pitchFamily="34" charset="-120"/>
            </a:endParaRPr>
          </a:p>
        </p:txBody>
      </p:sp>
      <p:sp>
        <p:nvSpPr>
          <p:cNvPr id="31" name="饼形 10"/>
          <p:cNvSpPr/>
          <p:nvPr/>
        </p:nvSpPr>
        <p:spPr>
          <a:xfrm rot="3600000" flipH="1">
            <a:off x="5540695" y="2032507"/>
            <a:ext cx="1118976" cy="1029715"/>
          </a:xfrm>
          <a:prstGeom prst="pie">
            <a:avLst>
              <a:gd name="adj1" fmla="val 14391128"/>
              <a:gd name="adj2" fmla="val 1698979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軟正黑體" panose="020B0604030504040204" pitchFamily="34" charset="-120"/>
              <a:ea typeface="微軟正黑體" panose="020B0604030504040204" pitchFamily="34" charset="-120"/>
            </a:endParaRPr>
          </a:p>
        </p:txBody>
      </p:sp>
      <p:sp>
        <p:nvSpPr>
          <p:cNvPr id="32" name="饼形 13"/>
          <p:cNvSpPr/>
          <p:nvPr/>
        </p:nvSpPr>
        <p:spPr>
          <a:xfrm rot="3600000" flipV="1">
            <a:off x="2468137" y="5104664"/>
            <a:ext cx="1118976" cy="1029715"/>
          </a:xfrm>
          <a:prstGeom prst="pie">
            <a:avLst>
              <a:gd name="adj1" fmla="val 14391128"/>
              <a:gd name="adj2" fmla="val 1698979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軟正黑體" panose="020B0604030504040204" pitchFamily="34" charset="-120"/>
              <a:ea typeface="微軟正黑體" panose="020B0604030504040204" pitchFamily="34" charset="-120"/>
            </a:endParaRPr>
          </a:p>
        </p:txBody>
      </p:sp>
      <p:sp>
        <p:nvSpPr>
          <p:cNvPr id="33" name="饼形 6"/>
          <p:cNvSpPr/>
          <p:nvPr/>
        </p:nvSpPr>
        <p:spPr>
          <a:xfrm rot="18000000">
            <a:off x="2468137" y="2032507"/>
            <a:ext cx="1118976" cy="1029715"/>
          </a:xfrm>
          <a:prstGeom prst="pie">
            <a:avLst>
              <a:gd name="adj1" fmla="val 14391128"/>
              <a:gd name="adj2" fmla="val 1698979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軟正黑體" panose="020B0604030504040204" pitchFamily="34" charset="-120"/>
              <a:ea typeface="微軟正黑體" panose="020B0604030504040204" pitchFamily="34" charset="-120"/>
            </a:endParaRPr>
          </a:p>
        </p:txBody>
      </p:sp>
      <p:pic>
        <p:nvPicPr>
          <p:cNvPr id="3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p:blipFill>
        <p:spPr bwMode="auto">
          <a:xfrm rot="10800000" flipV="1">
            <a:off x="1301506" y="2400287"/>
            <a:ext cx="2437183" cy="14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p:blipFill>
        <p:spPr bwMode="auto">
          <a:xfrm rot="10800000" flipV="1">
            <a:off x="5399357" y="2402669"/>
            <a:ext cx="2437183" cy="14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p:blipFill>
        <p:spPr bwMode="auto">
          <a:xfrm rot="10800000">
            <a:off x="5399067" y="5617661"/>
            <a:ext cx="2437183" cy="14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p:blipFill>
        <p:spPr bwMode="auto">
          <a:xfrm rot="10800000">
            <a:off x="1292576" y="5617661"/>
            <a:ext cx="2437183" cy="14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27"/>
          <p:cNvSpPr txBox="1"/>
          <p:nvPr/>
        </p:nvSpPr>
        <p:spPr>
          <a:xfrm>
            <a:off x="214282" y="2681237"/>
            <a:ext cx="3214710" cy="646331"/>
          </a:xfrm>
          <a:prstGeom prst="rect">
            <a:avLst/>
          </a:prstGeom>
          <a:noFill/>
        </p:spPr>
        <p:txBody>
          <a:bodyPr wrap="square" rtlCol="0">
            <a:spAutoFit/>
          </a:bodyPr>
          <a:lstStyle/>
          <a:p>
            <a:endParaRPr lang="en-US" altLang="zh-CN" b="1" u="sng" dirty="0" smtClean="0">
              <a:latin typeface="微軟正黑體" panose="020B0604030504040204" pitchFamily="34" charset="-120"/>
              <a:ea typeface="微軟正黑體" panose="020B0604030504040204" pitchFamily="34" charset="-120"/>
            </a:endParaRPr>
          </a:p>
          <a:p>
            <a:endParaRPr lang="zh-CN" altLang="en-US" b="1" dirty="0">
              <a:latin typeface="微軟正黑體" panose="020B0604030504040204" pitchFamily="34" charset="-120"/>
              <a:ea typeface="微軟正黑體" panose="020B0604030504040204" pitchFamily="34" charset="-120"/>
            </a:endParaRPr>
          </a:p>
        </p:txBody>
      </p:sp>
      <p:sp>
        <p:nvSpPr>
          <p:cNvPr id="39" name="右箭头 4"/>
          <p:cNvSpPr/>
          <p:nvPr/>
        </p:nvSpPr>
        <p:spPr>
          <a:xfrm rot="2510246">
            <a:off x="2585420" y="197541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軟正黑體" panose="020B0604030504040204" pitchFamily="34" charset="-120"/>
              <a:ea typeface="微軟正黑體" panose="020B0604030504040204" pitchFamily="34" charset="-120"/>
            </a:endParaRPr>
          </a:p>
        </p:txBody>
      </p:sp>
      <p:sp>
        <p:nvSpPr>
          <p:cNvPr id="40" name="右箭头 4"/>
          <p:cNvSpPr/>
          <p:nvPr/>
        </p:nvSpPr>
        <p:spPr>
          <a:xfrm rot="19089754" flipH="1">
            <a:off x="4299013" y="1975416"/>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軟正黑體" panose="020B0604030504040204" pitchFamily="34" charset="-120"/>
              <a:ea typeface="微軟正黑體" panose="020B0604030504040204" pitchFamily="34" charset="-120"/>
            </a:endParaRPr>
          </a:p>
        </p:txBody>
      </p:sp>
      <p:sp>
        <p:nvSpPr>
          <p:cNvPr id="41" name="右箭头 4"/>
          <p:cNvSpPr/>
          <p:nvPr/>
        </p:nvSpPr>
        <p:spPr>
          <a:xfrm rot="19089754" flipV="1">
            <a:off x="2585420" y="4735929"/>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軟正黑體" panose="020B0604030504040204" pitchFamily="34" charset="-120"/>
              <a:ea typeface="微軟正黑體" panose="020B0604030504040204" pitchFamily="34" charset="-120"/>
            </a:endParaRPr>
          </a:p>
        </p:txBody>
      </p:sp>
      <p:sp>
        <p:nvSpPr>
          <p:cNvPr id="42" name="右箭头 4"/>
          <p:cNvSpPr/>
          <p:nvPr/>
        </p:nvSpPr>
        <p:spPr>
          <a:xfrm rot="2510246" flipH="1" flipV="1">
            <a:off x="4299013" y="4735929"/>
            <a:ext cx="2243387" cy="1455537"/>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 fmla="*/ 762655 w 2238622"/>
              <a:gd name="connsiteY0" fmla="*/ 363884 h 1455537"/>
              <a:gd name="connsiteX1" fmla="*/ 1510854 w 2238622"/>
              <a:gd name="connsiteY1" fmla="*/ 363884 h 1455537"/>
              <a:gd name="connsiteX2" fmla="*/ 1510854 w 2238622"/>
              <a:gd name="connsiteY2" fmla="*/ 0 h 1455537"/>
              <a:gd name="connsiteX3" fmla="*/ 2238622 w 2238622"/>
              <a:gd name="connsiteY3" fmla="*/ 727769 h 1455537"/>
              <a:gd name="connsiteX4" fmla="*/ 1510854 w 2238622"/>
              <a:gd name="connsiteY4" fmla="*/ 1455537 h 1455537"/>
              <a:gd name="connsiteX5" fmla="*/ 1510854 w 2238622"/>
              <a:gd name="connsiteY5" fmla="*/ 1091653 h 1455537"/>
              <a:gd name="connsiteX6" fmla="*/ 0 w 2238622"/>
              <a:gd name="connsiteY6" fmla="*/ 1058508 h 1455537"/>
              <a:gd name="connsiteX7" fmla="*/ 762655 w 2238622"/>
              <a:gd name="connsiteY7" fmla="*/ 363884 h 1455537"/>
              <a:gd name="connsiteX0" fmla="*/ 767420 w 2243387"/>
              <a:gd name="connsiteY0" fmla="*/ 363884 h 1455537"/>
              <a:gd name="connsiteX1" fmla="*/ 1515619 w 2243387"/>
              <a:gd name="connsiteY1" fmla="*/ 363884 h 1455537"/>
              <a:gd name="connsiteX2" fmla="*/ 1515619 w 2243387"/>
              <a:gd name="connsiteY2" fmla="*/ 0 h 1455537"/>
              <a:gd name="connsiteX3" fmla="*/ 2243387 w 2243387"/>
              <a:gd name="connsiteY3" fmla="*/ 727769 h 1455537"/>
              <a:gd name="connsiteX4" fmla="*/ 1515619 w 2243387"/>
              <a:gd name="connsiteY4" fmla="*/ 1455537 h 1455537"/>
              <a:gd name="connsiteX5" fmla="*/ 1515619 w 2243387"/>
              <a:gd name="connsiteY5" fmla="*/ 1091653 h 1455537"/>
              <a:gd name="connsiteX6" fmla="*/ 0 w 2243387"/>
              <a:gd name="connsiteY6" fmla="*/ 1053186 h 1455537"/>
              <a:gd name="connsiteX7" fmla="*/ 767420 w 2243387"/>
              <a:gd name="connsiteY7" fmla="*/ 363884 h 1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軟正黑體" panose="020B0604030504040204" pitchFamily="34" charset="-120"/>
              <a:ea typeface="微軟正黑體" panose="020B0604030504040204" pitchFamily="34" charset="-120"/>
            </a:endParaRPr>
          </a:p>
        </p:txBody>
      </p:sp>
      <p:cxnSp>
        <p:nvCxnSpPr>
          <p:cNvPr id="43" name="直接连接符 22"/>
          <p:cNvCxnSpPr/>
          <p:nvPr/>
        </p:nvCxnSpPr>
        <p:spPr>
          <a:xfrm>
            <a:off x="2839797" y="2200913"/>
            <a:ext cx="1336526" cy="1266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24"/>
          <p:cNvCxnSpPr/>
          <p:nvPr/>
        </p:nvCxnSpPr>
        <p:spPr>
          <a:xfrm flipH="1">
            <a:off x="4928029" y="2200913"/>
            <a:ext cx="1336526" cy="1266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25"/>
          <p:cNvCxnSpPr/>
          <p:nvPr/>
        </p:nvCxnSpPr>
        <p:spPr>
          <a:xfrm flipV="1">
            <a:off x="2839797" y="4709387"/>
            <a:ext cx="1336526" cy="1266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26"/>
          <p:cNvCxnSpPr/>
          <p:nvPr/>
        </p:nvCxnSpPr>
        <p:spPr>
          <a:xfrm flipH="1" flipV="1">
            <a:off x="4928029" y="4709387"/>
            <a:ext cx="1336526" cy="1266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29"/>
          <p:cNvSpPr txBox="1"/>
          <p:nvPr/>
        </p:nvSpPr>
        <p:spPr>
          <a:xfrm>
            <a:off x="387124" y="4509503"/>
            <a:ext cx="2928958" cy="1138773"/>
          </a:xfrm>
          <a:prstGeom prst="rect">
            <a:avLst/>
          </a:prstGeom>
          <a:noFill/>
        </p:spPr>
        <p:txBody>
          <a:bodyPr wrap="square" rtlCol="0">
            <a:spAutoFit/>
          </a:bodyPr>
          <a:lstStyle/>
          <a:p>
            <a:r>
              <a:rPr lang="zh-TW" altLang="en-US" sz="2400" b="1" u="sng" dirty="0" smtClean="0">
                <a:solidFill>
                  <a:schemeClr val="accent1">
                    <a:lumMod val="75000"/>
                  </a:schemeClr>
                </a:solidFill>
                <a:latin typeface="微軟正黑體" panose="020B0604030504040204" pitchFamily="34" charset="-120"/>
                <a:ea typeface="微軟正黑體" panose="020B0604030504040204" pitchFamily="34" charset="-120"/>
              </a:rPr>
              <a:t>藝識適性</a:t>
            </a:r>
            <a:endParaRPr lang="en-US" altLang="zh-CN" sz="2400" b="1" dirty="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1">
                    <a:lumMod val="75000"/>
                  </a:schemeClr>
                </a:solidFill>
                <a:latin typeface="微軟正黑體" panose="020B0604030504040204" pitchFamily="34" charset="-120"/>
                <a:ea typeface="微軟正黑體" panose="020B0604030504040204" pitchFamily="34" charset="-120"/>
              </a:rPr>
              <a:t>藝術通識素養</a:t>
            </a:r>
            <a:endParaRPr lang="en-US" altLang="zh-TW" sz="2200" b="1" dirty="0" smtClean="0">
              <a:solidFill>
                <a:schemeClr val="accent1">
                  <a:lumMod val="75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1">
                    <a:lumMod val="75000"/>
                  </a:schemeClr>
                </a:solidFill>
                <a:latin typeface="微軟正黑體" panose="020B0604030504040204" pitchFamily="34" charset="-120"/>
                <a:ea typeface="微軟正黑體" panose="020B0604030504040204" pitchFamily="34" charset="-120"/>
              </a:rPr>
              <a:t>終身學習</a:t>
            </a:r>
            <a:endParaRPr lang="en-US" altLang="zh-TW"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48" name="TextBox 30"/>
          <p:cNvSpPr txBox="1"/>
          <p:nvPr/>
        </p:nvSpPr>
        <p:spPr>
          <a:xfrm>
            <a:off x="6492373" y="4219971"/>
            <a:ext cx="2326057" cy="1477328"/>
          </a:xfrm>
          <a:prstGeom prst="rect">
            <a:avLst/>
          </a:prstGeom>
          <a:noFill/>
        </p:spPr>
        <p:txBody>
          <a:bodyPr wrap="square" rtlCol="0">
            <a:spAutoFit/>
          </a:bodyPr>
          <a:lstStyle/>
          <a:p>
            <a:r>
              <a:rPr lang="zh-TW" altLang="en-US" sz="2400" b="1" u="sng" dirty="0" smtClean="0">
                <a:solidFill>
                  <a:schemeClr val="accent2">
                    <a:lumMod val="75000"/>
                  </a:schemeClr>
                </a:solidFill>
                <a:latin typeface="微軟正黑體" panose="020B0604030504040204" pitchFamily="34" charset="-120"/>
                <a:ea typeface="微軟正黑體" panose="020B0604030504040204" pitchFamily="34" charset="-120"/>
              </a:rPr>
              <a:t>專業縱橫</a:t>
            </a:r>
            <a:endParaRPr lang="en-US" altLang="zh-CN" sz="24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2">
                    <a:lumMod val="75000"/>
                  </a:schemeClr>
                </a:solidFill>
                <a:latin typeface="微軟正黑體" panose="020B0604030504040204" pitchFamily="34" charset="-120"/>
                <a:ea typeface="微軟正黑體" panose="020B0604030504040204" pitchFamily="34" charset="-120"/>
              </a:rPr>
              <a:t>科目間統整</a:t>
            </a:r>
            <a:endParaRPr lang="en-US" altLang="zh-TW" sz="2200" b="1"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2">
                    <a:lumMod val="75000"/>
                  </a:schemeClr>
                </a:solidFill>
                <a:latin typeface="微軟正黑體" panose="020B0604030504040204" pitchFamily="34" charset="-120"/>
                <a:ea typeface="微軟正黑體" panose="020B0604030504040204" pitchFamily="34" charset="-120"/>
              </a:rPr>
              <a:t>階段間之銜接</a:t>
            </a:r>
            <a:endParaRPr lang="en-US" altLang="zh-TW" sz="2200" b="1"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2">
                    <a:lumMod val="75000"/>
                  </a:schemeClr>
                </a:solidFill>
                <a:latin typeface="微軟正黑體" panose="020B0604030504040204" pitchFamily="34" charset="-120"/>
                <a:ea typeface="微軟正黑體" panose="020B0604030504040204" pitchFamily="34" charset="-120"/>
              </a:rPr>
              <a:t>領域間的整合</a:t>
            </a:r>
            <a:endParaRPr lang="en-US" altLang="zh-CN" b="1" dirty="0" smtClean="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755576" y="1052736"/>
            <a:ext cx="7776864" cy="430887"/>
          </a:xfrm>
          <a:prstGeom prst="rect">
            <a:avLst/>
          </a:prstGeom>
          <a:solidFill>
            <a:schemeClr val="bg1"/>
          </a:solidFill>
          <a:ln>
            <a:solidFill>
              <a:schemeClr val="bg1"/>
            </a:solidFill>
          </a:ln>
        </p:spPr>
        <p:txBody>
          <a:bodyPr wrap="square">
            <a:spAutoFit/>
          </a:bodyPr>
          <a:lstStyle/>
          <a:p>
            <a:pPr marL="360363" indent="-360363" algn="ctr"/>
            <a:r>
              <a:rPr lang="zh-TW" altLang="en-US" sz="2200" b="1" dirty="0" smtClean="0">
                <a:latin typeface="微軟正黑體" panose="020B0604030504040204" pitchFamily="34" charset="-120"/>
                <a:ea typeface="微軟正黑體" panose="020B0604030504040204" pitchFamily="34" charset="-120"/>
              </a:rPr>
              <a:t>─承續總綱理念目標，研發素養導向與多元適性的領綱</a:t>
            </a:r>
            <a:endParaRPr lang="zh-TW" altLang="en-US" sz="2200" b="1" dirty="0">
              <a:latin typeface="微軟正黑體" panose="020B0604030504040204" pitchFamily="34" charset="-120"/>
              <a:ea typeface="微軟正黑體" panose="020B0604030504040204" pitchFamily="34" charset="-120"/>
            </a:endParaRPr>
          </a:p>
        </p:txBody>
      </p:sp>
      <p:sp>
        <p:nvSpPr>
          <p:cNvPr id="50" name="矩形 49"/>
          <p:cNvSpPr/>
          <p:nvPr/>
        </p:nvSpPr>
        <p:spPr>
          <a:xfrm flipV="1">
            <a:off x="539552" y="1554705"/>
            <a:ext cx="799288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51" name="TextBox 28"/>
          <p:cNvSpPr txBox="1"/>
          <p:nvPr/>
        </p:nvSpPr>
        <p:spPr>
          <a:xfrm>
            <a:off x="407166" y="2598213"/>
            <a:ext cx="2985374" cy="2031325"/>
          </a:xfrm>
          <a:prstGeom prst="rect">
            <a:avLst/>
          </a:prstGeom>
          <a:noFill/>
        </p:spPr>
        <p:txBody>
          <a:bodyPr wrap="square" rtlCol="0">
            <a:spAutoFit/>
          </a:bodyPr>
          <a:lstStyle/>
          <a:p>
            <a:r>
              <a:rPr lang="zh-TW" altLang="en-US" sz="2400" b="1" u="sng" dirty="0" smtClean="0">
                <a:solidFill>
                  <a:schemeClr val="accent4">
                    <a:lumMod val="75000"/>
                  </a:schemeClr>
                </a:solidFill>
                <a:latin typeface="微軟正黑體" panose="020B0604030504040204" pitchFamily="34" charset="-120"/>
                <a:ea typeface="微軟正黑體" panose="020B0604030504040204" pitchFamily="34" charset="-120"/>
              </a:rPr>
              <a:t>藝教脈動</a:t>
            </a:r>
            <a:endParaRPr lang="en-US" altLang="zh-CN" sz="2400" b="1" dirty="0" smtClean="0">
              <a:solidFill>
                <a:schemeClr val="accent4">
                  <a:lumMod val="75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4">
                    <a:lumMod val="75000"/>
                  </a:schemeClr>
                </a:solidFill>
                <a:latin typeface="微軟正黑體" panose="020B0604030504040204" pitchFamily="34" charset="-120"/>
                <a:ea typeface="微軟正黑體" panose="020B0604030504040204" pitchFamily="34" charset="-120"/>
              </a:rPr>
              <a:t>研究為基礎</a:t>
            </a:r>
            <a:endParaRPr lang="en-US" altLang="zh-TW" sz="2200" b="1" dirty="0" smtClean="0">
              <a:solidFill>
                <a:schemeClr val="accent4">
                  <a:lumMod val="75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4">
                    <a:lumMod val="75000"/>
                  </a:schemeClr>
                </a:solidFill>
                <a:latin typeface="微軟正黑體" panose="020B0604030504040204" pitchFamily="34" charset="-120"/>
                <a:ea typeface="微軟正黑體" panose="020B0604030504040204" pitchFamily="34" charset="-120"/>
              </a:rPr>
              <a:t>回應課程實施問題</a:t>
            </a:r>
            <a:endParaRPr lang="en-US" altLang="zh-TW" sz="2200" b="1" dirty="0" smtClean="0">
              <a:solidFill>
                <a:schemeClr val="accent4">
                  <a:lumMod val="75000"/>
                </a:schemeClr>
              </a:solidFill>
              <a:latin typeface="微軟正黑體" panose="020B0604030504040204" pitchFamily="34" charset="-120"/>
              <a:ea typeface="微軟正黑體" panose="020B0604030504040204" pitchFamily="34" charset="-120"/>
            </a:endParaRPr>
          </a:p>
          <a:p>
            <a:r>
              <a:rPr lang="zh-TW" altLang="en-US" sz="2200" b="1" dirty="0">
                <a:solidFill>
                  <a:schemeClr val="accent4">
                    <a:lumMod val="75000"/>
                  </a:schemeClr>
                </a:solidFill>
                <a:latin typeface="微軟正黑體" panose="020B0604030504040204" pitchFamily="34" charset="-120"/>
                <a:ea typeface="微軟正黑體" panose="020B0604030504040204" pitchFamily="34" charset="-120"/>
              </a:rPr>
              <a:t>掌握</a:t>
            </a:r>
            <a:r>
              <a:rPr lang="zh-TW" altLang="en-US" sz="2200" b="1" dirty="0" smtClean="0">
                <a:solidFill>
                  <a:schemeClr val="accent4">
                    <a:lumMod val="75000"/>
                  </a:schemeClr>
                </a:solidFill>
                <a:latin typeface="微軟正黑體" panose="020B0604030504040204" pitchFamily="34" charset="-120"/>
                <a:ea typeface="微軟正黑體" panose="020B0604030504040204" pitchFamily="34" charset="-120"/>
              </a:rPr>
              <a:t>當代藝術教育趨勢</a:t>
            </a:r>
            <a:endParaRPr lang="en-US" altLang="zh-TW" sz="2200" b="1" dirty="0" smtClean="0">
              <a:solidFill>
                <a:schemeClr val="accent4">
                  <a:lumMod val="75000"/>
                </a:schemeClr>
              </a:solidFill>
              <a:latin typeface="微軟正黑體" panose="020B0604030504040204" pitchFamily="34" charset="-120"/>
              <a:ea typeface="微軟正黑體" panose="020B0604030504040204" pitchFamily="34" charset="-120"/>
            </a:endParaRPr>
          </a:p>
          <a:p>
            <a:endParaRPr lang="en-US" altLang="zh-CN" b="1" dirty="0" smtClean="0">
              <a:latin typeface="微軟正黑體" panose="020B0604030504040204" pitchFamily="34" charset="-120"/>
              <a:ea typeface="微軟正黑體" panose="020B0604030504040204" pitchFamily="34" charset="-120"/>
            </a:endParaRPr>
          </a:p>
          <a:p>
            <a:endParaRPr lang="zh-CN" altLang="en-US" b="1" dirty="0">
              <a:latin typeface="微軟正黑體" panose="020B0604030504040204" pitchFamily="34" charset="-120"/>
              <a:ea typeface="微軟正黑體" panose="020B0604030504040204" pitchFamily="34" charset="-120"/>
            </a:endParaRPr>
          </a:p>
        </p:txBody>
      </p:sp>
      <p:sp>
        <p:nvSpPr>
          <p:cNvPr id="52" name="TextBox 29"/>
          <p:cNvSpPr txBox="1"/>
          <p:nvPr/>
        </p:nvSpPr>
        <p:spPr>
          <a:xfrm>
            <a:off x="6455517" y="2597450"/>
            <a:ext cx="2688483" cy="1477328"/>
          </a:xfrm>
          <a:prstGeom prst="rect">
            <a:avLst/>
          </a:prstGeom>
          <a:noFill/>
        </p:spPr>
        <p:txBody>
          <a:bodyPr wrap="square" rtlCol="0">
            <a:spAutoFit/>
          </a:bodyPr>
          <a:lstStyle/>
          <a:p>
            <a:r>
              <a:rPr lang="zh-TW" altLang="en-US" sz="2400" b="1" u="sng" dirty="0" smtClean="0">
                <a:solidFill>
                  <a:schemeClr val="accent6">
                    <a:lumMod val="50000"/>
                  </a:schemeClr>
                </a:solidFill>
                <a:latin typeface="微軟正黑體" panose="020B0604030504040204" pitchFamily="34" charset="-120"/>
                <a:ea typeface="微軟正黑體" panose="020B0604030504040204" pitchFamily="34" charset="-120"/>
              </a:rPr>
              <a:t>多元共識</a:t>
            </a:r>
            <a:endParaRPr lang="en-US" altLang="zh-TW" sz="2400" b="1" u="sng" dirty="0" smtClean="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6">
                    <a:lumMod val="50000"/>
                  </a:schemeClr>
                </a:solidFill>
                <a:latin typeface="微軟正黑體" panose="020B0604030504040204" pitchFamily="34" charset="-120"/>
                <a:ea typeface="微軟正黑體" panose="020B0604030504040204" pitchFamily="34" charset="-120"/>
              </a:rPr>
              <a:t>學者專家</a:t>
            </a:r>
            <a:r>
              <a:rPr lang="en-US" altLang="zh-TW" sz="22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200" b="1" dirty="0" smtClean="0">
                <a:solidFill>
                  <a:schemeClr val="accent6">
                    <a:lumMod val="50000"/>
                  </a:schemeClr>
                </a:solidFill>
                <a:latin typeface="微軟正黑體" panose="020B0604030504040204" pitchFamily="34" charset="-120"/>
                <a:ea typeface="微軟正黑體" panose="020B0604030504040204" pitchFamily="34" charset="-120"/>
              </a:rPr>
              <a:t>藝術、教育</a:t>
            </a:r>
            <a:r>
              <a:rPr lang="en-US" altLang="zh-TW" sz="22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200" b="1" dirty="0" smtClean="0">
                <a:solidFill>
                  <a:schemeClr val="accent6">
                    <a:lumMod val="50000"/>
                  </a:schemeClr>
                </a:solidFill>
                <a:latin typeface="微軟正黑體" panose="020B0604030504040204" pitchFamily="34" charset="-120"/>
                <a:ea typeface="微軟正黑體" panose="020B0604030504040204" pitchFamily="34" charset="-120"/>
              </a:rPr>
              <a:t>、教師民間團體</a:t>
            </a:r>
            <a:endParaRPr lang="en-US" altLang="zh-TW" sz="2200" b="1" dirty="0" smtClean="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2200" b="1" dirty="0" smtClean="0">
                <a:solidFill>
                  <a:schemeClr val="accent6">
                    <a:lumMod val="50000"/>
                  </a:schemeClr>
                </a:solidFill>
                <a:latin typeface="微軟正黑體" panose="020B0604030504040204" pitchFamily="34" charset="-120"/>
                <a:ea typeface="微軟正黑體" panose="020B0604030504040204" pitchFamily="34" charset="-120"/>
              </a:rPr>
              <a:t>師培代表等</a:t>
            </a:r>
            <a:endParaRPr lang="en-US" altLang="zh-TW" sz="2200" b="1" dirty="0" smtClean="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2897855" y="3523434"/>
            <a:ext cx="3220338" cy="1200329"/>
          </a:xfrm>
          <a:prstGeom prst="rect">
            <a:avLst/>
          </a:prstGeom>
          <a:noFill/>
        </p:spPr>
        <p:txBody>
          <a:bodyPr wrap="square" rtlCol="0">
            <a:spAutoFit/>
          </a:bodyPr>
          <a:lstStyle/>
          <a:p>
            <a:pPr algn="ctr"/>
            <a:r>
              <a:rPr lang="zh-TW" altLang="en-US" sz="3600" b="1" dirty="0" smtClean="0">
                <a:solidFill>
                  <a:schemeClr val="tx2">
                    <a:lumMod val="50000"/>
                  </a:schemeClr>
                </a:solidFill>
                <a:latin typeface="微軟正黑體" panose="020B0604030504040204" pitchFamily="34" charset="-120"/>
                <a:ea typeface="微軟正黑體" panose="020B0604030504040204" pitchFamily="34" charset="-120"/>
              </a:rPr>
              <a:t>藝術領綱</a:t>
            </a:r>
            <a:endParaRPr lang="en-US" altLang="zh-TW" sz="3600" b="1" dirty="0" smtClean="0">
              <a:solidFill>
                <a:schemeClr val="tx2">
                  <a:lumMod val="50000"/>
                </a:schemeClr>
              </a:solidFill>
              <a:latin typeface="微軟正黑體" panose="020B0604030504040204" pitchFamily="34" charset="-120"/>
              <a:ea typeface="微軟正黑體" panose="020B0604030504040204" pitchFamily="34" charset="-120"/>
            </a:endParaRPr>
          </a:p>
          <a:p>
            <a:pPr algn="ctr"/>
            <a:r>
              <a:rPr lang="zh-TW" altLang="en-US" sz="3600" b="1" dirty="0" smtClean="0">
                <a:solidFill>
                  <a:schemeClr val="tx2">
                    <a:lumMod val="50000"/>
                  </a:schemeClr>
                </a:solidFill>
                <a:latin typeface="微軟正黑體" panose="020B0604030504040204" pitchFamily="34" charset="-120"/>
                <a:ea typeface="微軟正黑體" panose="020B0604030504040204" pitchFamily="34" charset="-120"/>
              </a:rPr>
              <a:t>研修基礎</a:t>
            </a:r>
            <a:endParaRPr lang="zh-TW" altLang="en-US" sz="3600" b="1"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2534489" y="243735"/>
            <a:ext cx="3877985" cy="1077218"/>
          </a:xfrm>
          <a:prstGeom prst="rect">
            <a:avLst/>
          </a:prstGeom>
        </p:spPr>
        <p:txBody>
          <a:bodyPr wrap="none">
            <a:spAutoFit/>
          </a:body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藝術</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領綱修訂原則</a:t>
            </a:r>
          </a:p>
          <a:p>
            <a:pPr algn="ctr">
              <a:defRPr/>
            </a:pP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8" name="等腰三角形 27"/>
          <p:cNvSpPr/>
          <p:nvPr/>
        </p:nvSpPr>
        <p:spPr>
          <a:xfrm rot="512239">
            <a:off x="1292697" y="41900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等腰三角形 28"/>
          <p:cNvSpPr/>
          <p:nvPr/>
        </p:nvSpPr>
        <p:spPr>
          <a:xfrm rot="20371609">
            <a:off x="1810238" y="63203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等腰三角形 52"/>
          <p:cNvSpPr/>
          <p:nvPr/>
        </p:nvSpPr>
        <p:spPr>
          <a:xfrm rot="20371609">
            <a:off x="939286" y="65447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等腰三角形 54"/>
          <p:cNvSpPr/>
          <p:nvPr/>
        </p:nvSpPr>
        <p:spPr>
          <a:xfrm rot="3761573">
            <a:off x="436090" y="34313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等腰三角形 55"/>
          <p:cNvSpPr/>
          <p:nvPr/>
        </p:nvSpPr>
        <p:spPr>
          <a:xfrm rot="20371609">
            <a:off x="1802855" y="32725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矩形 56"/>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18</a:t>
            </a:r>
            <a:endParaRPr lang="zh-TW" altLang="en-US" sz="1200" dirty="0" smtClean="0">
              <a:solidFill>
                <a:srgbClr val="898989"/>
              </a:solidFill>
            </a:endParaRPr>
          </a:p>
        </p:txBody>
      </p:sp>
    </p:spTree>
    <p:extLst>
      <p:ext uri="{BB962C8B-B14F-4D97-AF65-F5344CB8AC3E}">
        <p14:creationId xmlns:p14="http://schemas.microsoft.com/office/powerpoint/2010/main" val="161071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0"/>
          <p:cNvSpPr/>
          <p:nvPr/>
        </p:nvSpPr>
        <p:spPr>
          <a:xfrm>
            <a:off x="4970745" y="1688033"/>
            <a:ext cx="4136442" cy="991004"/>
          </a:xfrm>
          <a:prstGeom prst="rect">
            <a:avLst/>
          </a:prstGeom>
        </p:spPr>
        <p:txBody>
          <a:bodyPr wrap="none" lIns="219419" tIns="109710" rIns="219419" bIns="109710">
            <a:spAutoFit/>
          </a:bodyPr>
          <a:lstStyle/>
          <a:p>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中小學連貫發展，促進領域內跨科，</a:t>
            </a:r>
            <a:endParaRPr lang="en-US" altLang="zh-TW" b="1" dirty="0" smtClean="0">
              <a:solidFill>
                <a:schemeClr val="accent4">
                  <a:lumMod val="50000"/>
                </a:schemeClr>
              </a:solidFill>
              <a:latin typeface="微軟正黑體" panose="020B0604030504040204" pitchFamily="34" charset="-120"/>
              <a:ea typeface="微軟正黑體" panose="020B0604030504040204" pitchFamily="34" charset="-120"/>
            </a:endParaRPr>
          </a:p>
          <a:p>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以及跨領域之統整學習。</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sz="1400" b="1" dirty="0">
              <a:solidFill>
                <a:schemeClr val="tx1">
                  <a:lumMod val="85000"/>
                  <a:lumOff val="15000"/>
                </a:schemeClr>
              </a:solidFill>
              <a:latin typeface="微软雅黑" panose="020B0503020204020204" pitchFamily="34" charset="-122"/>
              <a:ea typeface="Open Sans Light" panose="020B0306030504020204" pitchFamily="34" charset="0"/>
              <a:cs typeface="Aparajita" panose="020B0604020202020204" pitchFamily="34" charset="0"/>
            </a:endParaRPr>
          </a:p>
        </p:txBody>
      </p:sp>
      <p:grpSp>
        <p:nvGrpSpPr>
          <p:cNvPr id="5" name="Group 20"/>
          <p:cNvGrpSpPr/>
          <p:nvPr/>
        </p:nvGrpSpPr>
        <p:grpSpPr>
          <a:xfrm>
            <a:off x="1118080" y="943705"/>
            <a:ext cx="4192463" cy="4343183"/>
            <a:chOff x="7665552" y="2978422"/>
            <a:chExt cx="8695416" cy="8696964"/>
          </a:xfrm>
        </p:grpSpPr>
        <p:cxnSp>
          <p:nvCxnSpPr>
            <p:cNvPr id="6" name="Straight Connector 3"/>
            <p:cNvCxnSpPr/>
            <p:nvPr/>
          </p:nvCxnSpPr>
          <p:spPr>
            <a:xfrm flipV="1">
              <a:off x="7665552" y="3728746"/>
              <a:ext cx="8030344" cy="794664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8" name="Group 70"/>
            <p:cNvGrpSpPr/>
            <p:nvPr/>
          </p:nvGrpSpPr>
          <p:grpSpPr>
            <a:xfrm rot="21316916">
              <a:off x="14361737" y="2978422"/>
              <a:ext cx="1999231" cy="1999751"/>
              <a:chOff x="5013110" y="5059616"/>
              <a:chExt cx="3378533" cy="3379413"/>
            </a:xfrm>
          </p:grpSpPr>
          <p:sp>
            <p:nvSpPr>
              <p:cNvPr id="15" name="Oval 71"/>
              <p:cNvSpPr/>
              <p:nvPr/>
            </p:nvSpPr>
            <p:spPr>
              <a:xfrm>
                <a:off x="5013110" y="5059616"/>
                <a:ext cx="3378533" cy="3379413"/>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dirty="0"/>
              </a:p>
            </p:txBody>
          </p:sp>
          <p:sp>
            <p:nvSpPr>
              <p:cNvPr id="16" name="Oval 72"/>
              <p:cNvSpPr/>
              <p:nvPr/>
            </p:nvSpPr>
            <p:spPr>
              <a:xfrm>
                <a:off x="5286107" y="5332685"/>
                <a:ext cx="2832537" cy="28332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dirty="0"/>
              </a:p>
            </p:txBody>
          </p:sp>
        </p:grpSp>
        <p:grpSp>
          <p:nvGrpSpPr>
            <p:cNvPr id="9" name="Group 67"/>
            <p:cNvGrpSpPr/>
            <p:nvPr/>
          </p:nvGrpSpPr>
          <p:grpSpPr>
            <a:xfrm rot="21316916">
              <a:off x="12208442" y="5274468"/>
              <a:ext cx="1999231" cy="1999751"/>
              <a:chOff x="5013110" y="5059616"/>
              <a:chExt cx="3378533" cy="3379413"/>
            </a:xfrm>
          </p:grpSpPr>
          <p:sp>
            <p:nvSpPr>
              <p:cNvPr id="13" name="Oval 68"/>
              <p:cNvSpPr/>
              <p:nvPr/>
            </p:nvSpPr>
            <p:spPr>
              <a:xfrm>
                <a:off x="5013110" y="5059616"/>
                <a:ext cx="3378533" cy="3379413"/>
              </a:xfrm>
              <a:prstGeom prst="ellipse">
                <a:avLst/>
              </a:prstGeom>
              <a:solidFill>
                <a:schemeClr val="accent3">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dirty="0"/>
              </a:p>
            </p:txBody>
          </p:sp>
          <p:sp>
            <p:nvSpPr>
              <p:cNvPr id="14" name="Oval 69"/>
              <p:cNvSpPr/>
              <p:nvPr/>
            </p:nvSpPr>
            <p:spPr>
              <a:xfrm>
                <a:off x="5286107" y="5332685"/>
                <a:ext cx="2832537" cy="28332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dirty="0"/>
              </a:p>
            </p:txBody>
          </p:sp>
        </p:grpSp>
        <p:grpSp>
          <p:nvGrpSpPr>
            <p:cNvPr id="10" name="Group 64"/>
            <p:cNvGrpSpPr/>
            <p:nvPr/>
          </p:nvGrpSpPr>
          <p:grpSpPr>
            <a:xfrm rot="21316916">
              <a:off x="9343467" y="8385584"/>
              <a:ext cx="1999230" cy="1999751"/>
              <a:chOff x="3934658" y="6534031"/>
              <a:chExt cx="3378532" cy="3379413"/>
            </a:xfrm>
          </p:grpSpPr>
          <p:sp>
            <p:nvSpPr>
              <p:cNvPr id="11" name="Oval 65"/>
              <p:cNvSpPr/>
              <p:nvPr/>
            </p:nvSpPr>
            <p:spPr>
              <a:xfrm>
                <a:off x="3934658" y="6534031"/>
                <a:ext cx="3378532" cy="3379413"/>
              </a:xfrm>
              <a:prstGeom prst="ellipse">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dirty="0"/>
              </a:p>
            </p:txBody>
          </p:sp>
          <p:sp>
            <p:nvSpPr>
              <p:cNvPr id="12" name="Oval 66"/>
              <p:cNvSpPr/>
              <p:nvPr/>
            </p:nvSpPr>
            <p:spPr>
              <a:xfrm>
                <a:off x="4207655" y="6807098"/>
                <a:ext cx="2832537" cy="2833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dirty="0"/>
              </a:p>
            </p:txBody>
          </p:sp>
        </p:grpSp>
      </p:grpSp>
      <p:sp>
        <p:nvSpPr>
          <p:cNvPr id="19" name="TextBox 40"/>
          <p:cNvSpPr txBox="1"/>
          <p:nvPr/>
        </p:nvSpPr>
        <p:spPr>
          <a:xfrm>
            <a:off x="4655333" y="1213826"/>
            <a:ext cx="583057" cy="523220"/>
          </a:xfrm>
          <a:prstGeom prst="rect">
            <a:avLst/>
          </a:prstGeom>
          <a:noFill/>
        </p:spPr>
        <p:txBody>
          <a:bodyPr wrap="square" rtlCol="0">
            <a:spAutoFit/>
          </a:bodyPr>
          <a:lstStyle/>
          <a:p>
            <a:r>
              <a:rPr lang="en-US" altLang="zh-CN" sz="2800" dirty="0">
                <a:solidFill>
                  <a:schemeClr val="bg1"/>
                </a:solidFill>
                <a:latin typeface="造字工房尚雅体演示版常规体" pitchFamily="50" charset="-122"/>
                <a:ea typeface="造字工房尚雅体演示版常规体" pitchFamily="50" charset="-122"/>
              </a:rPr>
              <a:t>1</a:t>
            </a:r>
            <a:endParaRPr lang="zh-CN" altLang="en-US" sz="2800" dirty="0">
              <a:solidFill>
                <a:schemeClr val="bg1"/>
              </a:solidFill>
              <a:latin typeface="造字工房尚雅体演示版常规体" pitchFamily="50" charset="-122"/>
              <a:ea typeface="造字工房尚雅体演示版常规体" pitchFamily="50" charset="-122"/>
            </a:endParaRPr>
          </a:p>
        </p:txBody>
      </p:sp>
      <p:sp>
        <p:nvSpPr>
          <p:cNvPr id="20" name="TextBox 41"/>
          <p:cNvSpPr txBox="1"/>
          <p:nvPr/>
        </p:nvSpPr>
        <p:spPr>
          <a:xfrm>
            <a:off x="3640228" y="2365954"/>
            <a:ext cx="583057" cy="523220"/>
          </a:xfrm>
          <a:prstGeom prst="rect">
            <a:avLst/>
          </a:prstGeom>
          <a:noFill/>
        </p:spPr>
        <p:txBody>
          <a:bodyPr wrap="square" rtlCol="0">
            <a:spAutoFit/>
          </a:bodyPr>
          <a:lstStyle/>
          <a:p>
            <a:r>
              <a:rPr lang="en-US" altLang="zh-CN" sz="2800" dirty="0">
                <a:solidFill>
                  <a:schemeClr val="bg1"/>
                </a:solidFill>
                <a:latin typeface="造字工房尚雅体演示版常规体" pitchFamily="50" charset="-122"/>
                <a:ea typeface="造字工房尚雅体演示版常规体" pitchFamily="50" charset="-122"/>
              </a:rPr>
              <a:t>2</a:t>
            </a:r>
            <a:endParaRPr lang="zh-CN" altLang="en-US" sz="2800" dirty="0">
              <a:solidFill>
                <a:schemeClr val="bg1"/>
              </a:solidFill>
              <a:latin typeface="造字工房尚雅体演示版常规体" pitchFamily="50" charset="-122"/>
              <a:ea typeface="造字工房尚雅体演示版常规体" pitchFamily="50" charset="-122"/>
            </a:endParaRPr>
          </a:p>
        </p:txBody>
      </p:sp>
      <p:sp>
        <p:nvSpPr>
          <p:cNvPr id="26" name="TextBox 47"/>
          <p:cNvSpPr txBox="1"/>
          <p:nvPr/>
        </p:nvSpPr>
        <p:spPr>
          <a:xfrm>
            <a:off x="79462" y="1580444"/>
            <a:ext cx="2924661" cy="714005"/>
          </a:xfrm>
          <a:prstGeom prst="rect">
            <a:avLst/>
          </a:prstGeom>
          <a:noFill/>
        </p:spPr>
        <p:txBody>
          <a:bodyPr wrap="square" lIns="219419" tIns="109710" rIns="219419" bIns="109710" rtlCol="0">
            <a:spAutoFit/>
          </a:bodyPr>
          <a:lstStyle/>
          <a:p>
            <a:pPr algn="ctr">
              <a:buFont typeface="Arial" panose="020B0604020202020204" pitchFamily="34" charset="0"/>
              <a:buNone/>
            </a:pP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藝術領域</a:t>
            </a:r>
            <a:r>
              <a:rPr lang="zh-TW" altLang="en-US" sz="32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a:t>
            </a:r>
            <a:endPar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9" name="Rectangle 80"/>
          <p:cNvSpPr/>
          <p:nvPr/>
        </p:nvSpPr>
        <p:spPr>
          <a:xfrm>
            <a:off x="4663044" y="3151817"/>
            <a:ext cx="4367275" cy="775561"/>
          </a:xfrm>
          <a:prstGeom prst="rect">
            <a:avLst/>
          </a:prstGeom>
        </p:spPr>
        <p:txBody>
          <a:bodyPr wrap="none" lIns="219419" tIns="109710" rIns="219419" bIns="10971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回應當代藝術文化</a:t>
            </a:r>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趨勢，保有校本課程</a:t>
            </a:r>
            <a:endParaRPr lang="en-US" altLang="zh-TW" b="1"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b="1" dirty="0" smtClean="0">
                <a:solidFill>
                  <a:schemeClr val="accent2">
                    <a:lumMod val="75000"/>
                  </a:schemeClr>
                </a:solidFill>
                <a:latin typeface="微軟正黑體" panose="020B0604030504040204" pitchFamily="34" charset="-120"/>
                <a:ea typeface="微軟正黑體" panose="020B0604030504040204" pitchFamily="34" charset="-120"/>
              </a:rPr>
              <a:t>發展的彈性活力。</a:t>
            </a:r>
            <a:endParaRPr lang="zh-TW" altLang="en-US"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30" name="Rectangle 80"/>
          <p:cNvSpPr/>
          <p:nvPr/>
        </p:nvSpPr>
        <p:spPr>
          <a:xfrm>
            <a:off x="3329154" y="4729366"/>
            <a:ext cx="5752269" cy="498562"/>
          </a:xfrm>
          <a:prstGeom prst="rect">
            <a:avLst/>
          </a:prstGeom>
        </p:spPr>
        <p:txBody>
          <a:bodyPr wrap="none" lIns="219419" tIns="109710" rIns="219419" bIns="109710">
            <a:spAutoFit/>
          </a:bodyPr>
          <a:lstStyle/>
          <a:p>
            <a:r>
              <a:rPr lang="zh-TW" altLang="en-US" b="1" dirty="0" smtClean="0">
                <a:solidFill>
                  <a:srgbClr val="7030A0"/>
                </a:solidFill>
                <a:latin typeface="微軟正黑體" panose="020B0604030504040204" pitchFamily="34" charset="-120"/>
                <a:ea typeface="微軟正黑體" panose="020B0604030504040204" pitchFamily="34" charset="-120"/>
              </a:rPr>
              <a:t>培養學習者具備核心素養，成為藝術的終身學習者。</a:t>
            </a:r>
            <a:endParaRPr lang="zh-TW" altLang="en-US" b="1" dirty="0">
              <a:solidFill>
                <a:srgbClr val="7030A0"/>
              </a:solidFill>
              <a:latin typeface="微軟正黑體" panose="020B0604030504040204" pitchFamily="34" charset="-120"/>
              <a:ea typeface="微軟正黑體" panose="020B0604030504040204" pitchFamily="34" charset="-120"/>
            </a:endParaRPr>
          </a:p>
        </p:txBody>
      </p:sp>
      <p:sp>
        <p:nvSpPr>
          <p:cNvPr id="31" name="Rectangle 80"/>
          <p:cNvSpPr/>
          <p:nvPr/>
        </p:nvSpPr>
        <p:spPr>
          <a:xfrm>
            <a:off x="1984285" y="6175389"/>
            <a:ext cx="6544053" cy="498562"/>
          </a:xfrm>
          <a:prstGeom prst="rect">
            <a:avLst/>
          </a:prstGeom>
        </p:spPr>
        <p:txBody>
          <a:bodyPr wrap="square" lIns="219419" tIns="109710" rIns="219419" bIns="109710">
            <a:spAutoFit/>
          </a:bodyPr>
          <a:lstStyle/>
          <a:p>
            <a:r>
              <a:rPr lang="zh-TW" altLang="en-US" b="1" dirty="0" smtClean="0">
                <a:solidFill>
                  <a:srgbClr val="0070C0"/>
                </a:solidFill>
                <a:latin typeface="微軟正黑體" panose="020B0604030504040204" pitchFamily="34" charset="-120"/>
                <a:ea typeface="微軟正黑體" panose="020B0604030504040204" pitchFamily="34" charset="-120"/>
              </a:rPr>
              <a:t>提供多元適性之學習機會。</a:t>
            </a:r>
            <a:endParaRPr lang="en-US" altLang="zh-TW" b="1" dirty="0" smtClean="0">
              <a:solidFill>
                <a:srgbClr val="0070C0"/>
              </a:solidFill>
              <a:latin typeface="微軟正黑體" panose="020B0604030504040204" pitchFamily="34" charset="-120"/>
              <a:ea typeface="微軟正黑體" panose="020B0604030504040204" pitchFamily="34" charset="-120"/>
            </a:endParaRPr>
          </a:p>
        </p:txBody>
      </p:sp>
      <p:sp>
        <p:nvSpPr>
          <p:cNvPr id="32" name="等腰三角形 31"/>
          <p:cNvSpPr/>
          <p:nvPr/>
        </p:nvSpPr>
        <p:spPr>
          <a:xfrm rot="512239">
            <a:off x="1303528" y="418634"/>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等腰三角形 32"/>
          <p:cNvSpPr/>
          <p:nvPr/>
        </p:nvSpPr>
        <p:spPr>
          <a:xfrm rot="20371609">
            <a:off x="1821069" y="631667"/>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等腰三角形 33"/>
          <p:cNvSpPr/>
          <p:nvPr/>
        </p:nvSpPr>
        <p:spPr>
          <a:xfrm rot="20371609">
            <a:off x="950117" y="654110"/>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等腰三角形 34"/>
          <p:cNvSpPr/>
          <p:nvPr/>
        </p:nvSpPr>
        <p:spPr>
          <a:xfrm rot="3761573">
            <a:off x="446921" y="342761"/>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等腰三角形 35"/>
          <p:cNvSpPr/>
          <p:nvPr/>
        </p:nvSpPr>
        <p:spPr>
          <a:xfrm rot="20371609">
            <a:off x="1813686" y="326884"/>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7" name="內容版面配置區 15"/>
          <p:cNvGrpSpPr>
            <a:grpSpLocks noGrp="1"/>
          </p:cNvGrpSpPr>
          <p:nvPr/>
        </p:nvGrpSpPr>
        <p:grpSpPr>
          <a:xfrm>
            <a:off x="3519177" y="510956"/>
            <a:ext cx="2012514" cy="1386465"/>
            <a:chOff x="5376442" y="2315565"/>
            <a:chExt cx="3060000" cy="2122245"/>
          </a:xfrm>
        </p:grpSpPr>
        <p:pic>
          <p:nvPicPr>
            <p:cNvPr id="38" name="圖片 3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7631">
              <a:off x="5376442" y="2315565"/>
              <a:ext cx="3060000" cy="212224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9" name="Picture 3" descr="C:\Users\user\Desktop\267856-1303160TQ27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5209109">
              <a:off x="7207812" y="2058911"/>
              <a:ext cx="308353" cy="900000"/>
            </a:xfrm>
            <a:prstGeom prst="rect">
              <a:avLst/>
            </a:prstGeom>
            <a:noFill/>
            <a:ln>
              <a:noFill/>
            </a:ln>
          </p:spPr>
        </p:pic>
      </p:grpSp>
      <p:sp>
        <p:nvSpPr>
          <p:cNvPr id="40" name="內容版面配置區 2"/>
          <p:cNvSpPr txBox="1">
            <a:spLocks/>
          </p:cNvSpPr>
          <p:nvPr/>
        </p:nvSpPr>
        <p:spPr>
          <a:xfrm>
            <a:off x="5742797" y="596777"/>
            <a:ext cx="2524062" cy="411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200"/>
              </a:spcBef>
              <a:buFont typeface="Arial" panose="020B0604020202020204" pitchFamily="34" charset="0"/>
              <a:buNone/>
            </a:pPr>
            <a:r>
              <a:rPr lang="zh-TW" altLang="en-US" sz="3200" b="1" dirty="0" smtClean="0">
                <a:solidFill>
                  <a:schemeClr val="accent4">
                    <a:lumMod val="50000"/>
                  </a:schemeClr>
                </a:solidFill>
                <a:latin typeface="微軟正黑體" panose="020B0604030504040204" pitchFamily="34" charset="-120"/>
                <a:ea typeface="微軟正黑體" panose="020B0604030504040204" pitchFamily="34" charset="-120"/>
              </a:rPr>
              <a:t>連貫統整</a:t>
            </a:r>
          </a:p>
          <a:p>
            <a:pPr marL="0" indent="0">
              <a:buNone/>
            </a:pPr>
            <a:endParaRPr lang="zh-TW" altLang="en-US" dirty="0">
              <a:solidFill>
                <a:prstClr val="black"/>
              </a:solidFill>
              <a:latin typeface="+mn-ea"/>
            </a:endParaRPr>
          </a:p>
        </p:txBody>
      </p:sp>
      <p:sp>
        <p:nvSpPr>
          <p:cNvPr id="41" name="內容版面配置區 2"/>
          <p:cNvSpPr>
            <a:spLocks noGrp="1"/>
          </p:cNvSpPr>
          <p:nvPr>
            <p:ph idx="1"/>
          </p:nvPr>
        </p:nvSpPr>
        <p:spPr>
          <a:xfrm>
            <a:off x="4748531" y="2730092"/>
            <a:ext cx="2361782" cy="1899654"/>
          </a:xfrm>
        </p:spPr>
        <p:txBody>
          <a:bodyPr>
            <a:normAutofit/>
          </a:bodyPr>
          <a:lstStyle/>
          <a:p>
            <a:pPr marL="0" indent="0" algn="ctr">
              <a:spcBef>
                <a:spcPts val="1200"/>
              </a:spcBef>
              <a:buNone/>
            </a:pPr>
            <a:r>
              <a:rPr lang="zh-TW" altLang="en-US" sz="3200" b="1" dirty="0" smtClean="0">
                <a:solidFill>
                  <a:schemeClr val="accent2">
                    <a:lumMod val="75000"/>
                  </a:schemeClr>
                </a:solidFill>
                <a:latin typeface="微軟正黑體" panose="020B0604030504040204" pitchFamily="34" charset="-120"/>
                <a:ea typeface="微軟正黑體" panose="020B0604030504040204" pitchFamily="34" charset="-120"/>
              </a:rPr>
              <a:t>彈性活力</a:t>
            </a:r>
            <a:endParaRPr lang="en-US" altLang="zh-TW" sz="3200" b="1" dirty="0" smtClean="0">
              <a:solidFill>
                <a:schemeClr val="accent2">
                  <a:lumMod val="75000"/>
                </a:schemeClr>
              </a:solidFill>
              <a:latin typeface="微軟正黑體" panose="020B0604030504040204" pitchFamily="34" charset="-120"/>
              <a:ea typeface="微軟正黑體" panose="020B0604030504040204" pitchFamily="34" charset="-120"/>
            </a:endParaRPr>
          </a:p>
          <a:p>
            <a:pPr marL="0" lvl="1" indent="0">
              <a:spcBef>
                <a:spcPts val="1200"/>
              </a:spcBef>
              <a:buNone/>
            </a:pPr>
            <a:r>
              <a:rPr lang="zh-TW" altLang="en-US" sz="2800" b="1" dirty="0" smtClean="0">
                <a:latin typeface="+mn-ea"/>
              </a:rPr>
              <a:t> </a:t>
            </a:r>
            <a:endParaRPr lang="en-US" altLang="zh-TW" sz="2800" b="1" dirty="0" smtClean="0">
              <a:latin typeface="+mn-ea"/>
            </a:endParaRPr>
          </a:p>
        </p:txBody>
      </p:sp>
      <p:pic>
        <p:nvPicPr>
          <p:cNvPr id="42" name="圖片 4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0677" y="2101889"/>
            <a:ext cx="1852478" cy="13946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3" name="內容版面配置區 2"/>
          <p:cNvSpPr txBox="1">
            <a:spLocks/>
          </p:cNvSpPr>
          <p:nvPr/>
        </p:nvSpPr>
        <p:spPr>
          <a:xfrm>
            <a:off x="3501540" y="4188597"/>
            <a:ext cx="2361782" cy="1899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Font typeface="Arial" panose="020B0604020202020204" pitchFamily="34" charset="0"/>
              <a:buNone/>
            </a:pPr>
            <a:r>
              <a:rPr lang="zh-TW" altLang="en-US" sz="3200" b="1" dirty="0" smtClean="0">
                <a:solidFill>
                  <a:srgbClr val="7030A0"/>
                </a:solidFill>
                <a:latin typeface="微軟正黑體" panose="020B0604030504040204" pitchFamily="34" charset="-120"/>
                <a:ea typeface="微軟正黑體" panose="020B0604030504040204" pitchFamily="34" charset="-120"/>
              </a:rPr>
              <a:t>素養</a:t>
            </a:r>
            <a:r>
              <a:rPr lang="zh-TW" altLang="en-US" sz="3200" b="1" dirty="0">
                <a:solidFill>
                  <a:srgbClr val="7030A0"/>
                </a:solidFill>
                <a:latin typeface="微軟正黑體" panose="020B0604030504040204" pitchFamily="34" charset="-120"/>
                <a:ea typeface="微軟正黑體" panose="020B0604030504040204" pitchFamily="34" charset="-120"/>
              </a:rPr>
              <a:t>導向</a:t>
            </a:r>
            <a:endParaRPr lang="en-US" altLang="zh-TW" sz="3200" b="1" dirty="0" smtClean="0">
              <a:solidFill>
                <a:srgbClr val="7030A0"/>
              </a:solidFill>
              <a:latin typeface="微軟正黑體" panose="020B0604030504040204" pitchFamily="34" charset="-120"/>
              <a:ea typeface="微軟正黑體" panose="020B0604030504040204" pitchFamily="34" charset="-120"/>
            </a:endParaRPr>
          </a:p>
          <a:p>
            <a:pPr marL="0" lvl="1" indent="0">
              <a:spcBef>
                <a:spcPts val="1200"/>
              </a:spcBef>
              <a:buFont typeface="Arial" panose="020B0604020202020204" pitchFamily="34" charset="0"/>
              <a:buNone/>
            </a:pPr>
            <a:endParaRPr lang="en-US" altLang="zh-TW" sz="2800" b="1" dirty="0" smtClean="0">
              <a:latin typeface="+mn-ea"/>
            </a:endParaRPr>
          </a:p>
        </p:txBody>
      </p:sp>
      <p:pic>
        <p:nvPicPr>
          <p:cNvPr id="44" name="圖片 4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1588601" y="3492137"/>
            <a:ext cx="2002594" cy="15857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圖片 14" descr="Showjen.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923" y="4978647"/>
            <a:ext cx="2011058" cy="15478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 name="內容版面配置區 2"/>
          <p:cNvSpPr txBox="1">
            <a:spLocks/>
          </p:cNvSpPr>
          <p:nvPr/>
        </p:nvSpPr>
        <p:spPr>
          <a:xfrm>
            <a:off x="2261301" y="5770211"/>
            <a:ext cx="1779048" cy="60639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zh-TW" altLang="en-US" sz="3200" b="1" dirty="0" smtClean="0">
                <a:solidFill>
                  <a:srgbClr val="0070C0"/>
                </a:solidFill>
                <a:latin typeface="微軟正黑體" panose="020B0604030504040204" pitchFamily="34" charset="-120"/>
                <a:ea typeface="微軟正黑體" panose="020B0604030504040204" pitchFamily="34" charset="-120"/>
              </a:rPr>
              <a:t>多元適性</a:t>
            </a:r>
            <a:endParaRPr lang="en-US" altLang="zh-TW" sz="3200" b="1" dirty="0" smtClean="0">
              <a:solidFill>
                <a:srgbClr val="0070C0"/>
              </a:solidFill>
              <a:latin typeface="微軟正黑體" panose="020B0604030504040204" pitchFamily="34" charset="-120"/>
              <a:ea typeface="微軟正黑體" panose="020B0604030504040204" pitchFamily="34" charset="-120"/>
            </a:endParaRPr>
          </a:p>
        </p:txBody>
      </p:sp>
      <p:sp>
        <p:nvSpPr>
          <p:cNvPr id="4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19</a:t>
            </a:r>
            <a:endParaRPr lang="zh-TW" altLang="en-US" sz="1200" dirty="0" smtClean="0">
              <a:solidFill>
                <a:srgbClr val="898989"/>
              </a:solidFill>
            </a:endParaRPr>
          </a:p>
        </p:txBody>
      </p:sp>
      <p:sp>
        <p:nvSpPr>
          <p:cNvPr id="48" name="矩形 4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1673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455059" y="490343"/>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893545" y="3902115"/>
            <a:ext cx="9461501" cy="954107"/>
          </a:xfrm>
          <a:prstGeom prst="rect">
            <a:avLst/>
          </a:prstGeom>
          <a:noFill/>
          <a:ln w="9525" algn="ctr">
            <a:noFill/>
            <a:miter lim="800000"/>
            <a:headEnd/>
            <a:tailEnd/>
          </a:ln>
        </p:spPr>
        <p:txBody>
          <a:bodyPr>
            <a:spAutoFit/>
          </a:bodyPr>
          <a:lstStyle/>
          <a:p>
            <a:pPr indent="182563" fontAlgn="auto">
              <a:spcBef>
                <a:spcPts val="0"/>
              </a:spcBef>
              <a:spcAft>
                <a:spcPts val="0"/>
              </a:spcAft>
              <a:defRPr/>
            </a:pPr>
            <a:r>
              <a:rPr lang="zh-TW" altLang="en-US" sz="2800" b="1" kern="0"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國中</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小暨普</a:t>
            </a:r>
            <a:r>
              <a:rPr lang="zh-TW" altLang="en-US" sz="2800" b="1" kern="0"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高藝術領域</a:t>
            </a:r>
            <a:endParaRPr lang="en-US" altLang="zh-TW" sz="2800" b="1" kern="0"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fontAlgn="auto">
              <a:spcBef>
                <a:spcPts val="0"/>
              </a:spcBef>
              <a:spcAft>
                <a:spcPts val="0"/>
              </a:spcAft>
              <a:defRPr/>
            </a:pPr>
            <a:r>
              <a:rPr lang="zh-TW" altLang="en-US" sz="2800" b="1" kern="0" dirty="0" smtClean="0">
                <a:solidFill>
                  <a:schemeClr val="accent2">
                    <a:lumMod val="75000"/>
                  </a:schemeClr>
                </a:solidFill>
                <a:latin typeface="微軟正黑體" panose="020B0604030504040204" pitchFamily="34" charset="-120"/>
                <a:ea typeface="微軟正黑體" panose="020B0604030504040204" pitchFamily="34" charset="-120"/>
              </a:rPr>
              <a:t>課程</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綱要重要理念與內涵</a:t>
            </a:r>
            <a:endParaRPr lang="en-US" altLang="zh-CN" sz="28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25893" y="5599769"/>
            <a:ext cx="7639050" cy="523220"/>
          </a:xfrm>
          <a:prstGeom prst="rect">
            <a:avLst/>
          </a:prstGeom>
        </p:spPr>
        <p:txBody>
          <a:bodyPr>
            <a:spAutoFit/>
          </a:bodyPr>
          <a:lstStyle/>
          <a:p>
            <a:pPr algn="ctr" fontAlgn="auto">
              <a:spcBef>
                <a:spcPts val="0"/>
              </a:spcBef>
              <a:spcAft>
                <a:spcPts val="0"/>
              </a:spcAft>
              <a:defRPr/>
            </a:pPr>
            <a:r>
              <a:rPr lang="zh-TW" altLang="en-US" sz="2800" b="1" kern="0" dirty="0" smtClean="0">
                <a:solidFill>
                  <a:schemeClr val="accent4">
                    <a:lumMod val="50000"/>
                  </a:schemeClr>
                </a:solidFill>
                <a:latin typeface="微軟正黑體" panose="020B0604030504040204" pitchFamily="34" charset="-120"/>
                <a:ea typeface="微軟正黑體" panose="020B0604030504040204" pitchFamily="34" charset="-120"/>
              </a:rPr>
              <a:t>國教</a:t>
            </a: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696858" y="2648916"/>
            <a:ext cx="9045575" cy="523220"/>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smtClean="0">
                <a:solidFill>
                  <a:schemeClr val="accent2">
                    <a:lumMod val="50000"/>
                  </a:schemeClr>
                </a:solidFill>
                <a:latin typeface="微軟正黑體" panose="020B0604030504040204" pitchFamily="34" charset="-120"/>
                <a:ea typeface="微軟正黑體" panose="020B0604030504040204" pitchFamily="34" charset="-120"/>
              </a:rPr>
              <a:t>十二年</a:t>
            </a: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dirty="0" smtClean="0">
              <a:solidFill>
                <a:srgbClr val="898989"/>
              </a:solidFill>
            </a:endParaRPr>
          </a:p>
        </p:txBody>
      </p:sp>
      <p:sp>
        <p:nvSpPr>
          <p:cNvPr id="22" name="矩形 21"/>
          <p:cNvSpPr/>
          <p:nvPr/>
        </p:nvSpPr>
        <p:spPr>
          <a:xfrm>
            <a:off x="6676222" y="6103345"/>
            <a:ext cx="2214390" cy="59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9" name="组合 149"/>
          <p:cNvGrpSpPr/>
          <p:nvPr/>
        </p:nvGrpSpPr>
        <p:grpSpPr>
          <a:xfrm>
            <a:off x="696858" y="2351641"/>
            <a:ext cx="1204992" cy="926036"/>
            <a:chOff x="646562" y="1647630"/>
            <a:chExt cx="1204992" cy="926036"/>
          </a:xfrm>
          <a:noFill/>
        </p:grpSpPr>
        <p:sp>
          <p:nvSpPr>
            <p:cNvPr id="30" name="任意多边形 118"/>
            <p:cNvSpPr/>
            <p:nvPr/>
          </p:nvSpPr>
          <p:spPr>
            <a:xfrm>
              <a:off x="646562" y="1647630"/>
              <a:ext cx="593870" cy="926036"/>
            </a:xfrm>
            <a:custGeom>
              <a:avLst/>
              <a:gdLst/>
              <a:ahLst/>
              <a:cxnLst/>
              <a:rect l="l" t="t" r="r" b="b"/>
              <a:pathLst>
                <a:path w="1350388" h="2105689">
                  <a:moveTo>
                    <a:pt x="687971" y="25"/>
                  </a:moveTo>
                  <a:lnTo>
                    <a:pt x="712279" y="25"/>
                  </a:lnTo>
                  <a:cubicBezTo>
                    <a:pt x="894524" y="11675"/>
                    <a:pt x="1037459" y="72697"/>
                    <a:pt x="1141084" y="183096"/>
                  </a:cubicBezTo>
                  <a:cubicBezTo>
                    <a:pt x="1244708" y="293492"/>
                    <a:pt x="1309403" y="428959"/>
                    <a:pt x="1335166" y="589489"/>
                  </a:cubicBezTo>
                  <a:cubicBezTo>
                    <a:pt x="1339661" y="614115"/>
                    <a:pt x="1342826" y="640070"/>
                    <a:pt x="1344661" y="667352"/>
                  </a:cubicBezTo>
                  <a:cubicBezTo>
                    <a:pt x="1346497" y="694635"/>
                    <a:pt x="1347383" y="721348"/>
                    <a:pt x="1347320" y="747493"/>
                  </a:cubicBezTo>
                  <a:lnTo>
                    <a:pt x="1350359" y="1242764"/>
                  </a:lnTo>
                  <a:cubicBezTo>
                    <a:pt x="1351055" y="1358098"/>
                    <a:pt x="1339028" y="1469256"/>
                    <a:pt x="1314277" y="1576235"/>
                  </a:cubicBezTo>
                  <a:cubicBezTo>
                    <a:pt x="1289526" y="1683215"/>
                    <a:pt x="1247873" y="1777662"/>
                    <a:pt x="1189319" y="1859573"/>
                  </a:cubicBezTo>
                  <a:cubicBezTo>
                    <a:pt x="1132728" y="1938765"/>
                    <a:pt x="1056006" y="1999154"/>
                    <a:pt x="959155" y="2040744"/>
                  </a:cubicBezTo>
                  <a:cubicBezTo>
                    <a:pt x="862304" y="2082332"/>
                    <a:pt x="756717" y="2103981"/>
                    <a:pt x="642394" y="2105689"/>
                  </a:cubicBezTo>
                  <a:cubicBezTo>
                    <a:pt x="510952" y="2093742"/>
                    <a:pt x="400441" y="2053830"/>
                    <a:pt x="310863" y="1985954"/>
                  </a:cubicBezTo>
                  <a:cubicBezTo>
                    <a:pt x="221284" y="1918073"/>
                    <a:pt x="151287" y="1833146"/>
                    <a:pt x="100870" y="1731170"/>
                  </a:cubicBezTo>
                  <a:cubicBezTo>
                    <a:pt x="50454" y="1629193"/>
                    <a:pt x="18269" y="1521086"/>
                    <a:pt x="4314" y="1406842"/>
                  </a:cubicBezTo>
                  <a:cubicBezTo>
                    <a:pt x="2669" y="1380570"/>
                    <a:pt x="1403" y="1352589"/>
                    <a:pt x="516" y="1322902"/>
                  </a:cubicBezTo>
                  <a:cubicBezTo>
                    <a:pt x="-370" y="1293213"/>
                    <a:pt x="-117" y="1264476"/>
                    <a:pt x="1276" y="1236685"/>
                  </a:cubicBezTo>
                  <a:cubicBezTo>
                    <a:pt x="1403" y="1163510"/>
                    <a:pt x="1909" y="1089573"/>
                    <a:pt x="2795" y="1014879"/>
                  </a:cubicBezTo>
                  <a:cubicBezTo>
                    <a:pt x="3681" y="940181"/>
                    <a:pt x="4188" y="866246"/>
                    <a:pt x="4314" y="793069"/>
                  </a:cubicBezTo>
                  <a:cubicBezTo>
                    <a:pt x="4251" y="681721"/>
                    <a:pt x="18811" y="577780"/>
                    <a:pt x="47993" y="481244"/>
                  </a:cubicBezTo>
                  <a:cubicBezTo>
                    <a:pt x="77175" y="384709"/>
                    <a:pt x="121359" y="298242"/>
                    <a:pt x="180546" y="221836"/>
                  </a:cubicBezTo>
                  <a:cubicBezTo>
                    <a:pt x="235112" y="151256"/>
                    <a:pt x="304490" y="96434"/>
                    <a:pt x="388681" y="57378"/>
                  </a:cubicBezTo>
                  <a:cubicBezTo>
                    <a:pt x="472872" y="18321"/>
                    <a:pt x="572636" y="-795"/>
                    <a:pt x="687971" y="25"/>
                  </a:cubicBezTo>
                  <a:close/>
                  <a:moveTo>
                    <a:pt x="706202" y="197529"/>
                  </a:moveTo>
                  <a:cubicBezTo>
                    <a:pt x="621188" y="194807"/>
                    <a:pt x="547378" y="206327"/>
                    <a:pt x="484773" y="232092"/>
                  </a:cubicBezTo>
                  <a:cubicBezTo>
                    <a:pt x="422168" y="257854"/>
                    <a:pt x="370387" y="295960"/>
                    <a:pt x="329431" y="346413"/>
                  </a:cubicBezTo>
                  <a:cubicBezTo>
                    <a:pt x="287082" y="401803"/>
                    <a:pt x="255558" y="468015"/>
                    <a:pt x="234859" y="545053"/>
                  </a:cubicBezTo>
                  <a:cubicBezTo>
                    <a:pt x="214159" y="622091"/>
                    <a:pt x="203144" y="705777"/>
                    <a:pt x="201815" y="796107"/>
                  </a:cubicBezTo>
                  <a:cubicBezTo>
                    <a:pt x="201562" y="869158"/>
                    <a:pt x="200549" y="942586"/>
                    <a:pt x="198776" y="1016396"/>
                  </a:cubicBezTo>
                  <a:cubicBezTo>
                    <a:pt x="197004" y="1090206"/>
                    <a:pt x="195992" y="1163637"/>
                    <a:pt x="195738" y="1236685"/>
                  </a:cubicBezTo>
                  <a:cubicBezTo>
                    <a:pt x="194156" y="1284098"/>
                    <a:pt x="195802" y="1332082"/>
                    <a:pt x="200676" y="1380637"/>
                  </a:cubicBezTo>
                  <a:cubicBezTo>
                    <a:pt x="205550" y="1429187"/>
                    <a:pt x="214033" y="1476408"/>
                    <a:pt x="226123" y="1522301"/>
                  </a:cubicBezTo>
                  <a:cubicBezTo>
                    <a:pt x="249861" y="1632003"/>
                    <a:pt x="295818" y="1721766"/>
                    <a:pt x="363994" y="1791588"/>
                  </a:cubicBezTo>
                  <a:cubicBezTo>
                    <a:pt x="432169" y="1861411"/>
                    <a:pt x="525983" y="1900276"/>
                    <a:pt x="645432" y="1908190"/>
                  </a:cubicBezTo>
                  <a:cubicBezTo>
                    <a:pt x="733232" y="1911037"/>
                    <a:pt x="808307" y="1898505"/>
                    <a:pt x="870659" y="1870588"/>
                  </a:cubicBezTo>
                  <a:cubicBezTo>
                    <a:pt x="933011" y="1842672"/>
                    <a:pt x="984539" y="1800513"/>
                    <a:pt x="1025242" y="1744111"/>
                  </a:cubicBezTo>
                  <a:cubicBezTo>
                    <a:pt x="1071768" y="1679164"/>
                    <a:pt x="1104812" y="1603201"/>
                    <a:pt x="1124372" y="1516227"/>
                  </a:cubicBezTo>
                  <a:cubicBezTo>
                    <a:pt x="1143932" y="1429249"/>
                    <a:pt x="1153427" y="1338095"/>
                    <a:pt x="1152858" y="1242764"/>
                  </a:cubicBezTo>
                  <a:lnTo>
                    <a:pt x="1149819" y="747493"/>
                  </a:lnTo>
                  <a:cubicBezTo>
                    <a:pt x="1150326" y="664946"/>
                    <a:pt x="1137159" y="583919"/>
                    <a:pt x="1110319" y="504413"/>
                  </a:cubicBezTo>
                  <a:cubicBezTo>
                    <a:pt x="1079618" y="419085"/>
                    <a:pt x="1030116" y="348188"/>
                    <a:pt x="961814" y="291720"/>
                  </a:cubicBezTo>
                  <a:cubicBezTo>
                    <a:pt x="893511" y="235257"/>
                    <a:pt x="808307" y="203858"/>
                    <a:pt x="706202" y="197529"/>
                  </a:cubicBezTo>
                  <a:close/>
                </a:path>
              </a:pathLst>
            </a:custGeom>
            <a:grp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17"/>
            <p:cNvSpPr/>
            <p:nvPr/>
          </p:nvSpPr>
          <p:spPr>
            <a:xfrm>
              <a:off x="1405246" y="1647736"/>
              <a:ext cx="446308" cy="912567"/>
            </a:xfrm>
            <a:custGeom>
              <a:avLst/>
              <a:gdLst/>
              <a:ahLst/>
              <a:cxnLst/>
              <a:rect l="l" t="t" r="r" b="b"/>
              <a:pathLst>
                <a:path w="1014850" h="2075064">
                  <a:moveTo>
                    <a:pt x="496743" y="72"/>
                  </a:moveTo>
                  <a:cubicBezTo>
                    <a:pt x="504276" y="-182"/>
                    <a:pt x="511761" y="230"/>
                    <a:pt x="519199" y="1306"/>
                  </a:cubicBezTo>
                  <a:cubicBezTo>
                    <a:pt x="534075" y="3457"/>
                    <a:pt x="548381" y="9027"/>
                    <a:pt x="562118" y="18017"/>
                  </a:cubicBezTo>
                  <a:cubicBezTo>
                    <a:pt x="586425" y="36755"/>
                    <a:pt x="598579" y="63086"/>
                    <a:pt x="598579" y="97016"/>
                  </a:cubicBezTo>
                  <a:lnTo>
                    <a:pt x="598579" y="1874526"/>
                  </a:lnTo>
                  <a:lnTo>
                    <a:pt x="920658" y="1874526"/>
                  </a:lnTo>
                  <a:cubicBezTo>
                    <a:pt x="947181" y="1875220"/>
                    <a:pt x="969337" y="1885222"/>
                    <a:pt x="987124" y="1904529"/>
                  </a:cubicBezTo>
                  <a:cubicBezTo>
                    <a:pt x="1004912" y="1923839"/>
                    <a:pt x="1014154" y="1948272"/>
                    <a:pt x="1014850" y="1977832"/>
                  </a:cubicBezTo>
                  <a:cubicBezTo>
                    <a:pt x="1014154" y="2005812"/>
                    <a:pt x="1004912" y="2028854"/>
                    <a:pt x="987124" y="2046958"/>
                  </a:cubicBezTo>
                  <a:cubicBezTo>
                    <a:pt x="969337" y="2065063"/>
                    <a:pt x="947181" y="2074430"/>
                    <a:pt x="920658" y="2075064"/>
                  </a:cubicBezTo>
                  <a:lnTo>
                    <a:pt x="97231" y="2075064"/>
                  </a:lnTo>
                  <a:cubicBezTo>
                    <a:pt x="67922" y="2074557"/>
                    <a:pt x="44501" y="2064936"/>
                    <a:pt x="26966" y="2046199"/>
                  </a:cubicBezTo>
                  <a:cubicBezTo>
                    <a:pt x="9432" y="2027462"/>
                    <a:pt x="443" y="2002648"/>
                    <a:pt x="0" y="1971756"/>
                  </a:cubicBezTo>
                  <a:cubicBezTo>
                    <a:pt x="443" y="1945106"/>
                    <a:pt x="9432" y="1922445"/>
                    <a:pt x="26966" y="1903771"/>
                  </a:cubicBezTo>
                  <a:cubicBezTo>
                    <a:pt x="44501" y="1885097"/>
                    <a:pt x="67922" y="1875348"/>
                    <a:pt x="97231" y="1874526"/>
                  </a:cubicBezTo>
                  <a:lnTo>
                    <a:pt x="401079" y="1874526"/>
                  </a:lnTo>
                  <a:lnTo>
                    <a:pt x="401079" y="233747"/>
                  </a:lnTo>
                  <a:lnTo>
                    <a:pt x="188385" y="300595"/>
                  </a:lnTo>
                  <a:cubicBezTo>
                    <a:pt x="176105" y="303632"/>
                    <a:pt x="163444" y="304393"/>
                    <a:pt x="150404" y="302874"/>
                  </a:cubicBezTo>
                  <a:cubicBezTo>
                    <a:pt x="137364" y="301356"/>
                    <a:pt x="124704" y="297554"/>
                    <a:pt x="112423" y="291479"/>
                  </a:cubicBezTo>
                  <a:cubicBezTo>
                    <a:pt x="101662" y="285530"/>
                    <a:pt x="92040" y="277679"/>
                    <a:pt x="83558" y="267931"/>
                  </a:cubicBezTo>
                  <a:cubicBezTo>
                    <a:pt x="75075" y="258184"/>
                    <a:pt x="68492" y="245774"/>
                    <a:pt x="63808" y="230709"/>
                  </a:cubicBezTo>
                  <a:cubicBezTo>
                    <a:pt x="56781" y="203997"/>
                    <a:pt x="59440" y="179183"/>
                    <a:pt x="71784" y="156267"/>
                  </a:cubicBezTo>
                  <a:cubicBezTo>
                    <a:pt x="84128" y="133352"/>
                    <a:pt x="102738" y="117652"/>
                    <a:pt x="127616" y="109173"/>
                  </a:cubicBezTo>
                  <a:lnTo>
                    <a:pt x="474002" y="2823"/>
                  </a:lnTo>
                  <a:cubicBezTo>
                    <a:pt x="481630" y="1241"/>
                    <a:pt x="489210" y="324"/>
                    <a:pt x="496743" y="72"/>
                  </a:cubicBezTo>
                  <a:close/>
                </a:path>
              </a:pathLst>
            </a:custGeom>
            <a:grp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148"/>
          <p:cNvGrpSpPr/>
          <p:nvPr/>
        </p:nvGrpSpPr>
        <p:grpSpPr>
          <a:xfrm>
            <a:off x="696858" y="3804853"/>
            <a:ext cx="1242408" cy="938516"/>
            <a:chOff x="646562" y="3239495"/>
            <a:chExt cx="1242408" cy="938516"/>
          </a:xfrm>
        </p:grpSpPr>
        <p:sp>
          <p:nvSpPr>
            <p:cNvPr id="33" name="任意多边形 116"/>
            <p:cNvSpPr/>
            <p:nvPr/>
          </p:nvSpPr>
          <p:spPr>
            <a:xfrm>
              <a:off x="1341106" y="3239495"/>
              <a:ext cx="547864" cy="929161"/>
            </a:xfrm>
            <a:custGeom>
              <a:avLst/>
              <a:gdLst/>
              <a:ahLst/>
              <a:cxnLst/>
              <a:rect l="l" t="t" r="r" b="b"/>
              <a:pathLst>
                <a:path w="1245775" h="2112795">
                  <a:moveTo>
                    <a:pt x="674815" y="104"/>
                  </a:moveTo>
                  <a:cubicBezTo>
                    <a:pt x="827854" y="2139"/>
                    <a:pt x="955885" y="33982"/>
                    <a:pt x="1058908" y="95629"/>
                  </a:cubicBezTo>
                  <a:cubicBezTo>
                    <a:pt x="1176649" y="166083"/>
                    <a:pt x="1238938" y="301673"/>
                    <a:pt x="1245775" y="502404"/>
                  </a:cubicBezTo>
                  <a:cubicBezTo>
                    <a:pt x="1242989" y="639389"/>
                    <a:pt x="1195387" y="760422"/>
                    <a:pt x="1102966" y="865501"/>
                  </a:cubicBezTo>
                  <a:cubicBezTo>
                    <a:pt x="1010546" y="970582"/>
                    <a:pt x="899135" y="1067307"/>
                    <a:pt x="768734" y="1155676"/>
                  </a:cubicBezTo>
                  <a:cubicBezTo>
                    <a:pt x="678668" y="1216673"/>
                    <a:pt x="591077" y="1282729"/>
                    <a:pt x="505962" y="1353853"/>
                  </a:cubicBezTo>
                  <a:cubicBezTo>
                    <a:pt x="420847" y="1424973"/>
                    <a:pt x="349912" y="1505887"/>
                    <a:pt x="293156" y="1596591"/>
                  </a:cubicBezTo>
                  <a:cubicBezTo>
                    <a:pt x="236401" y="1687296"/>
                    <a:pt x="205528" y="1792518"/>
                    <a:pt x="200539" y="1912257"/>
                  </a:cubicBezTo>
                  <a:lnTo>
                    <a:pt x="1130313" y="1912257"/>
                  </a:lnTo>
                  <a:cubicBezTo>
                    <a:pt x="1156963" y="1912952"/>
                    <a:pt x="1179625" y="1922954"/>
                    <a:pt x="1198299" y="1942260"/>
                  </a:cubicBezTo>
                  <a:cubicBezTo>
                    <a:pt x="1216972" y="1961567"/>
                    <a:pt x="1226721" y="1986002"/>
                    <a:pt x="1227544" y="2015566"/>
                  </a:cubicBezTo>
                  <a:cubicBezTo>
                    <a:pt x="1226721" y="2042217"/>
                    <a:pt x="1216972" y="2064877"/>
                    <a:pt x="1198299" y="2083549"/>
                  </a:cubicBezTo>
                  <a:cubicBezTo>
                    <a:pt x="1179625" y="2102226"/>
                    <a:pt x="1156963" y="2111971"/>
                    <a:pt x="1130313" y="2112795"/>
                  </a:cubicBezTo>
                  <a:lnTo>
                    <a:pt x="100270" y="2112795"/>
                  </a:lnTo>
                  <a:cubicBezTo>
                    <a:pt x="75455" y="2112227"/>
                    <a:pt x="54439" y="2103492"/>
                    <a:pt x="37221" y="2086590"/>
                  </a:cubicBezTo>
                  <a:cubicBezTo>
                    <a:pt x="20003" y="2069688"/>
                    <a:pt x="9622" y="2048038"/>
                    <a:pt x="6077" y="2021642"/>
                  </a:cubicBezTo>
                  <a:cubicBezTo>
                    <a:pt x="4494" y="2006197"/>
                    <a:pt x="3102" y="1989989"/>
                    <a:pt x="1899" y="1973026"/>
                  </a:cubicBezTo>
                  <a:cubicBezTo>
                    <a:pt x="696" y="1956062"/>
                    <a:pt x="63" y="1939856"/>
                    <a:pt x="0" y="1924410"/>
                  </a:cubicBezTo>
                  <a:cubicBezTo>
                    <a:pt x="2382" y="1767668"/>
                    <a:pt x="36105" y="1632812"/>
                    <a:pt x="101170" y="1519842"/>
                  </a:cubicBezTo>
                  <a:cubicBezTo>
                    <a:pt x="166235" y="1406874"/>
                    <a:pt x="248348" y="1308257"/>
                    <a:pt x="347512" y="1223986"/>
                  </a:cubicBezTo>
                  <a:cubicBezTo>
                    <a:pt x="446675" y="1139714"/>
                    <a:pt x="548595" y="1062251"/>
                    <a:pt x="653272" y="991598"/>
                  </a:cubicBezTo>
                  <a:cubicBezTo>
                    <a:pt x="761771" y="917981"/>
                    <a:pt x="854698" y="839613"/>
                    <a:pt x="932052" y="756496"/>
                  </a:cubicBezTo>
                  <a:cubicBezTo>
                    <a:pt x="1009407" y="673381"/>
                    <a:pt x="1049160" y="589695"/>
                    <a:pt x="1051312" y="505443"/>
                  </a:cubicBezTo>
                  <a:cubicBezTo>
                    <a:pt x="1045868" y="383523"/>
                    <a:pt x="1002823" y="300726"/>
                    <a:pt x="922177" y="257048"/>
                  </a:cubicBezTo>
                  <a:cubicBezTo>
                    <a:pt x="841531" y="213369"/>
                    <a:pt x="737716" y="192859"/>
                    <a:pt x="610734" y="195520"/>
                  </a:cubicBezTo>
                  <a:cubicBezTo>
                    <a:pt x="545913" y="197418"/>
                    <a:pt x="475015" y="202736"/>
                    <a:pt x="398040" y="211470"/>
                  </a:cubicBezTo>
                  <a:cubicBezTo>
                    <a:pt x="321065" y="220207"/>
                    <a:pt x="244091" y="230081"/>
                    <a:pt x="167116" y="241095"/>
                  </a:cubicBezTo>
                  <a:cubicBezTo>
                    <a:pt x="142998" y="240778"/>
                    <a:pt x="119830" y="233056"/>
                    <a:pt x="97611" y="217926"/>
                  </a:cubicBezTo>
                  <a:cubicBezTo>
                    <a:pt x="75392" y="202798"/>
                    <a:pt x="62099" y="182162"/>
                    <a:pt x="57731" y="156018"/>
                  </a:cubicBezTo>
                  <a:cubicBezTo>
                    <a:pt x="55199" y="129306"/>
                    <a:pt x="61782" y="105248"/>
                    <a:pt x="77481" y="83853"/>
                  </a:cubicBezTo>
                  <a:cubicBezTo>
                    <a:pt x="93180" y="62458"/>
                    <a:pt x="114956" y="49036"/>
                    <a:pt x="142808" y="43593"/>
                  </a:cubicBezTo>
                  <a:lnTo>
                    <a:pt x="185347" y="37518"/>
                  </a:lnTo>
                  <a:lnTo>
                    <a:pt x="182309" y="37518"/>
                  </a:lnTo>
                  <a:cubicBezTo>
                    <a:pt x="254156" y="28021"/>
                    <a:pt x="326193" y="19665"/>
                    <a:pt x="398420" y="12449"/>
                  </a:cubicBezTo>
                  <a:cubicBezTo>
                    <a:pt x="470647" y="5235"/>
                    <a:pt x="540405" y="1435"/>
                    <a:pt x="607695" y="1055"/>
                  </a:cubicBezTo>
                  <a:cubicBezTo>
                    <a:pt x="630579" y="130"/>
                    <a:pt x="652952" y="-186"/>
                    <a:pt x="674815" y="104"/>
                  </a:cubicBezTo>
                  <a:close/>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15"/>
            <p:cNvSpPr/>
            <p:nvPr/>
          </p:nvSpPr>
          <p:spPr>
            <a:xfrm>
              <a:off x="646562" y="3251974"/>
              <a:ext cx="593870" cy="926037"/>
            </a:xfrm>
            <a:custGeom>
              <a:avLst/>
              <a:gdLst/>
              <a:ahLst/>
              <a:cxnLst/>
              <a:rect l="l" t="t" r="r" b="b"/>
              <a:pathLst>
                <a:path w="1350388" h="2105692">
                  <a:moveTo>
                    <a:pt x="687971" y="25"/>
                  </a:moveTo>
                  <a:lnTo>
                    <a:pt x="712279" y="25"/>
                  </a:lnTo>
                  <a:cubicBezTo>
                    <a:pt x="894524" y="11672"/>
                    <a:pt x="1037459" y="72695"/>
                    <a:pt x="1141084" y="183094"/>
                  </a:cubicBezTo>
                  <a:cubicBezTo>
                    <a:pt x="1244708" y="293492"/>
                    <a:pt x="1309403" y="428958"/>
                    <a:pt x="1335166" y="589488"/>
                  </a:cubicBezTo>
                  <a:cubicBezTo>
                    <a:pt x="1339661" y="614115"/>
                    <a:pt x="1342826" y="640070"/>
                    <a:pt x="1344661" y="667351"/>
                  </a:cubicBezTo>
                  <a:cubicBezTo>
                    <a:pt x="1346497" y="694634"/>
                    <a:pt x="1347383" y="721346"/>
                    <a:pt x="1347320" y="747490"/>
                  </a:cubicBezTo>
                  <a:lnTo>
                    <a:pt x="1350359" y="1242763"/>
                  </a:lnTo>
                  <a:cubicBezTo>
                    <a:pt x="1351055" y="1358097"/>
                    <a:pt x="1339028" y="1469254"/>
                    <a:pt x="1314277" y="1576235"/>
                  </a:cubicBezTo>
                  <a:cubicBezTo>
                    <a:pt x="1289526" y="1683214"/>
                    <a:pt x="1247873" y="1777661"/>
                    <a:pt x="1189319" y="1859572"/>
                  </a:cubicBezTo>
                  <a:cubicBezTo>
                    <a:pt x="1132728" y="1938763"/>
                    <a:pt x="1056006" y="1999152"/>
                    <a:pt x="959155" y="2040745"/>
                  </a:cubicBezTo>
                  <a:cubicBezTo>
                    <a:pt x="862304" y="2082331"/>
                    <a:pt x="756717" y="2103980"/>
                    <a:pt x="642394" y="2105692"/>
                  </a:cubicBezTo>
                  <a:cubicBezTo>
                    <a:pt x="510952" y="2093741"/>
                    <a:pt x="400441" y="2053828"/>
                    <a:pt x="310863" y="1985953"/>
                  </a:cubicBezTo>
                  <a:cubicBezTo>
                    <a:pt x="221284" y="1918072"/>
                    <a:pt x="151287" y="1833145"/>
                    <a:pt x="100870" y="1731170"/>
                  </a:cubicBezTo>
                  <a:cubicBezTo>
                    <a:pt x="50454" y="1629191"/>
                    <a:pt x="18269" y="1521083"/>
                    <a:pt x="4314" y="1406840"/>
                  </a:cubicBezTo>
                  <a:cubicBezTo>
                    <a:pt x="2669" y="1380570"/>
                    <a:pt x="1403" y="1352588"/>
                    <a:pt x="516" y="1322901"/>
                  </a:cubicBezTo>
                  <a:cubicBezTo>
                    <a:pt x="-370" y="1293213"/>
                    <a:pt x="-117" y="1264475"/>
                    <a:pt x="1276" y="1236684"/>
                  </a:cubicBezTo>
                  <a:cubicBezTo>
                    <a:pt x="1403" y="1163510"/>
                    <a:pt x="1909" y="1089572"/>
                    <a:pt x="2795" y="1014877"/>
                  </a:cubicBezTo>
                  <a:cubicBezTo>
                    <a:pt x="3681" y="940180"/>
                    <a:pt x="4188" y="866245"/>
                    <a:pt x="4314" y="793068"/>
                  </a:cubicBezTo>
                  <a:cubicBezTo>
                    <a:pt x="4251" y="681719"/>
                    <a:pt x="18811" y="577779"/>
                    <a:pt x="47993" y="481244"/>
                  </a:cubicBezTo>
                  <a:cubicBezTo>
                    <a:pt x="77175" y="384708"/>
                    <a:pt x="121359" y="298240"/>
                    <a:pt x="180546" y="221834"/>
                  </a:cubicBezTo>
                  <a:cubicBezTo>
                    <a:pt x="235112" y="151253"/>
                    <a:pt x="304490" y="96436"/>
                    <a:pt x="388681" y="57377"/>
                  </a:cubicBezTo>
                  <a:cubicBezTo>
                    <a:pt x="472872" y="18320"/>
                    <a:pt x="572635" y="-797"/>
                    <a:pt x="687971" y="25"/>
                  </a:cubicBezTo>
                  <a:close/>
                  <a:moveTo>
                    <a:pt x="706202" y="197526"/>
                  </a:moveTo>
                  <a:cubicBezTo>
                    <a:pt x="621188" y="194804"/>
                    <a:pt x="547378" y="206326"/>
                    <a:pt x="484773" y="232090"/>
                  </a:cubicBezTo>
                  <a:cubicBezTo>
                    <a:pt x="422168" y="257852"/>
                    <a:pt x="370387" y="295960"/>
                    <a:pt x="329431" y="346412"/>
                  </a:cubicBezTo>
                  <a:cubicBezTo>
                    <a:pt x="287082" y="401803"/>
                    <a:pt x="255558" y="468013"/>
                    <a:pt x="234859" y="545052"/>
                  </a:cubicBezTo>
                  <a:cubicBezTo>
                    <a:pt x="214159" y="622091"/>
                    <a:pt x="203144" y="705776"/>
                    <a:pt x="201815" y="796106"/>
                  </a:cubicBezTo>
                  <a:cubicBezTo>
                    <a:pt x="201562" y="869156"/>
                    <a:pt x="200549" y="942585"/>
                    <a:pt x="198776" y="1016396"/>
                  </a:cubicBezTo>
                  <a:cubicBezTo>
                    <a:pt x="197004" y="1090205"/>
                    <a:pt x="195992" y="1163635"/>
                    <a:pt x="195738" y="1236684"/>
                  </a:cubicBezTo>
                  <a:cubicBezTo>
                    <a:pt x="194156" y="1284097"/>
                    <a:pt x="195802" y="1332082"/>
                    <a:pt x="200676" y="1380633"/>
                  </a:cubicBezTo>
                  <a:cubicBezTo>
                    <a:pt x="205550" y="1429187"/>
                    <a:pt x="214033" y="1476408"/>
                    <a:pt x="226123" y="1522300"/>
                  </a:cubicBezTo>
                  <a:cubicBezTo>
                    <a:pt x="249861" y="1632002"/>
                    <a:pt x="295818" y="1721765"/>
                    <a:pt x="363994" y="1791585"/>
                  </a:cubicBezTo>
                  <a:cubicBezTo>
                    <a:pt x="432169" y="1861409"/>
                    <a:pt x="525983" y="1900276"/>
                    <a:pt x="645432" y="1908188"/>
                  </a:cubicBezTo>
                  <a:cubicBezTo>
                    <a:pt x="733232" y="1911036"/>
                    <a:pt x="808307" y="1898502"/>
                    <a:pt x="870659" y="1870587"/>
                  </a:cubicBezTo>
                  <a:cubicBezTo>
                    <a:pt x="933011" y="1842672"/>
                    <a:pt x="984539" y="1800512"/>
                    <a:pt x="1025242" y="1744112"/>
                  </a:cubicBezTo>
                  <a:cubicBezTo>
                    <a:pt x="1071768" y="1679163"/>
                    <a:pt x="1104812" y="1603200"/>
                    <a:pt x="1124372" y="1516226"/>
                  </a:cubicBezTo>
                  <a:cubicBezTo>
                    <a:pt x="1143932" y="1429249"/>
                    <a:pt x="1153427" y="1338093"/>
                    <a:pt x="1152858" y="1242763"/>
                  </a:cubicBezTo>
                  <a:lnTo>
                    <a:pt x="1149819" y="747490"/>
                  </a:lnTo>
                  <a:cubicBezTo>
                    <a:pt x="1150326" y="664945"/>
                    <a:pt x="1137159" y="583919"/>
                    <a:pt x="1110319" y="504411"/>
                  </a:cubicBezTo>
                  <a:cubicBezTo>
                    <a:pt x="1079618" y="419081"/>
                    <a:pt x="1030116" y="348186"/>
                    <a:pt x="961814" y="291720"/>
                  </a:cubicBezTo>
                  <a:cubicBezTo>
                    <a:pt x="893511" y="235254"/>
                    <a:pt x="808307" y="203857"/>
                    <a:pt x="706202" y="197526"/>
                  </a:cubicBezTo>
                  <a:close/>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147"/>
          <p:cNvGrpSpPr/>
          <p:nvPr/>
        </p:nvGrpSpPr>
        <p:grpSpPr>
          <a:xfrm>
            <a:off x="722682" y="5366731"/>
            <a:ext cx="1269135" cy="943580"/>
            <a:chOff x="646562" y="4837273"/>
            <a:chExt cx="1269135" cy="943580"/>
          </a:xfrm>
        </p:grpSpPr>
        <p:sp>
          <p:nvSpPr>
            <p:cNvPr id="36" name="任意多边形 114"/>
            <p:cNvSpPr/>
            <p:nvPr/>
          </p:nvSpPr>
          <p:spPr>
            <a:xfrm>
              <a:off x="1364874" y="4837273"/>
              <a:ext cx="550823" cy="943580"/>
            </a:xfrm>
            <a:custGeom>
              <a:avLst/>
              <a:gdLst/>
              <a:ahLst/>
              <a:cxnLst/>
              <a:rect l="l" t="t" r="r" b="b"/>
              <a:pathLst>
                <a:path w="1252502" h="2145581">
                  <a:moveTo>
                    <a:pt x="535419" y="379"/>
                  </a:moveTo>
                  <a:cubicBezTo>
                    <a:pt x="630625" y="-1835"/>
                    <a:pt x="720513" y="5633"/>
                    <a:pt x="805084" y="22788"/>
                  </a:cubicBezTo>
                  <a:cubicBezTo>
                    <a:pt x="889655" y="39943"/>
                    <a:pt x="962831" y="70961"/>
                    <a:pt x="1024613" y="115841"/>
                  </a:cubicBezTo>
                  <a:cubicBezTo>
                    <a:pt x="1080762" y="158887"/>
                    <a:pt x="1125706" y="208008"/>
                    <a:pt x="1159446" y="263207"/>
                  </a:cubicBezTo>
                  <a:cubicBezTo>
                    <a:pt x="1193186" y="318407"/>
                    <a:pt x="1216101" y="376645"/>
                    <a:pt x="1228191" y="437920"/>
                  </a:cubicBezTo>
                  <a:cubicBezTo>
                    <a:pt x="1229774" y="455834"/>
                    <a:pt x="1231167" y="473179"/>
                    <a:pt x="1232369" y="489955"/>
                  </a:cubicBezTo>
                  <a:cubicBezTo>
                    <a:pt x="1233572" y="506728"/>
                    <a:pt x="1234205" y="524833"/>
                    <a:pt x="1234268" y="544265"/>
                  </a:cubicBezTo>
                  <a:cubicBezTo>
                    <a:pt x="1233762" y="635611"/>
                    <a:pt x="1213505" y="723347"/>
                    <a:pt x="1173499" y="807475"/>
                  </a:cubicBezTo>
                  <a:cubicBezTo>
                    <a:pt x="1133492" y="891602"/>
                    <a:pt x="1076774" y="961867"/>
                    <a:pt x="1003344" y="1018269"/>
                  </a:cubicBezTo>
                  <a:cubicBezTo>
                    <a:pt x="1084180" y="1070682"/>
                    <a:pt x="1145836" y="1142086"/>
                    <a:pt x="1188311" y="1232481"/>
                  </a:cubicBezTo>
                  <a:cubicBezTo>
                    <a:pt x="1230787" y="1322876"/>
                    <a:pt x="1252183" y="1418588"/>
                    <a:pt x="1252499" y="1519617"/>
                  </a:cubicBezTo>
                  <a:cubicBezTo>
                    <a:pt x="1252752" y="1607606"/>
                    <a:pt x="1234775" y="1693695"/>
                    <a:pt x="1198566" y="1777887"/>
                  </a:cubicBezTo>
                  <a:cubicBezTo>
                    <a:pt x="1162358" y="1862078"/>
                    <a:pt x="1106399" y="1936015"/>
                    <a:pt x="1030690" y="1999696"/>
                  </a:cubicBezTo>
                  <a:cubicBezTo>
                    <a:pt x="960995" y="2053629"/>
                    <a:pt x="880096" y="2091609"/>
                    <a:pt x="787992" y="2113639"/>
                  </a:cubicBezTo>
                  <a:cubicBezTo>
                    <a:pt x="695889" y="2135668"/>
                    <a:pt x="600557" y="2146302"/>
                    <a:pt x="501996" y="2145543"/>
                  </a:cubicBezTo>
                  <a:cubicBezTo>
                    <a:pt x="462559" y="2145606"/>
                    <a:pt x="419894" y="2144720"/>
                    <a:pt x="374000" y="2142884"/>
                  </a:cubicBezTo>
                  <a:cubicBezTo>
                    <a:pt x="328107" y="2141048"/>
                    <a:pt x="287720" y="2137884"/>
                    <a:pt x="252841" y="2133389"/>
                  </a:cubicBezTo>
                  <a:cubicBezTo>
                    <a:pt x="229672" y="2130286"/>
                    <a:pt x="206124" y="2126616"/>
                    <a:pt x="182196" y="2122375"/>
                  </a:cubicBezTo>
                  <a:cubicBezTo>
                    <a:pt x="158268" y="2118133"/>
                    <a:pt x="136240" y="2113702"/>
                    <a:pt x="116110" y="2109081"/>
                  </a:cubicBezTo>
                  <a:lnTo>
                    <a:pt x="76609" y="2096927"/>
                  </a:lnTo>
                  <a:cubicBezTo>
                    <a:pt x="45782" y="2089837"/>
                    <a:pt x="23879" y="2074392"/>
                    <a:pt x="10902" y="2050591"/>
                  </a:cubicBezTo>
                  <a:cubicBezTo>
                    <a:pt x="-2075" y="2026789"/>
                    <a:pt x="-3467" y="2000708"/>
                    <a:pt x="6725" y="1972350"/>
                  </a:cubicBezTo>
                  <a:lnTo>
                    <a:pt x="6725" y="1966273"/>
                  </a:lnTo>
                  <a:cubicBezTo>
                    <a:pt x="15144" y="1943041"/>
                    <a:pt x="30209" y="1925696"/>
                    <a:pt x="51922" y="1914239"/>
                  </a:cubicBezTo>
                  <a:cubicBezTo>
                    <a:pt x="73634" y="1902781"/>
                    <a:pt x="97056" y="1899869"/>
                    <a:pt x="122187" y="1905504"/>
                  </a:cubicBezTo>
                  <a:cubicBezTo>
                    <a:pt x="148710" y="1911706"/>
                    <a:pt x="176183" y="1917530"/>
                    <a:pt x="204605" y="1922974"/>
                  </a:cubicBezTo>
                  <a:cubicBezTo>
                    <a:pt x="233027" y="1928418"/>
                    <a:pt x="258222" y="1932723"/>
                    <a:pt x="280187" y="1935887"/>
                  </a:cubicBezTo>
                  <a:cubicBezTo>
                    <a:pt x="313610" y="1940509"/>
                    <a:pt x="351591" y="1944180"/>
                    <a:pt x="394130" y="1946903"/>
                  </a:cubicBezTo>
                  <a:cubicBezTo>
                    <a:pt x="436669" y="1949624"/>
                    <a:pt x="474650" y="1951017"/>
                    <a:pt x="508073" y="1951080"/>
                  </a:cubicBezTo>
                  <a:cubicBezTo>
                    <a:pt x="588213" y="1951523"/>
                    <a:pt x="663415" y="1943800"/>
                    <a:pt x="733680" y="1927911"/>
                  </a:cubicBezTo>
                  <a:cubicBezTo>
                    <a:pt x="803944" y="1912023"/>
                    <a:pt x="862435" y="1885310"/>
                    <a:pt x="909152" y="1847772"/>
                  </a:cubicBezTo>
                  <a:cubicBezTo>
                    <a:pt x="958970" y="1807196"/>
                    <a:pt x="995305" y="1757694"/>
                    <a:pt x="1018157" y="1699267"/>
                  </a:cubicBezTo>
                  <a:cubicBezTo>
                    <a:pt x="1041009" y="1640840"/>
                    <a:pt x="1052277" y="1579943"/>
                    <a:pt x="1051960" y="1516578"/>
                  </a:cubicBezTo>
                  <a:cubicBezTo>
                    <a:pt x="1051264" y="1429792"/>
                    <a:pt x="1029108" y="1351171"/>
                    <a:pt x="985493" y="1280715"/>
                  </a:cubicBezTo>
                  <a:cubicBezTo>
                    <a:pt x="941878" y="1210262"/>
                    <a:pt x="880982" y="1167344"/>
                    <a:pt x="802805" y="1151962"/>
                  </a:cubicBezTo>
                  <a:cubicBezTo>
                    <a:pt x="708486" y="1141770"/>
                    <a:pt x="609988" y="1135566"/>
                    <a:pt x="507313" y="1133350"/>
                  </a:cubicBezTo>
                  <a:cubicBezTo>
                    <a:pt x="404638" y="1131135"/>
                    <a:pt x="307660" y="1130249"/>
                    <a:pt x="216379" y="1130692"/>
                  </a:cubicBezTo>
                  <a:lnTo>
                    <a:pt x="155610" y="1130692"/>
                  </a:lnTo>
                  <a:cubicBezTo>
                    <a:pt x="140544" y="1130819"/>
                    <a:pt x="127377" y="1129046"/>
                    <a:pt x="116110" y="1125374"/>
                  </a:cubicBezTo>
                  <a:cubicBezTo>
                    <a:pt x="104842" y="1121703"/>
                    <a:pt x="94714" y="1115373"/>
                    <a:pt x="85725" y="1106384"/>
                  </a:cubicBezTo>
                  <a:cubicBezTo>
                    <a:pt x="67494" y="1088154"/>
                    <a:pt x="58379" y="1063846"/>
                    <a:pt x="58379" y="1033461"/>
                  </a:cubicBezTo>
                  <a:cubicBezTo>
                    <a:pt x="59075" y="1004152"/>
                    <a:pt x="68317" y="980732"/>
                    <a:pt x="86105" y="963197"/>
                  </a:cubicBezTo>
                  <a:cubicBezTo>
                    <a:pt x="103892" y="945661"/>
                    <a:pt x="126048" y="936673"/>
                    <a:pt x="152571" y="936229"/>
                  </a:cubicBezTo>
                  <a:lnTo>
                    <a:pt x="395649" y="936229"/>
                  </a:lnTo>
                  <a:cubicBezTo>
                    <a:pt x="419830" y="936167"/>
                    <a:pt x="443632" y="936294"/>
                    <a:pt x="467054" y="936610"/>
                  </a:cubicBezTo>
                  <a:cubicBezTo>
                    <a:pt x="490475" y="936926"/>
                    <a:pt x="514276" y="937812"/>
                    <a:pt x="538458" y="939268"/>
                  </a:cubicBezTo>
                  <a:cubicBezTo>
                    <a:pt x="545041" y="935723"/>
                    <a:pt x="553143" y="933699"/>
                    <a:pt x="562766" y="933191"/>
                  </a:cubicBezTo>
                  <a:cubicBezTo>
                    <a:pt x="639234" y="927621"/>
                    <a:pt x="714183" y="917493"/>
                    <a:pt x="787613" y="902806"/>
                  </a:cubicBezTo>
                  <a:cubicBezTo>
                    <a:pt x="864587" y="884386"/>
                    <a:pt x="925610" y="840707"/>
                    <a:pt x="970680" y="771771"/>
                  </a:cubicBezTo>
                  <a:cubicBezTo>
                    <a:pt x="1015751" y="702837"/>
                    <a:pt x="1038793" y="628014"/>
                    <a:pt x="1039806" y="547305"/>
                  </a:cubicBezTo>
                  <a:cubicBezTo>
                    <a:pt x="1039553" y="497677"/>
                    <a:pt x="1027905" y="448807"/>
                    <a:pt x="1004863" y="400698"/>
                  </a:cubicBezTo>
                  <a:cubicBezTo>
                    <a:pt x="981822" y="352589"/>
                    <a:pt x="948905" y="311315"/>
                    <a:pt x="906113" y="276882"/>
                  </a:cubicBezTo>
                  <a:cubicBezTo>
                    <a:pt x="862688" y="246813"/>
                    <a:pt x="809008" y="225670"/>
                    <a:pt x="745074" y="213453"/>
                  </a:cubicBezTo>
                  <a:cubicBezTo>
                    <a:pt x="681139" y="201235"/>
                    <a:pt x="612267" y="196046"/>
                    <a:pt x="538458" y="197879"/>
                  </a:cubicBezTo>
                  <a:cubicBezTo>
                    <a:pt x="472434" y="199525"/>
                    <a:pt x="400903" y="203830"/>
                    <a:pt x="323865" y="210794"/>
                  </a:cubicBezTo>
                  <a:cubicBezTo>
                    <a:pt x="246827" y="217757"/>
                    <a:pt x="177575" y="226618"/>
                    <a:pt x="116110" y="237382"/>
                  </a:cubicBezTo>
                  <a:cubicBezTo>
                    <a:pt x="89523" y="241369"/>
                    <a:pt x="65975" y="235673"/>
                    <a:pt x="45465" y="220289"/>
                  </a:cubicBezTo>
                  <a:cubicBezTo>
                    <a:pt x="24955" y="204907"/>
                    <a:pt x="12042" y="183257"/>
                    <a:pt x="6725" y="155342"/>
                  </a:cubicBezTo>
                  <a:cubicBezTo>
                    <a:pt x="5142" y="142998"/>
                    <a:pt x="5269" y="130464"/>
                    <a:pt x="7104" y="117740"/>
                  </a:cubicBezTo>
                  <a:cubicBezTo>
                    <a:pt x="8940" y="105016"/>
                    <a:pt x="12865" y="93243"/>
                    <a:pt x="18878" y="82419"/>
                  </a:cubicBezTo>
                  <a:cubicBezTo>
                    <a:pt x="26601" y="70326"/>
                    <a:pt x="36223" y="61086"/>
                    <a:pt x="47744" y="54692"/>
                  </a:cubicBezTo>
                  <a:cubicBezTo>
                    <a:pt x="59265" y="48298"/>
                    <a:pt x="71925" y="44374"/>
                    <a:pt x="85725" y="42918"/>
                  </a:cubicBezTo>
                  <a:cubicBezTo>
                    <a:pt x="148520" y="32031"/>
                    <a:pt x="220431" y="22661"/>
                    <a:pt x="301456" y="14813"/>
                  </a:cubicBezTo>
                  <a:cubicBezTo>
                    <a:pt x="382483" y="6962"/>
                    <a:pt x="460470" y="2153"/>
                    <a:pt x="535419" y="379"/>
                  </a:cubicBezTo>
                  <a:close/>
                </a:path>
              </a:pathLst>
            </a:cu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113"/>
            <p:cNvSpPr/>
            <p:nvPr/>
          </p:nvSpPr>
          <p:spPr>
            <a:xfrm>
              <a:off x="646562" y="4852128"/>
              <a:ext cx="593870" cy="926036"/>
            </a:xfrm>
            <a:custGeom>
              <a:avLst/>
              <a:gdLst/>
              <a:ahLst/>
              <a:cxnLst/>
              <a:rect l="l" t="t" r="r" b="b"/>
              <a:pathLst>
                <a:path w="1350388" h="2105688">
                  <a:moveTo>
                    <a:pt x="687971" y="25"/>
                  </a:moveTo>
                  <a:lnTo>
                    <a:pt x="712279" y="25"/>
                  </a:lnTo>
                  <a:cubicBezTo>
                    <a:pt x="894524" y="11671"/>
                    <a:pt x="1037459" y="72695"/>
                    <a:pt x="1141084" y="183093"/>
                  </a:cubicBezTo>
                  <a:cubicBezTo>
                    <a:pt x="1244708" y="293490"/>
                    <a:pt x="1309403" y="428956"/>
                    <a:pt x="1335166" y="589489"/>
                  </a:cubicBezTo>
                  <a:cubicBezTo>
                    <a:pt x="1339661" y="614113"/>
                    <a:pt x="1342826" y="640067"/>
                    <a:pt x="1344661" y="667350"/>
                  </a:cubicBezTo>
                  <a:cubicBezTo>
                    <a:pt x="1346497" y="694633"/>
                    <a:pt x="1347383" y="721346"/>
                    <a:pt x="1347320" y="747489"/>
                  </a:cubicBezTo>
                  <a:lnTo>
                    <a:pt x="1350359" y="1242761"/>
                  </a:lnTo>
                  <a:cubicBezTo>
                    <a:pt x="1351055" y="1358096"/>
                    <a:pt x="1339028" y="1469254"/>
                    <a:pt x="1314277" y="1576233"/>
                  </a:cubicBezTo>
                  <a:cubicBezTo>
                    <a:pt x="1289526" y="1683213"/>
                    <a:pt x="1247873" y="1777659"/>
                    <a:pt x="1189319" y="1859571"/>
                  </a:cubicBezTo>
                  <a:cubicBezTo>
                    <a:pt x="1132728" y="1938761"/>
                    <a:pt x="1056006" y="1999151"/>
                    <a:pt x="959155" y="2040740"/>
                  </a:cubicBezTo>
                  <a:cubicBezTo>
                    <a:pt x="862304" y="2082330"/>
                    <a:pt x="756716" y="2103979"/>
                    <a:pt x="642394" y="2105688"/>
                  </a:cubicBezTo>
                  <a:cubicBezTo>
                    <a:pt x="510952" y="2093740"/>
                    <a:pt x="400441" y="2053827"/>
                    <a:pt x="310863" y="1985949"/>
                  </a:cubicBezTo>
                  <a:cubicBezTo>
                    <a:pt x="221284" y="1918071"/>
                    <a:pt x="151287" y="1833144"/>
                    <a:pt x="100870" y="1731168"/>
                  </a:cubicBezTo>
                  <a:cubicBezTo>
                    <a:pt x="50454" y="1629192"/>
                    <a:pt x="18269" y="1521082"/>
                    <a:pt x="4314" y="1406839"/>
                  </a:cubicBezTo>
                  <a:cubicBezTo>
                    <a:pt x="2669" y="1380568"/>
                    <a:pt x="1402" y="1352588"/>
                    <a:pt x="516" y="1322901"/>
                  </a:cubicBezTo>
                  <a:cubicBezTo>
                    <a:pt x="-370" y="1293212"/>
                    <a:pt x="-117" y="1264473"/>
                    <a:pt x="1276" y="1236684"/>
                  </a:cubicBezTo>
                  <a:cubicBezTo>
                    <a:pt x="1402" y="1163507"/>
                    <a:pt x="1909" y="1089571"/>
                    <a:pt x="2795" y="1014875"/>
                  </a:cubicBezTo>
                  <a:cubicBezTo>
                    <a:pt x="3681" y="940179"/>
                    <a:pt x="4188" y="866243"/>
                    <a:pt x="4314" y="793067"/>
                  </a:cubicBezTo>
                  <a:cubicBezTo>
                    <a:pt x="4251" y="681719"/>
                    <a:pt x="18811" y="577778"/>
                    <a:pt x="47993" y="481243"/>
                  </a:cubicBezTo>
                  <a:cubicBezTo>
                    <a:pt x="77174" y="384708"/>
                    <a:pt x="121359" y="298239"/>
                    <a:pt x="180546" y="221833"/>
                  </a:cubicBezTo>
                  <a:cubicBezTo>
                    <a:pt x="235112" y="151253"/>
                    <a:pt x="304490" y="96433"/>
                    <a:pt x="388681" y="57376"/>
                  </a:cubicBezTo>
                  <a:cubicBezTo>
                    <a:pt x="472872" y="18319"/>
                    <a:pt x="572636" y="-799"/>
                    <a:pt x="687971" y="25"/>
                  </a:cubicBezTo>
                  <a:close/>
                  <a:moveTo>
                    <a:pt x="706202" y="197525"/>
                  </a:moveTo>
                  <a:cubicBezTo>
                    <a:pt x="621188" y="194803"/>
                    <a:pt x="547378" y="206325"/>
                    <a:pt x="484773" y="232088"/>
                  </a:cubicBezTo>
                  <a:cubicBezTo>
                    <a:pt x="422168" y="257852"/>
                    <a:pt x="370387" y="295959"/>
                    <a:pt x="329431" y="346411"/>
                  </a:cubicBezTo>
                  <a:cubicBezTo>
                    <a:pt x="287082" y="401799"/>
                    <a:pt x="255558" y="468013"/>
                    <a:pt x="234859" y="545052"/>
                  </a:cubicBezTo>
                  <a:cubicBezTo>
                    <a:pt x="214159" y="622089"/>
                    <a:pt x="203144" y="705774"/>
                    <a:pt x="201815" y="796105"/>
                  </a:cubicBezTo>
                  <a:cubicBezTo>
                    <a:pt x="201562" y="869155"/>
                    <a:pt x="200549" y="942585"/>
                    <a:pt x="198776" y="1016395"/>
                  </a:cubicBezTo>
                  <a:cubicBezTo>
                    <a:pt x="197004" y="1090204"/>
                    <a:pt x="195992" y="1163634"/>
                    <a:pt x="195738" y="1236684"/>
                  </a:cubicBezTo>
                  <a:cubicBezTo>
                    <a:pt x="194156" y="1284097"/>
                    <a:pt x="195802" y="1332078"/>
                    <a:pt x="200676" y="1380631"/>
                  </a:cubicBezTo>
                  <a:cubicBezTo>
                    <a:pt x="205550" y="1429184"/>
                    <a:pt x="214033" y="1476407"/>
                    <a:pt x="226123" y="1522301"/>
                  </a:cubicBezTo>
                  <a:cubicBezTo>
                    <a:pt x="249861" y="1632001"/>
                    <a:pt x="295818" y="1721764"/>
                    <a:pt x="363994" y="1791585"/>
                  </a:cubicBezTo>
                  <a:cubicBezTo>
                    <a:pt x="432169" y="1861407"/>
                    <a:pt x="525983" y="1900274"/>
                    <a:pt x="645432" y="1908187"/>
                  </a:cubicBezTo>
                  <a:cubicBezTo>
                    <a:pt x="733232" y="1911034"/>
                    <a:pt x="808307" y="1898502"/>
                    <a:pt x="870659" y="1870586"/>
                  </a:cubicBezTo>
                  <a:cubicBezTo>
                    <a:pt x="933011" y="1842670"/>
                    <a:pt x="984539" y="1800511"/>
                    <a:pt x="1025242" y="1744109"/>
                  </a:cubicBezTo>
                  <a:cubicBezTo>
                    <a:pt x="1071768" y="1679161"/>
                    <a:pt x="1104812" y="1603200"/>
                    <a:pt x="1124372" y="1516224"/>
                  </a:cubicBezTo>
                  <a:cubicBezTo>
                    <a:pt x="1143932" y="1429247"/>
                    <a:pt x="1153427" y="1338093"/>
                    <a:pt x="1152858" y="1242761"/>
                  </a:cubicBezTo>
                  <a:lnTo>
                    <a:pt x="1149819" y="747489"/>
                  </a:lnTo>
                  <a:cubicBezTo>
                    <a:pt x="1150326" y="664945"/>
                    <a:pt x="1137159" y="583919"/>
                    <a:pt x="1110319" y="504412"/>
                  </a:cubicBezTo>
                  <a:cubicBezTo>
                    <a:pt x="1079618" y="419082"/>
                    <a:pt x="1030116" y="348183"/>
                    <a:pt x="961814" y="291718"/>
                  </a:cubicBezTo>
                  <a:cubicBezTo>
                    <a:pt x="893511" y="235253"/>
                    <a:pt x="808307" y="203854"/>
                    <a:pt x="706202" y="197525"/>
                  </a:cubicBezTo>
                  <a:close/>
                </a:path>
              </a:pathLst>
            </a:cu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47">
            <a:extLst>
              <a:ext uri="{FF2B5EF4-FFF2-40B4-BE49-F238E27FC236}">
                <a16:creationId xmlns:a16="http://schemas.microsoft.com/office/drawing/2014/main" id="{E0CAE53E-8086-46EB-B164-49C88A9C7770}"/>
              </a:ext>
            </a:extLst>
          </p:cNvPr>
          <p:cNvGrpSpPr/>
          <p:nvPr/>
        </p:nvGrpSpPr>
        <p:grpSpPr>
          <a:xfrm flipH="1">
            <a:off x="-4569" y="-1122806"/>
            <a:ext cx="2642241" cy="2579292"/>
            <a:chOff x="9650825" y="-371817"/>
            <a:chExt cx="2541176" cy="2579292"/>
          </a:xfrm>
        </p:grpSpPr>
        <p:sp>
          <p:nvSpPr>
            <p:cNvPr id="40" name="等腰三角形 39">
              <a:extLst>
                <a:ext uri="{FF2B5EF4-FFF2-40B4-BE49-F238E27FC236}">
                  <a16:creationId xmlns:a16="http://schemas.microsoft.com/office/drawing/2014/main" id="{6B076B91-0DF5-40A7-9672-5F7EABBA8968}"/>
                </a:ext>
              </a:extLst>
            </p:cNvPr>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a:extLst>
                <a:ext uri="{FF2B5EF4-FFF2-40B4-BE49-F238E27FC236}">
                  <a16:creationId xmlns:a16="http://schemas.microsoft.com/office/drawing/2014/main" id="{3904F87E-9F5C-4AA0-AECA-8A20211917A7}"/>
                </a:ext>
              </a:extLst>
            </p:cNvPr>
            <p:cNvSpPr/>
            <p:nvPr/>
          </p:nvSpPr>
          <p:spPr>
            <a:xfrm rot="5400000">
              <a:off x="10235294" y="-320993"/>
              <a:ext cx="736941" cy="635294"/>
            </a:xfrm>
            <a:prstGeom prst="triangle">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a:extLst>
                <a:ext uri="{FF2B5EF4-FFF2-40B4-BE49-F238E27FC236}">
                  <a16:creationId xmlns:a16="http://schemas.microsoft.com/office/drawing/2014/main" id="{080DF330-8C40-477F-B0C9-4E169CC11F41}"/>
                </a:ext>
              </a:extLst>
            </p:cNvPr>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等腰三角形 44">
              <a:extLst>
                <a:ext uri="{FF2B5EF4-FFF2-40B4-BE49-F238E27FC236}">
                  <a16:creationId xmlns:a16="http://schemas.microsoft.com/office/drawing/2014/main" id="{06BD88D8-2717-44DB-8BED-B80D4971CAA5}"/>
                </a:ext>
              </a:extLst>
            </p:cNvPr>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a:extLst>
                <a:ext uri="{FF2B5EF4-FFF2-40B4-BE49-F238E27FC236}">
                  <a16:creationId xmlns:a16="http://schemas.microsoft.com/office/drawing/2014/main" id="{6DB23618-AE36-4B00-857B-79E7226AA9DF}"/>
                </a:ext>
              </a:extLst>
            </p:cNvPr>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a:extLst>
                <a:ext uri="{FF2B5EF4-FFF2-40B4-BE49-F238E27FC236}">
                  <a16:creationId xmlns:a16="http://schemas.microsoft.com/office/drawing/2014/main" id="{0C6FCCD2-DC9C-4F8D-9675-E7FA2BDD2B31}"/>
                </a:ext>
              </a:extLst>
            </p:cNvPr>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a:extLst>
                <a:ext uri="{FF2B5EF4-FFF2-40B4-BE49-F238E27FC236}">
                  <a16:creationId xmlns:a16="http://schemas.microsoft.com/office/drawing/2014/main" id="{7953D64D-3E49-4005-9731-DCFDF6BD1854}"/>
                </a:ext>
              </a:extLst>
            </p:cNvPr>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a:extLst>
                <a:ext uri="{FF2B5EF4-FFF2-40B4-BE49-F238E27FC236}">
                  <a16:creationId xmlns:a16="http://schemas.microsoft.com/office/drawing/2014/main" id="{67452DC3-B6CA-4060-9159-AD3487D358A4}"/>
                </a:ext>
              </a:extLst>
            </p:cNvPr>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a:extLst>
                <a:ext uri="{FF2B5EF4-FFF2-40B4-BE49-F238E27FC236}">
                  <a16:creationId xmlns:a16="http://schemas.microsoft.com/office/drawing/2014/main" id="{1C20E701-D089-4768-9419-A43DC2E693EE}"/>
                </a:ext>
              </a:extLst>
            </p:cNvPr>
            <p:cNvSpPr/>
            <p:nvPr/>
          </p:nvSpPr>
          <p:spPr>
            <a:xfrm rot="16200000">
              <a:off x="10870588" y="415948"/>
              <a:ext cx="736941" cy="635294"/>
            </a:xfrm>
            <a:prstGeom prst="triangle">
              <a:avLst/>
            </a:prstGeom>
            <a:solidFill>
              <a:schemeClr val="accent2">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a:extLst>
                <a:ext uri="{FF2B5EF4-FFF2-40B4-BE49-F238E27FC236}">
                  <a16:creationId xmlns:a16="http://schemas.microsoft.com/office/drawing/2014/main" id="{0E5E70F9-0EA8-4B0A-B3E0-3552313EF1ED}"/>
                </a:ext>
              </a:extLst>
            </p:cNvPr>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a:extLst>
                <a:ext uri="{FF2B5EF4-FFF2-40B4-BE49-F238E27FC236}">
                  <a16:creationId xmlns:a16="http://schemas.microsoft.com/office/drawing/2014/main" id="{7200B514-0199-49C4-AA39-15142C02BAA6}"/>
                </a:ext>
              </a:extLst>
            </p:cNvPr>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a:extLst>
                <a:ext uri="{FF2B5EF4-FFF2-40B4-BE49-F238E27FC236}">
                  <a16:creationId xmlns:a16="http://schemas.microsoft.com/office/drawing/2014/main" id="{74220090-3121-4718-B695-D992446FD498}"/>
                </a:ext>
              </a:extLst>
            </p:cNvPr>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a:extLst>
                <a:ext uri="{FF2B5EF4-FFF2-40B4-BE49-F238E27FC236}">
                  <a16:creationId xmlns:a16="http://schemas.microsoft.com/office/drawing/2014/main" id="{5EA1AEE7-648B-4D45-BA95-3B9A794F31A8}"/>
                </a:ext>
              </a:extLst>
            </p:cNvPr>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a:extLst>
                <a:ext uri="{FF2B5EF4-FFF2-40B4-BE49-F238E27FC236}">
                  <a16:creationId xmlns:a16="http://schemas.microsoft.com/office/drawing/2014/main" id="{DB7511A8-C5E2-4DAE-8EE5-0BC84AF33F5C}"/>
                </a:ext>
              </a:extLst>
            </p:cNvPr>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a:extLst>
                <a:ext uri="{FF2B5EF4-FFF2-40B4-BE49-F238E27FC236}">
                  <a16:creationId xmlns:a16="http://schemas.microsoft.com/office/drawing/2014/main" id="{9A308B3D-C01B-40F4-93D7-E90F9D1AF90D}"/>
                </a:ext>
              </a:extLst>
            </p:cNvPr>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a:extLst>
                <a:ext uri="{FF2B5EF4-FFF2-40B4-BE49-F238E27FC236}">
                  <a16:creationId xmlns:a16="http://schemas.microsoft.com/office/drawing/2014/main" id="{76C8ACCB-EBA7-4FB7-A371-A868EEBF54D1}"/>
                </a:ext>
              </a:extLst>
            </p:cNvPr>
            <p:cNvSpPr/>
            <p:nvPr/>
          </p:nvSpPr>
          <p:spPr>
            <a:xfrm rot="16200000">
              <a:off x="11505883" y="1521356"/>
              <a:ext cx="736941" cy="635294"/>
            </a:xfrm>
            <a:prstGeom prst="triangle">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a:extLst>
                <a:ext uri="{FF2B5EF4-FFF2-40B4-BE49-F238E27FC236}">
                  <a16:creationId xmlns:a16="http://schemas.microsoft.com/office/drawing/2014/main" id="{DC36353A-37F9-4458-9569-0D85CD0C0333}"/>
                </a:ext>
              </a:extLst>
            </p:cNvPr>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47">
            <a:extLst>
              <a:ext uri="{FF2B5EF4-FFF2-40B4-BE49-F238E27FC236}">
                <a16:creationId xmlns:a16="http://schemas.microsoft.com/office/drawing/2014/main" id="{E0CAE53E-8086-46EB-B164-49C88A9C7770}"/>
              </a:ext>
            </a:extLst>
          </p:cNvPr>
          <p:cNvGrpSpPr/>
          <p:nvPr/>
        </p:nvGrpSpPr>
        <p:grpSpPr>
          <a:xfrm>
            <a:off x="6362700" y="-1115706"/>
            <a:ext cx="2777236" cy="2579292"/>
            <a:chOff x="9650825" y="-371817"/>
            <a:chExt cx="2541176" cy="2579292"/>
          </a:xfrm>
        </p:grpSpPr>
        <p:sp>
          <p:nvSpPr>
            <p:cNvPr id="60" name="等腰三角形 59">
              <a:extLst>
                <a:ext uri="{FF2B5EF4-FFF2-40B4-BE49-F238E27FC236}">
                  <a16:creationId xmlns:a16="http://schemas.microsoft.com/office/drawing/2014/main" id="{6B076B91-0DF5-40A7-9672-5F7EABBA8968}"/>
                </a:ext>
              </a:extLst>
            </p:cNvPr>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a:extLst>
                <a:ext uri="{FF2B5EF4-FFF2-40B4-BE49-F238E27FC236}">
                  <a16:creationId xmlns:a16="http://schemas.microsoft.com/office/drawing/2014/main" id="{3904F87E-9F5C-4AA0-AECA-8A20211917A7}"/>
                </a:ext>
              </a:extLst>
            </p:cNvPr>
            <p:cNvSpPr/>
            <p:nvPr/>
          </p:nvSpPr>
          <p:spPr>
            <a:xfrm rot="5400000">
              <a:off x="10235294" y="-320993"/>
              <a:ext cx="736941" cy="635294"/>
            </a:xfrm>
            <a:prstGeom prst="triangle">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a:extLst>
                <a:ext uri="{FF2B5EF4-FFF2-40B4-BE49-F238E27FC236}">
                  <a16:creationId xmlns:a16="http://schemas.microsoft.com/office/drawing/2014/main" id="{080DF330-8C40-477F-B0C9-4E169CC11F41}"/>
                </a:ext>
              </a:extLst>
            </p:cNvPr>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等腰三角形 62">
              <a:extLst>
                <a:ext uri="{FF2B5EF4-FFF2-40B4-BE49-F238E27FC236}">
                  <a16:creationId xmlns:a16="http://schemas.microsoft.com/office/drawing/2014/main" id="{06BD88D8-2717-44DB-8BED-B80D4971CAA5}"/>
                </a:ext>
              </a:extLst>
            </p:cNvPr>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a:extLst>
                <a:ext uri="{FF2B5EF4-FFF2-40B4-BE49-F238E27FC236}">
                  <a16:creationId xmlns:a16="http://schemas.microsoft.com/office/drawing/2014/main" id="{6DB23618-AE36-4B00-857B-79E7226AA9DF}"/>
                </a:ext>
              </a:extLst>
            </p:cNvPr>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a:extLst>
                <a:ext uri="{FF2B5EF4-FFF2-40B4-BE49-F238E27FC236}">
                  <a16:creationId xmlns:a16="http://schemas.microsoft.com/office/drawing/2014/main" id="{0C6FCCD2-DC9C-4F8D-9675-E7FA2BDD2B31}"/>
                </a:ext>
              </a:extLst>
            </p:cNvPr>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a:extLst>
                <a:ext uri="{FF2B5EF4-FFF2-40B4-BE49-F238E27FC236}">
                  <a16:creationId xmlns:a16="http://schemas.microsoft.com/office/drawing/2014/main" id="{7953D64D-3E49-4005-9731-DCFDF6BD1854}"/>
                </a:ext>
              </a:extLst>
            </p:cNvPr>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a:extLst>
                <a:ext uri="{FF2B5EF4-FFF2-40B4-BE49-F238E27FC236}">
                  <a16:creationId xmlns:a16="http://schemas.microsoft.com/office/drawing/2014/main" id="{67452DC3-B6CA-4060-9159-AD3487D358A4}"/>
                </a:ext>
              </a:extLst>
            </p:cNvPr>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a:extLst>
                <a:ext uri="{FF2B5EF4-FFF2-40B4-BE49-F238E27FC236}">
                  <a16:creationId xmlns:a16="http://schemas.microsoft.com/office/drawing/2014/main" id="{1C20E701-D089-4768-9419-A43DC2E693EE}"/>
                </a:ext>
              </a:extLst>
            </p:cNvPr>
            <p:cNvSpPr/>
            <p:nvPr/>
          </p:nvSpPr>
          <p:spPr>
            <a:xfrm rot="16200000">
              <a:off x="10870588" y="415948"/>
              <a:ext cx="736941" cy="635294"/>
            </a:xfrm>
            <a:prstGeom prst="triangle">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等腰三角形 68">
              <a:extLst>
                <a:ext uri="{FF2B5EF4-FFF2-40B4-BE49-F238E27FC236}">
                  <a16:creationId xmlns:a16="http://schemas.microsoft.com/office/drawing/2014/main" id="{0E5E70F9-0EA8-4B0A-B3E0-3552313EF1ED}"/>
                </a:ext>
              </a:extLst>
            </p:cNvPr>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a:extLst>
                <a:ext uri="{FF2B5EF4-FFF2-40B4-BE49-F238E27FC236}">
                  <a16:creationId xmlns:a16="http://schemas.microsoft.com/office/drawing/2014/main" id="{7200B514-0199-49C4-AA39-15142C02BAA6}"/>
                </a:ext>
              </a:extLst>
            </p:cNvPr>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a:extLst>
                <a:ext uri="{FF2B5EF4-FFF2-40B4-BE49-F238E27FC236}">
                  <a16:creationId xmlns:a16="http://schemas.microsoft.com/office/drawing/2014/main" id="{74220090-3121-4718-B695-D992446FD498}"/>
                </a:ext>
              </a:extLst>
            </p:cNvPr>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腰三角形 71">
              <a:extLst>
                <a:ext uri="{FF2B5EF4-FFF2-40B4-BE49-F238E27FC236}">
                  <a16:creationId xmlns:a16="http://schemas.microsoft.com/office/drawing/2014/main" id="{5EA1AEE7-648B-4D45-BA95-3B9A794F31A8}"/>
                </a:ext>
              </a:extLst>
            </p:cNvPr>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72">
              <a:extLst>
                <a:ext uri="{FF2B5EF4-FFF2-40B4-BE49-F238E27FC236}">
                  <a16:creationId xmlns:a16="http://schemas.microsoft.com/office/drawing/2014/main" id="{DB7511A8-C5E2-4DAE-8EE5-0BC84AF33F5C}"/>
                </a:ext>
              </a:extLst>
            </p:cNvPr>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a:extLst>
                <a:ext uri="{FF2B5EF4-FFF2-40B4-BE49-F238E27FC236}">
                  <a16:creationId xmlns:a16="http://schemas.microsoft.com/office/drawing/2014/main" id="{9A308B3D-C01B-40F4-93D7-E90F9D1AF90D}"/>
                </a:ext>
              </a:extLst>
            </p:cNvPr>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a:extLst>
                <a:ext uri="{FF2B5EF4-FFF2-40B4-BE49-F238E27FC236}">
                  <a16:creationId xmlns:a16="http://schemas.microsoft.com/office/drawing/2014/main" id="{76C8ACCB-EBA7-4FB7-A371-A868EEBF54D1}"/>
                </a:ext>
              </a:extLst>
            </p:cNvPr>
            <p:cNvSpPr/>
            <p:nvPr/>
          </p:nvSpPr>
          <p:spPr>
            <a:xfrm rot="16200000">
              <a:off x="11505883" y="1521356"/>
              <a:ext cx="736941" cy="635294"/>
            </a:xfrm>
            <a:prstGeom prst="triangl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a:extLst>
                <a:ext uri="{FF2B5EF4-FFF2-40B4-BE49-F238E27FC236}">
                  <a16:creationId xmlns:a16="http://schemas.microsoft.com/office/drawing/2014/main" id="{DC36353A-37F9-4458-9569-0D85CD0C0333}"/>
                </a:ext>
              </a:extLst>
            </p:cNvPr>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572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style.rotation</p:attrName>
                                        </p:attrNameLst>
                                      </p:cBhvr>
                                      <p:tavLst>
                                        <p:tav tm="0">
                                          <p:val>
                                            <p:fltVal val="360"/>
                                          </p:val>
                                        </p:tav>
                                        <p:tav tm="100000">
                                          <p:val>
                                            <p:fltVal val="0"/>
                                          </p:val>
                                        </p:tav>
                                      </p:tavLst>
                                    </p:anim>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1126" y="416565"/>
            <a:ext cx="2031325" cy="584775"/>
          </a:xfrm>
          <a:prstGeom prst="rect">
            <a:avLst/>
          </a:prstGeom>
        </p:spPr>
        <p:txBody>
          <a:bodyPr wrap="none">
            <a:spAutoFit/>
          </a:body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基本</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理念</a:t>
            </a:r>
          </a:p>
        </p:txBody>
      </p:sp>
      <p:sp>
        <p:nvSpPr>
          <p:cNvPr id="38" name="文本框 45"/>
          <p:cNvSpPr>
            <a:spLocks noChangeArrowheads="1"/>
          </p:cNvSpPr>
          <p:nvPr/>
        </p:nvSpPr>
        <p:spPr bwMode="auto">
          <a:xfrm>
            <a:off x="234991" y="4796594"/>
            <a:ext cx="51979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600" dirty="0" smtClean="0">
                <a:latin typeface="微軟正黑體" panose="020B0604030504040204" pitchFamily="34" charset="-120"/>
                <a:ea typeface="微軟正黑體" panose="020B0604030504040204" pitchFamily="34" charset="-120"/>
              </a:rPr>
              <a:t>建立</a:t>
            </a:r>
            <a:r>
              <a:rPr lang="zh-TW" altLang="en-US" sz="1600" dirty="0">
                <a:latin typeface="微軟正黑體" panose="020B0604030504040204" pitchFamily="34" charset="-120"/>
                <a:ea typeface="微軟正黑體" panose="020B0604030504040204" pitchFamily="34" charset="-120"/>
              </a:rPr>
              <a:t>人與自己</a:t>
            </a:r>
            <a:r>
              <a:rPr lang="zh-TW" altLang="en-US" sz="1600" dirty="0" smtClean="0">
                <a:latin typeface="微軟正黑體" panose="020B0604030504040204" pitchFamily="34" charset="-120"/>
                <a:ea typeface="微軟正黑體" panose="020B0604030504040204" pitchFamily="34" charset="-120"/>
              </a:rPr>
              <a:t>、人</a:t>
            </a:r>
            <a:r>
              <a:rPr lang="zh-TW" altLang="en-US" sz="1600" dirty="0">
                <a:latin typeface="微軟正黑體" panose="020B0604030504040204" pitchFamily="34" charset="-120"/>
                <a:ea typeface="微軟正黑體" panose="020B0604030504040204" pitchFamily="34" charset="-120"/>
              </a:rPr>
              <a:t>與他人</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人</a:t>
            </a:r>
            <a:r>
              <a:rPr lang="zh-TW" altLang="en-US" sz="1600" dirty="0">
                <a:latin typeface="微軟正黑體" panose="020B0604030504040204" pitchFamily="34" charset="-120"/>
                <a:ea typeface="微軟正黑體" panose="020B0604030504040204" pitchFamily="34" charset="-120"/>
              </a:rPr>
              <a:t>與環境之尊重多元</a:t>
            </a:r>
            <a:r>
              <a:rPr lang="zh-TW" altLang="en-US" sz="1600" dirty="0" smtClean="0">
                <a:latin typeface="微軟正黑體" panose="020B0604030504040204" pitchFamily="34" charset="-120"/>
                <a:ea typeface="微軟正黑體" panose="020B0604030504040204" pitchFamily="34" charset="-120"/>
              </a:rPr>
              <a:t>、同</a:t>
            </a:r>
            <a:r>
              <a:rPr lang="zh-TW" altLang="en-US" sz="1600" dirty="0">
                <a:latin typeface="微軟正黑體" panose="020B0604030504040204" pitchFamily="34" charset="-120"/>
                <a:ea typeface="微軟正黑體" panose="020B0604030504040204" pitchFamily="34" charset="-120"/>
              </a:rPr>
              <a:t>理關懷</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公平</a:t>
            </a:r>
            <a:r>
              <a:rPr lang="zh-TW" altLang="en-US" sz="1600" dirty="0">
                <a:latin typeface="微軟正黑體" panose="020B0604030504040204" pitchFamily="34" charset="-120"/>
                <a:ea typeface="微軟正黑體" panose="020B0604030504040204" pitchFamily="34" charset="-120"/>
              </a:rPr>
              <a:t>正義與永續發展的和諧共生關係，</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以傳承文化與創新藝術。</a:t>
            </a:r>
          </a:p>
        </p:txBody>
      </p:sp>
      <p:grpSp>
        <p:nvGrpSpPr>
          <p:cNvPr id="56" name="组合 18"/>
          <p:cNvGrpSpPr/>
          <p:nvPr/>
        </p:nvGrpSpPr>
        <p:grpSpPr>
          <a:xfrm>
            <a:off x="5325192" y="2700800"/>
            <a:ext cx="6184636" cy="2783279"/>
            <a:chOff x="6328490" y="2302245"/>
            <a:chExt cx="5863510" cy="2639717"/>
          </a:xfrm>
          <a:solidFill>
            <a:schemeClr val="accent2">
              <a:lumMod val="40000"/>
              <a:lumOff val="60000"/>
            </a:schemeClr>
          </a:solidFill>
        </p:grpSpPr>
        <p:sp>
          <p:nvSpPr>
            <p:cNvPr id="57" name="任意多边形 5"/>
            <p:cNvSpPr/>
            <p:nvPr/>
          </p:nvSpPr>
          <p:spPr>
            <a:xfrm flipH="1">
              <a:off x="6584466" y="2302245"/>
              <a:ext cx="5607534" cy="2539908"/>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grp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6"/>
            <p:cNvSpPr/>
            <p:nvPr/>
          </p:nvSpPr>
          <p:spPr>
            <a:xfrm>
              <a:off x="6328490" y="4231371"/>
              <a:ext cx="710591" cy="710591"/>
            </a:xfrm>
            <a:prstGeom prst="ellipse">
              <a:avLst/>
            </a:prstGeom>
            <a:grp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19"/>
          <p:cNvGrpSpPr/>
          <p:nvPr/>
        </p:nvGrpSpPr>
        <p:grpSpPr>
          <a:xfrm>
            <a:off x="5882641" y="3111972"/>
            <a:ext cx="5627184" cy="2372108"/>
            <a:chOff x="6856995" y="2692208"/>
            <a:chExt cx="5335002" cy="2249754"/>
          </a:xfrm>
          <a:solidFill>
            <a:schemeClr val="accent2"/>
          </a:solidFill>
        </p:grpSpPr>
        <p:sp>
          <p:nvSpPr>
            <p:cNvPr id="62" name="任意多边形 2"/>
            <p:cNvSpPr/>
            <p:nvPr/>
          </p:nvSpPr>
          <p:spPr>
            <a:xfrm flipH="1">
              <a:off x="6967405" y="2692208"/>
              <a:ext cx="5224592" cy="1894459"/>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4">
                <a:lumMod val="75000"/>
              </a:schemeClr>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4"/>
            <p:cNvSpPr/>
            <p:nvPr/>
          </p:nvSpPr>
          <p:spPr>
            <a:xfrm>
              <a:off x="6856995" y="4231371"/>
              <a:ext cx="710591" cy="710591"/>
            </a:xfrm>
            <a:prstGeom prst="ellipse">
              <a:avLst/>
            </a:prstGeom>
            <a:solidFill>
              <a:schemeClr val="accent4">
                <a:lumMod val="75000"/>
              </a:schemeClr>
            </a:soli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21"/>
          <p:cNvGrpSpPr/>
          <p:nvPr/>
        </p:nvGrpSpPr>
        <p:grpSpPr>
          <a:xfrm>
            <a:off x="6399234" y="3541033"/>
            <a:ext cx="5110592" cy="1943046"/>
            <a:chOff x="7346764" y="3099138"/>
            <a:chExt cx="4845233" cy="1842824"/>
          </a:xfrm>
          <a:solidFill>
            <a:schemeClr val="accent4">
              <a:lumMod val="40000"/>
              <a:lumOff val="60000"/>
            </a:schemeClr>
          </a:solidFill>
        </p:grpSpPr>
        <p:sp>
          <p:nvSpPr>
            <p:cNvPr id="67" name="任意多边形 1"/>
            <p:cNvSpPr/>
            <p:nvPr/>
          </p:nvSpPr>
          <p:spPr>
            <a:xfrm flipH="1">
              <a:off x="7395740" y="3099138"/>
              <a:ext cx="4796257" cy="1487529"/>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grp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3"/>
            <p:cNvSpPr/>
            <p:nvPr/>
          </p:nvSpPr>
          <p:spPr>
            <a:xfrm>
              <a:off x="7346764" y="4231371"/>
              <a:ext cx="710591" cy="710591"/>
            </a:xfrm>
            <a:prstGeom prst="ellipse">
              <a:avLst/>
            </a:prstGeom>
            <a:grp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40"/>
          <p:cNvGrpSpPr/>
          <p:nvPr/>
        </p:nvGrpSpPr>
        <p:grpSpPr>
          <a:xfrm>
            <a:off x="4184948" y="2089530"/>
            <a:ext cx="2658212" cy="972794"/>
            <a:chOff x="3916871" y="1845618"/>
            <a:chExt cx="3348014" cy="973961"/>
          </a:xfrm>
        </p:grpSpPr>
        <p:sp>
          <p:nvSpPr>
            <p:cNvPr id="72" name="任意多边形 10"/>
            <p:cNvSpPr/>
            <p:nvPr/>
          </p:nvSpPr>
          <p:spPr>
            <a:xfrm>
              <a:off x="3933246" y="1890670"/>
              <a:ext cx="3194573" cy="889256"/>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23"/>
            <p:cNvSpPr/>
            <p:nvPr/>
          </p:nvSpPr>
          <p:spPr>
            <a:xfrm>
              <a:off x="7071601" y="2680614"/>
              <a:ext cx="193284" cy="138965"/>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47"/>
          <p:cNvGrpSpPr/>
          <p:nvPr/>
        </p:nvGrpSpPr>
        <p:grpSpPr>
          <a:xfrm>
            <a:off x="3240507" y="4049483"/>
            <a:ext cx="3129251" cy="199408"/>
            <a:chOff x="3916871" y="3141762"/>
            <a:chExt cx="3618495" cy="196488"/>
          </a:xfrm>
        </p:grpSpPr>
        <p:sp>
          <p:nvSpPr>
            <p:cNvPr id="76" name="任意多边形 12"/>
            <p:cNvSpPr/>
            <p:nvPr/>
          </p:nvSpPr>
          <p:spPr>
            <a:xfrm>
              <a:off x="3925360" y="3243031"/>
              <a:ext cx="3467614"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24"/>
            <p:cNvSpPr/>
            <p:nvPr/>
          </p:nvSpPr>
          <p:spPr>
            <a:xfrm>
              <a:off x="7338878" y="3141762"/>
              <a:ext cx="196488" cy="196488"/>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48"/>
          <p:cNvGrpSpPr/>
          <p:nvPr/>
        </p:nvGrpSpPr>
        <p:grpSpPr>
          <a:xfrm>
            <a:off x="3900585" y="4457314"/>
            <a:ext cx="2854754" cy="895123"/>
            <a:chOff x="3916871" y="3679343"/>
            <a:chExt cx="3757475" cy="974587"/>
          </a:xfrm>
        </p:grpSpPr>
        <p:sp>
          <p:nvSpPr>
            <p:cNvPr id="80" name="任意多边形 11"/>
            <p:cNvSpPr/>
            <p:nvPr/>
          </p:nvSpPr>
          <p:spPr>
            <a:xfrm>
              <a:off x="3961922" y="3777589"/>
              <a:ext cx="3655582" cy="841377"/>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25"/>
            <p:cNvSpPr/>
            <p:nvPr/>
          </p:nvSpPr>
          <p:spPr>
            <a:xfrm>
              <a:off x="7463836" y="3679343"/>
              <a:ext cx="210510" cy="196493"/>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261898" y="1475271"/>
            <a:ext cx="3873381" cy="1323439"/>
          </a:xfrm>
          <a:prstGeom prst="rect">
            <a:avLst/>
          </a:prstGeom>
        </p:spPr>
        <p:txBody>
          <a:bodyPr wrap="square">
            <a:spAutoFit/>
          </a:bodyPr>
          <a:lstStyle/>
          <a:p>
            <a:r>
              <a:rPr lang="zh-TW" altLang="en-US" sz="1600" dirty="0">
                <a:latin typeface="微軟正黑體" panose="020B0604030504040204" pitchFamily="34" charset="-120"/>
                <a:ea typeface="微軟正黑體" panose="020B0604030504040204" pitchFamily="34" charset="-120"/>
              </a:rPr>
              <a:t>藝術源於生活，應用於生活，是人類文化的累積</a:t>
            </a:r>
            <a:r>
              <a:rPr lang="zh-TW" altLang="en-US" sz="1600" dirty="0" smtClean="0">
                <a:latin typeface="微軟正黑體" panose="020B0604030504040204" pitchFamily="34" charset="-120"/>
                <a:ea typeface="微軟正黑體" panose="020B0604030504040204" pitchFamily="34" charset="-120"/>
              </a:rPr>
              <a:t>，更</a:t>
            </a:r>
            <a:r>
              <a:rPr lang="zh-TW" altLang="en-US" sz="1600" dirty="0">
                <a:latin typeface="微軟正黑體" panose="020B0604030504040204" pitchFamily="34" charset="-120"/>
                <a:ea typeface="微軟正黑體" panose="020B0604030504040204" pitchFamily="34" charset="-120"/>
              </a:rPr>
              <a:t>是陶育美感素養及實施全人教育的主要途徑</a:t>
            </a:r>
            <a:r>
              <a:rPr lang="zh-TW" altLang="en-US" sz="1600" dirty="0" smtClean="0">
                <a:latin typeface="微軟正黑體" panose="020B0604030504040204" pitchFamily="34" charset="-120"/>
                <a:ea typeface="微軟正黑體" panose="020B0604030504040204" pitchFamily="34" charset="-120"/>
              </a:rPr>
              <a:t>。</a:t>
            </a:r>
            <a:r>
              <a:rPr lang="zh-TW" altLang="zh-TW" sz="1600" dirty="0" smtClean="0">
                <a:latin typeface="微軟正黑體" panose="020B0604030504040204" pitchFamily="34" charset="-120"/>
                <a:ea typeface="微軟正黑體" panose="020B0604030504040204" pitchFamily="34" charset="-120"/>
              </a:rPr>
              <a:t>人們</a:t>
            </a:r>
            <a:r>
              <a:rPr lang="zh-TW" altLang="zh-TW" sz="1600" dirty="0">
                <a:latin typeface="微軟正黑體" panose="020B0604030504040204" pitchFamily="34" charset="-120"/>
                <a:ea typeface="微軟正黑體" panose="020B0604030504040204" pitchFamily="34" charset="-120"/>
              </a:rPr>
              <a:t>藉由藝術類型的符號與其多元表徵的形式進行溝通與分享、傳達無以言喻的情感與觀點</a:t>
            </a:r>
            <a:r>
              <a:rPr lang="zh-TW" altLang="zh-TW" sz="1600" dirty="0" smtClean="0">
                <a:latin typeface="微軟正黑體" panose="020B0604030504040204" pitchFamily="34" charset="-120"/>
                <a:ea typeface="微軟正黑體" panose="020B0604030504040204" pitchFamily="34" charset="-120"/>
              </a:rPr>
              <a:t>。</a:t>
            </a:r>
          </a:p>
        </p:txBody>
      </p:sp>
      <p:sp>
        <p:nvSpPr>
          <p:cNvPr id="6" name="文字方塊 5"/>
          <p:cNvSpPr txBox="1"/>
          <p:nvPr/>
        </p:nvSpPr>
        <p:spPr>
          <a:xfrm>
            <a:off x="6545670" y="1749082"/>
            <a:ext cx="2377370" cy="1200329"/>
          </a:xfrm>
          <a:prstGeom prst="rect">
            <a:avLst/>
          </a:prstGeom>
          <a:noFill/>
        </p:spPr>
        <p:txBody>
          <a:bodyPr wrap="square" rtlCol="0">
            <a:spAutoFit/>
          </a:bodyPr>
          <a:lstStyle/>
          <a:p>
            <a:r>
              <a:rPr lang="zh-TW" altLang="en-US" sz="7200" b="1" dirty="0" smtClean="0">
                <a:ln>
                  <a:solidFill>
                    <a:srgbClr val="E47878"/>
                  </a:solidFill>
                </a:ln>
                <a:solidFill>
                  <a:srgbClr val="FDCBC3"/>
                </a:solidFill>
                <a:effectLst>
                  <a:glow rad="63500">
                    <a:schemeClr val="accent2">
                      <a:satMod val="175000"/>
                      <a:alpha val="40000"/>
                    </a:schemeClr>
                  </a:glow>
                </a:effectLst>
                <a:latin typeface="華康細圓體" panose="020F0309000000000000" pitchFamily="49" charset="-120"/>
                <a:ea typeface="華康細圓體" panose="020F0309000000000000" pitchFamily="49" charset="-120"/>
              </a:rPr>
              <a:t>生活</a:t>
            </a:r>
            <a:endParaRPr lang="zh-TW" altLang="en-US" sz="7200" b="1" dirty="0">
              <a:ln>
                <a:solidFill>
                  <a:srgbClr val="E47878"/>
                </a:solidFill>
              </a:ln>
              <a:solidFill>
                <a:srgbClr val="FDCBC3"/>
              </a:solidFill>
              <a:effectLst>
                <a:glow rad="63500">
                  <a:schemeClr val="accent2">
                    <a:satMod val="175000"/>
                    <a:alpha val="40000"/>
                  </a:schemeClr>
                </a:glow>
              </a:effectLst>
              <a:latin typeface="華康細圓體" panose="020F0309000000000000" pitchFamily="49" charset="-120"/>
              <a:ea typeface="華康細圓體" panose="020F0309000000000000" pitchFamily="49" charset="-120"/>
            </a:endParaRPr>
          </a:p>
        </p:txBody>
      </p:sp>
      <p:sp>
        <p:nvSpPr>
          <p:cNvPr id="84" name="矩形 83"/>
          <p:cNvSpPr/>
          <p:nvPr/>
        </p:nvSpPr>
        <p:spPr>
          <a:xfrm>
            <a:off x="261898" y="3175839"/>
            <a:ext cx="5711371" cy="830997"/>
          </a:xfrm>
          <a:prstGeom prst="rect">
            <a:avLst/>
          </a:prstGeom>
        </p:spPr>
        <p:txBody>
          <a:bodyPr wrap="square">
            <a:spAutoFit/>
          </a:bodyPr>
          <a:lstStyle/>
          <a:p>
            <a:r>
              <a:rPr lang="zh-TW" altLang="en-US" sz="1600" dirty="0">
                <a:latin typeface="微軟正黑體" panose="020B0604030504040204" pitchFamily="34" charset="-120"/>
                <a:ea typeface="微軟正黑體" panose="020B0604030504040204" pitchFamily="34" charset="-120"/>
              </a:rPr>
              <a:t>學生</a:t>
            </a:r>
            <a:r>
              <a:rPr lang="zh-TW" altLang="zh-TW" sz="1600" dirty="0">
                <a:latin typeface="微軟正黑體" panose="020B0604030504040204" pitchFamily="34" charset="-120"/>
                <a:ea typeface="微軟正黑體" panose="020B0604030504040204" pitchFamily="34" charset="-120"/>
              </a:rPr>
              <a:t>經由多元的藝術學習與美感經驗的累積，</a:t>
            </a:r>
            <a:endParaRPr lang="en-US" altLang="zh-TW" sz="1600" dirty="0">
              <a:latin typeface="微軟正黑體" panose="020B0604030504040204" pitchFamily="34" charset="-120"/>
              <a:ea typeface="微軟正黑體" panose="020B0604030504040204" pitchFamily="34" charset="-120"/>
            </a:endParaRPr>
          </a:p>
          <a:p>
            <a:r>
              <a:rPr lang="zh-TW" altLang="zh-TW" sz="1600" dirty="0">
                <a:latin typeface="微軟正黑體" panose="020B0604030504040204" pitchFamily="34" charset="-120"/>
                <a:ea typeface="微軟正黑體" panose="020B0604030504040204" pitchFamily="34" charset="-120"/>
              </a:rPr>
              <a:t>培養以學生為中心的感知覺察、審美思考與創意表現能力，</a:t>
            </a:r>
            <a:endParaRPr lang="en-US" altLang="zh-TW" sz="1600" dirty="0">
              <a:latin typeface="微軟正黑體" panose="020B0604030504040204" pitchFamily="34" charset="-120"/>
              <a:ea typeface="微軟正黑體" panose="020B0604030504040204" pitchFamily="34" charset="-120"/>
            </a:endParaRPr>
          </a:p>
          <a:p>
            <a:r>
              <a:rPr lang="zh-TW" altLang="zh-TW" sz="1600" dirty="0">
                <a:latin typeface="微軟正黑體" panose="020B0604030504040204" pitchFamily="34" charset="-120"/>
                <a:ea typeface="微軟正黑體" panose="020B0604030504040204" pitchFamily="34" charset="-120"/>
              </a:rPr>
              <a:t>從快樂學習的過程，充實藝術涵養與美感</a:t>
            </a:r>
            <a:r>
              <a:rPr lang="zh-TW" altLang="zh-TW" sz="1600" dirty="0" smtClean="0">
                <a:latin typeface="微軟正黑體" panose="020B0604030504040204" pitchFamily="34" charset="-120"/>
                <a:ea typeface="微軟正黑體" panose="020B0604030504040204" pitchFamily="34" charset="-120"/>
              </a:rPr>
              <a:t>素養</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6836473" y="3613056"/>
            <a:ext cx="2086567" cy="1200329"/>
          </a:xfrm>
          <a:prstGeom prst="rect">
            <a:avLst/>
          </a:prstGeom>
          <a:noFill/>
        </p:spPr>
        <p:txBody>
          <a:bodyPr wrap="square" rtlCol="0">
            <a:spAutoFit/>
          </a:bodyPr>
          <a:lstStyle/>
          <a:p>
            <a:r>
              <a:rPr lang="zh-TW" altLang="en-US" sz="7200" b="1" dirty="0" smtClean="0">
                <a:ln>
                  <a:solidFill>
                    <a:schemeClr val="accent4">
                      <a:lumMod val="50000"/>
                    </a:schemeClr>
                  </a:solidFill>
                </a:ln>
                <a:solidFill>
                  <a:srgbClr val="FFC000"/>
                </a:solidFill>
                <a:effectLst>
                  <a:glow rad="63500">
                    <a:schemeClr val="accent4">
                      <a:satMod val="175000"/>
                      <a:alpha val="40000"/>
                    </a:schemeClr>
                  </a:glow>
                  <a:outerShdw blurRad="38100" dist="38100" dir="2700000" algn="tl">
                    <a:srgbClr val="000000">
                      <a:alpha val="43137"/>
                    </a:srgbClr>
                  </a:outerShdw>
                </a:effectLst>
                <a:latin typeface="華康細圓體" panose="020F0309000000000000" pitchFamily="49" charset="-120"/>
                <a:ea typeface="華康細圓體" panose="020F0309000000000000" pitchFamily="49" charset="-120"/>
              </a:rPr>
              <a:t>文化</a:t>
            </a:r>
            <a:endParaRPr lang="zh-TW" altLang="en-US" sz="7200" b="1" dirty="0">
              <a:ln>
                <a:solidFill>
                  <a:schemeClr val="accent4">
                    <a:lumMod val="50000"/>
                  </a:schemeClr>
                </a:solidFill>
              </a:ln>
              <a:solidFill>
                <a:srgbClr val="FFC000"/>
              </a:solidFill>
              <a:effectLst>
                <a:glow rad="63500">
                  <a:schemeClr val="accent4">
                    <a:satMod val="175000"/>
                    <a:alpha val="40000"/>
                  </a:schemeClr>
                </a:glow>
                <a:outerShdw blurRad="38100" dist="38100" dir="2700000" algn="tl">
                  <a:srgbClr val="000000">
                    <a:alpha val="43137"/>
                  </a:srgbClr>
                </a:outerShdw>
              </a:effectLst>
              <a:latin typeface="華康細圓體" panose="020F0309000000000000" pitchFamily="49" charset="-120"/>
              <a:ea typeface="華康細圓體" panose="020F0309000000000000" pitchFamily="49" charset="-120"/>
            </a:endParaRPr>
          </a:p>
        </p:txBody>
      </p:sp>
      <p:sp>
        <p:nvSpPr>
          <p:cNvPr id="39" name="等腰三角形 38"/>
          <p:cNvSpPr/>
          <p:nvPr/>
        </p:nvSpPr>
        <p:spPr>
          <a:xfrm rot="512239">
            <a:off x="1292697" y="41900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等腰三角形 39"/>
          <p:cNvSpPr/>
          <p:nvPr/>
        </p:nvSpPr>
        <p:spPr>
          <a:xfrm rot="20371609">
            <a:off x="1810238" y="63203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等腰三角形 40"/>
          <p:cNvSpPr/>
          <p:nvPr/>
        </p:nvSpPr>
        <p:spPr>
          <a:xfrm rot="20371609">
            <a:off x="939286" y="65447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等腰三角形 41"/>
          <p:cNvSpPr/>
          <p:nvPr/>
        </p:nvSpPr>
        <p:spPr>
          <a:xfrm rot="3761573">
            <a:off x="436090" y="34313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等腰三角形 42"/>
          <p:cNvSpPr/>
          <p:nvPr/>
        </p:nvSpPr>
        <p:spPr>
          <a:xfrm rot="20371609">
            <a:off x="1802855" y="32725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20</a:t>
            </a:r>
            <a:endParaRPr lang="zh-TW" altLang="en-US" sz="1200" dirty="0" smtClean="0">
              <a:solidFill>
                <a:srgbClr val="898989"/>
              </a:solidFill>
            </a:endParaRPr>
          </a:p>
        </p:txBody>
      </p:sp>
      <p:sp>
        <p:nvSpPr>
          <p:cNvPr id="35" name="矩形 34"/>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868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right)">
                                      <p:cBhvr>
                                        <p:cTn id="11" dur="500"/>
                                        <p:tgtEl>
                                          <p:spTgt spid="7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right)">
                                      <p:cBhvr>
                                        <p:cTn id="15" dur="500"/>
                                        <p:tgtEl>
                                          <p:spTgt spid="6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right)">
                                      <p:cBhvr>
                                        <p:cTn id="19" dur="500"/>
                                        <p:tgtEl>
                                          <p:spTgt spid="7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right)">
                                      <p:cBhvr>
                                        <p:cTn id="23" dur="500"/>
                                        <p:tgtEl>
                                          <p:spTgt spid="6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right)">
                                      <p:cBhvr>
                                        <p:cTn id="2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60460" y="329982"/>
            <a:ext cx="2031325" cy="584775"/>
          </a:xfrm>
          <a:prstGeom prst="rect">
            <a:avLst/>
          </a:prstGeom>
        </p:spPr>
        <p:txBody>
          <a:bodyPr wrap="none">
            <a:spAutoFit/>
          </a:body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課程</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目標</a:t>
            </a:r>
          </a:p>
        </p:txBody>
      </p:sp>
      <p:sp>
        <p:nvSpPr>
          <p:cNvPr id="29" name="Freeform 5"/>
          <p:cNvSpPr>
            <a:spLocks/>
          </p:cNvSpPr>
          <p:nvPr/>
        </p:nvSpPr>
        <p:spPr bwMode="auto">
          <a:xfrm rot="680677">
            <a:off x="-108517" y="1489185"/>
            <a:ext cx="9141755" cy="3597471"/>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294 w 2895"/>
              <a:gd name="connsiteY20" fmla="*/ 896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44 w 2895"/>
              <a:gd name="connsiteY27" fmla="*/ 913 h 1082"/>
              <a:gd name="connsiteX28" fmla="*/ 1617 w 2895"/>
              <a:gd name="connsiteY28" fmla="*/ 837 h 1082"/>
              <a:gd name="connsiteX29" fmla="*/ 1456 w 2895"/>
              <a:gd name="connsiteY29" fmla="*/ 829 h 1082"/>
              <a:gd name="connsiteX30" fmla="*/ 954 w 2895"/>
              <a:gd name="connsiteY30" fmla="*/ 697 h 1082"/>
              <a:gd name="connsiteX31" fmla="*/ 1611 w 2895"/>
              <a:gd name="connsiteY31"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456 w 2895"/>
              <a:gd name="connsiteY28" fmla="*/ 829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1617 w 2895"/>
              <a:gd name="connsiteY28" fmla="*/ 834 h 1082"/>
              <a:gd name="connsiteX29" fmla="*/ 954 w 2895"/>
              <a:gd name="connsiteY29" fmla="*/ 697 h 1082"/>
              <a:gd name="connsiteX30" fmla="*/ 1611 w 2895"/>
              <a:gd name="connsiteY30" fmla="*/ 694 h 1082"/>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550 w 2895"/>
              <a:gd name="connsiteY20" fmla="*/ 906 h 1082"/>
              <a:gd name="connsiteX21" fmla="*/ 1647 w 2895"/>
              <a:gd name="connsiteY21" fmla="*/ 1021 h 1082"/>
              <a:gd name="connsiteX22" fmla="*/ 1850 w 2895"/>
              <a:gd name="connsiteY22" fmla="*/ 1065 h 1082"/>
              <a:gd name="connsiteX23" fmla="*/ 1594 w 2895"/>
              <a:gd name="connsiteY23" fmla="*/ 892 h 1082"/>
              <a:gd name="connsiteX24" fmla="*/ 1752 w 2895"/>
              <a:gd name="connsiteY24" fmla="*/ 953 h 1082"/>
              <a:gd name="connsiteX25" fmla="*/ 2137 w 2895"/>
              <a:gd name="connsiteY25" fmla="*/ 855 h 1082"/>
              <a:gd name="connsiteX26" fmla="*/ 1744 w 2895"/>
              <a:gd name="connsiteY26" fmla="*/ 913 h 1082"/>
              <a:gd name="connsiteX27" fmla="*/ 1617 w 2895"/>
              <a:gd name="connsiteY27" fmla="*/ 837 h 1082"/>
              <a:gd name="connsiteX28" fmla="*/ 954 w 2895"/>
              <a:gd name="connsiteY28" fmla="*/ 697 h 1082"/>
              <a:gd name="connsiteX29" fmla="*/ 1611 w 2895"/>
              <a:gd name="connsiteY29" fmla="*/ 694 h 1082"/>
              <a:gd name="connsiteX0" fmla="*/ 1617 w 2895"/>
              <a:gd name="connsiteY0" fmla="*/ 837 h 1082"/>
              <a:gd name="connsiteX1" fmla="*/ 954 w 2895"/>
              <a:gd name="connsiteY1" fmla="*/ 697 h 1082"/>
              <a:gd name="connsiteX2" fmla="*/ 1611 w 2895"/>
              <a:gd name="connsiteY2" fmla="*/ 694 h 1082"/>
              <a:gd name="connsiteX3" fmla="*/ 1740 w 2895"/>
              <a:gd name="connsiteY3" fmla="*/ 588 h 1082"/>
              <a:gd name="connsiteX4" fmla="*/ 2389 w 2895"/>
              <a:gd name="connsiteY4" fmla="*/ 402 h 1082"/>
              <a:gd name="connsiteX5" fmla="*/ 2895 w 2895"/>
              <a:gd name="connsiteY5" fmla="*/ 415 h 1082"/>
              <a:gd name="connsiteX6" fmla="*/ 2878 w 2895"/>
              <a:gd name="connsiteY6" fmla="*/ 424 h 1082"/>
              <a:gd name="connsiteX7" fmla="*/ 2878 w 2895"/>
              <a:gd name="connsiteY7" fmla="*/ 424 h 1082"/>
              <a:gd name="connsiteX8" fmla="*/ 2449 w 2895"/>
              <a:gd name="connsiteY8" fmla="*/ 382 h 1082"/>
              <a:gd name="connsiteX9" fmla="*/ 2801 w 2895"/>
              <a:gd name="connsiteY9" fmla="*/ 0 h 1082"/>
              <a:gd name="connsiteX10" fmla="*/ 2474 w 2895"/>
              <a:gd name="connsiteY10" fmla="*/ 344 h 1082"/>
              <a:gd name="connsiteX11" fmla="*/ 2137 w 2895"/>
              <a:gd name="connsiteY11" fmla="*/ 312 h 1082"/>
              <a:gd name="connsiteX12" fmla="*/ 1711 w 2895"/>
              <a:gd name="connsiteY12" fmla="*/ 545 h 1082"/>
              <a:gd name="connsiteX13" fmla="*/ 1609 w 2895"/>
              <a:gd name="connsiteY13" fmla="*/ 619 h 1082"/>
              <a:gd name="connsiteX14" fmla="*/ 1353 w 2895"/>
              <a:gd name="connsiteY14" fmla="*/ 675 h 1082"/>
              <a:gd name="connsiteX15" fmla="*/ 893 w 2895"/>
              <a:gd name="connsiteY15" fmla="*/ 585 h 1082"/>
              <a:gd name="connsiteX16" fmla="*/ 6 w 2895"/>
              <a:gd name="connsiteY16" fmla="*/ 676 h 1082"/>
              <a:gd name="connsiteX17" fmla="*/ 0 w 2895"/>
              <a:gd name="connsiteY17" fmla="*/ 681 h 1082"/>
              <a:gd name="connsiteX18" fmla="*/ 0 w 2895"/>
              <a:gd name="connsiteY18" fmla="*/ 1070 h 1082"/>
              <a:gd name="connsiteX19" fmla="*/ 56 w 2895"/>
              <a:gd name="connsiteY19" fmla="*/ 908 h 1082"/>
              <a:gd name="connsiteX20" fmla="*/ 325 w 2895"/>
              <a:gd name="connsiteY20" fmla="*/ 673 h 1082"/>
              <a:gd name="connsiteX21" fmla="*/ 973 w 2895"/>
              <a:gd name="connsiteY21" fmla="*/ 702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82 w 2895"/>
              <a:gd name="connsiteY28"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594 w 2895"/>
              <a:gd name="connsiteY24" fmla="*/ 892 h 1082"/>
              <a:gd name="connsiteX25" fmla="*/ 1752 w 2895"/>
              <a:gd name="connsiteY25" fmla="*/ 953 h 1082"/>
              <a:gd name="connsiteX26" fmla="*/ 2137 w 2895"/>
              <a:gd name="connsiteY26" fmla="*/ 855 h 1082"/>
              <a:gd name="connsiteX27" fmla="*/ 1782 w 2895"/>
              <a:gd name="connsiteY27"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550 w 2895"/>
              <a:gd name="connsiteY21" fmla="*/ 906 h 1082"/>
              <a:gd name="connsiteX22" fmla="*/ 1647 w 2895"/>
              <a:gd name="connsiteY22" fmla="*/ 1021 h 1082"/>
              <a:gd name="connsiteX23" fmla="*/ 1850 w 2895"/>
              <a:gd name="connsiteY23" fmla="*/ 1065 h 1082"/>
              <a:gd name="connsiteX24" fmla="*/ 1752 w 2895"/>
              <a:gd name="connsiteY24" fmla="*/ 953 h 1082"/>
              <a:gd name="connsiteX25" fmla="*/ 2137 w 2895"/>
              <a:gd name="connsiteY25" fmla="*/ 855 h 1082"/>
              <a:gd name="connsiteX26" fmla="*/ 1782 w 2895"/>
              <a:gd name="connsiteY26" fmla="*/ 951 h 1082"/>
              <a:gd name="connsiteX0" fmla="*/ 954 w 2895"/>
              <a:gd name="connsiteY0" fmla="*/ 697 h 1082"/>
              <a:gd name="connsiteX1" fmla="*/ 1611 w 2895"/>
              <a:gd name="connsiteY1" fmla="*/ 694 h 1082"/>
              <a:gd name="connsiteX2" fmla="*/ 1740 w 2895"/>
              <a:gd name="connsiteY2" fmla="*/ 588 h 1082"/>
              <a:gd name="connsiteX3" fmla="*/ 2389 w 2895"/>
              <a:gd name="connsiteY3" fmla="*/ 402 h 1082"/>
              <a:gd name="connsiteX4" fmla="*/ 2895 w 2895"/>
              <a:gd name="connsiteY4" fmla="*/ 415 h 1082"/>
              <a:gd name="connsiteX5" fmla="*/ 2878 w 2895"/>
              <a:gd name="connsiteY5" fmla="*/ 424 h 1082"/>
              <a:gd name="connsiteX6" fmla="*/ 2878 w 2895"/>
              <a:gd name="connsiteY6" fmla="*/ 424 h 1082"/>
              <a:gd name="connsiteX7" fmla="*/ 2449 w 2895"/>
              <a:gd name="connsiteY7" fmla="*/ 382 h 1082"/>
              <a:gd name="connsiteX8" fmla="*/ 2801 w 2895"/>
              <a:gd name="connsiteY8" fmla="*/ 0 h 1082"/>
              <a:gd name="connsiteX9" fmla="*/ 2474 w 2895"/>
              <a:gd name="connsiteY9" fmla="*/ 344 h 1082"/>
              <a:gd name="connsiteX10" fmla="*/ 2137 w 2895"/>
              <a:gd name="connsiteY10" fmla="*/ 312 h 1082"/>
              <a:gd name="connsiteX11" fmla="*/ 1711 w 2895"/>
              <a:gd name="connsiteY11" fmla="*/ 545 h 1082"/>
              <a:gd name="connsiteX12" fmla="*/ 1609 w 2895"/>
              <a:gd name="connsiteY12" fmla="*/ 619 h 1082"/>
              <a:gd name="connsiteX13" fmla="*/ 1353 w 2895"/>
              <a:gd name="connsiteY13" fmla="*/ 675 h 1082"/>
              <a:gd name="connsiteX14" fmla="*/ 893 w 2895"/>
              <a:gd name="connsiteY14" fmla="*/ 585 h 1082"/>
              <a:gd name="connsiteX15" fmla="*/ 6 w 2895"/>
              <a:gd name="connsiteY15" fmla="*/ 676 h 1082"/>
              <a:gd name="connsiteX16" fmla="*/ 0 w 2895"/>
              <a:gd name="connsiteY16" fmla="*/ 681 h 1082"/>
              <a:gd name="connsiteX17" fmla="*/ 0 w 2895"/>
              <a:gd name="connsiteY17" fmla="*/ 1070 h 1082"/>
              <a:gd name="connsiteX18" fmla="*/ 56 w 2895"/>
              <a:gd name="connsiteY18" fmla="*/ 908 h 1082"/>
              <a:gd name="connsiteX19" fmla="*/ 325 w 2895"/>
              <a:gd name="connsiteY19" fmla="*/ 673 h 1082"/>
              <a:gd name="connsiteX20" fmla="*/ 973 w 2895"/>
              <a:gd name="connsiteY20" fmla="*/ 702 h 1082"/>
              <a:gd name="connsiteX21" fmla="*/ 1647 w 2895"/>
              <a:gd name="connsiteY21" fmla="*/ 1021 h 1082"/>
              <a:gd name="connsiteX22" fmla="*/ 1850 w 2895"/>
              <a:gd name="connsiteY22" fmla="*/ 1065 h 1082"/>
              <a:gd name="connsiteX23" fmla="*/ 1752 w 2895"/>
              <a:gd name="connsiteY23" fmla="*/ 953 h 1082"/>
              <a:gd name="connsiteX24" fmla="*/ 2137 w 2895"/>
              <a:gd name="connsiteY24" fmla="*/ 855 h 1082"/>
              <a:gd name="connsiteX25" fmla="*/ 1782 w 2895"/>
              <a:gd name="connsiteY25" fmla="*/ 951 h 1082"/>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22" fmla="*/ 1752 w 2895"/>
              <a:gd name="connsiteY22" fmla="*/ 953 h 1070"/>
              <a:gd name="connsiteX23" fmla="*/ 2137 w 2895"/>
              <a:gd name="connsiteY23" fmla="*/ 855 h 1070"/>
              <a:gd name="connsiteX24" fmla="*/ 1782 w 2895"/>
              <a:gd name="connsiteY24" fmla="*/ 951 h 1070"/>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23" fmla="*/ 1782 w 2895"/>
              <a:gd name="connsiteY23" fmla="*/ 951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7 w 2895"/>
              <a:gd name="connsiteY22" fmla="*/ 855 h 1091"/>
              <a:gd name="connsiteX0" fmla="*/ 954 w 2895"/>
              <a:gd name="connsiteY0" fmla="*/ 697 h 1091"/>
              <a:gd name="connsiteX1" fmla="*/ 1611 w 2895"/>
              <a:gd name="connsiteY1" fmla="*/ 694 h 1091"/>
              <a:gd name="connsiteX2" fmla="*/ 1740 w 2895"/>
              <a:gd name="connsiteY2" fmla="*/ 588 h 1091"/>
              <a:gd name="connsiteX3" fmla="*/ 2389 w 2895"/>
              <a:gd name="connsiteY3" fmla="*/ 402 h 1091"/>
              <a:gd name="connsiteX4" fmla="*/ 2895 w 2895"/>
              <a:gd name="connsiteY4" fmla="*/ 415 h 1091"/>
              <a:gd name="connsiteX5" fmla="*/ 2878 w 2895"/>
              <a:gd name="connsiteY5" fmla="*/ 424 h 1091"/>
              <a:gd name="connsiteX6" fmla="*/ 2878 w 2895"/>
              <a:gd name="connsiteY6" fmla="*/ 424 h 1091"/>
              <a:gd name="connsiteX7" fmla="*/ 2449 w 2895"/>
              <a:gd name="connsiteY7" fmla="*/ 382 h 1091"/>
              <a:gd name="connsiteX8" fmla="*/ 2801 w 2895"/>
              <a:gd name="connsiteY8" fmla="*/ 0 h 1091"/>
              <a:gd name="connsiteX9" fmla="*/ 2474 w 2895"/>
              <a:gd name="connsiteY9" fmla="*/ 344 h 1091"/>
              <a:gd name="connsiteX10" fmla="*/ 2137 w 2895"/>
              <a:gd name="connsiteY10" fmla="*/ 312 h 1091"/>
              <a:gd name="connsiteX11" fmla="*/ 1711 w 2895"/>
              <a:gd name="connsiteY11" fmla="*/ 545 h 1091"/>
              <a:gd name="connsiteX12" fmla="*/ 1609 w 2895"/>
              <a:gd name="connsiteY12" fmla="*/ 619 h 1091"/>
              <a:gd name="connsiteX13" fmla="*/ 1353 w 2895"/>
              <a:gd name="connsiteY13" fmla="*/ 675 h 1091"/>
              <a:gd name="connsiteX14" fmla="*/ 893 w 2895"/>
              <a:gd name="connsiteY14" fmla="*/ 585 h 1091"/>
              <a:gd name="connsiteX15" fmla="*/ 6 w 2895"/>
              <a:gd name="connsiteY15" fmla="*/ 676 h 1091"/>
              <a:gd name="connsiteX16" fmla="*/ 0 w 2895"/>
              <a:gd name="connsiteY16" fmla="*/ 681 h 1091"/>
              <a:gd name="connsiteX17" fmla="*/ 0 w 2895"/>
              <a:gd name="connsiteY17" fmla="*/ 1070 h 1091"/>
              <a:gd name="connsiteX18" fmla="*/ 56 w 2895"/>
              <a:gd name="connsiteY18" fmla="*/ 908 h 1091"/>
              <a:gd name="connsiteX19" fmla="*/ 325 w 2895"/>
              <a:gd name="connsiteY19" fmla="*/ 673 h 1091"/>
              <a:gd name="connsiteX20" fmla="*/ 973 w 2895"/>
              <a:gd name="connsiteY20" fmla="*/ 702 h 1091"/>
              <a:gd name="connsiteX21" fmla="*/ 1850 w 2895"/>
              <a:gd name="connsiteY21" fmla="*/ 1065 h 1091"/>
              <a:gd name="connsiteX22" fmla="*/ 2139 w 2895"/>
              <a:gd name="connsiteY22" fmla="*/ 850 h 1091"/>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1850 w 2895"/>
              <a:gd name="connsiteY21" fmla="*/ 1065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21" fmla="*/ 976 w 2895"/>
              <a:gd name="connsiteY21" fmla="*/ 718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56 w 2895"/>
              <a:gd name="connsiteY18" fmla="*/ 908 h 1070"/>
              <a:gd name="connsiteX19" fmla="*/ 325 w 2895"/>
              <a:gd name="connsiteY19" fmla="*/ 673 h 1070"/>
              <a:gd name="connsiteX20" fmla="*/ 973 w 2895"/>
              <a:gd name="connsiteY20" fmla="*/ 702 h 1070"/>
              <a:gd name="connsiteX0" fmla="*/ 954 w 2895"/>
              <a:gd name="connsiteY0" fmla="*/ 697 h 1070"/>
              <a:gd name="connsiteX1" fmla="*/ 1611 w 2895"/>
              <a:gd name="connsiteY1" fmla="*/ 694 h 1070"/>
              <a:gd name="connsiteX2" fmla="*/ 1740 w 2895"/>
              <a:gd name="connsiteY2" fmla="*/ 588 h 1070"/>
              <a:gd name="connsiteX3" fmla="*/ 2389 w 2895"/>
              <a:gd name="connsiteY3" fmla="*/ 402 h 1070"/>
              <a:gd name="connsiteX4" fmla="*/ 2895 w 2895"/>
              <a:gd name="connsiteY4" fmla="*/ 415 h 1070"/>
              <a:gd name="connsiteX5" fmla="*/ 2878 w 2895"/>
              <a:gd name="connsiteY5" fmla="*/ 424 h 1070"/>
              <a:gd name="connsiteX6" fmla="*/ 2878 w 2895"/>
              <a:gd name="connsiteY6" fmla="*/ 424 h 1070"/>
              <a:gd name="connsiteX7" fmla="*/ 2449 w 2895"/>
              <a:gd name="connsiteY7" fmla="*/ 382 h 1070"/>
              <a:gd name="connsiteX8" fmla="*/ 2801 w 2895"/>
              <a:gd name="connsiteY8" fmla="*/ 0 h 1070"/>
              <a:gd name="connsiteX9" fmla="*/ 2474 w 2895"/>
              <a:gd name="connsiteY9" fmla="*/ 344 h 1070"/>
              <a:gd name="connsiteX10" fmla="*/ 2137 w 2895"/>
              <a:gd name="connsiteY10" fmla="*/ 312 h 1070"/>
              <a:gd name="connsiteX11" fmla="*/ 1711 w 2895"/>
              <a:gd name="connsiteY11" fmla="*/ 545 h 1070"/>
              <a:gd name="connsiteX12" fmla="*/ 1609 w 2895"/>
              <a:gd name="connsiteY12" fmla="*/ 619 h 1070"/>
              <a:gd name="connsiteX13" fmla="*/ 1353 w 2895"/>
              <a:gd name="connsiteY13" fmla="*/ 675 h 1070"/>
              <a:gd name="connsiteX14" fmla="*/ 893 w 2895"/>
              <a:gd name="connsiteY14" fmla="*/ 585 h 1070"/>
              <a:gd name="connsiteX15" fmla="*/ 6 w 2895"/>
              <a:gd name="connsiteY15" fmla="*/ 676 h 1070"/>
              <a:gd name="connsiteX16" fmla="*/ 0 w 2895"/>
              <a:gd name="connsiteY16" fmla="*/ 681 h 1070"/>
              <a:gd name="connsiteX17" fmla="*/ 0 w 2895"/>
              <a:gd name="connsiteY17" fmla="*/ 1070 h 1070"/>
              <a:gd name="connsiteX18" fmla="*/ 123 w 2895"/>
              <a:gd name="connsiteY18" fmla="*/ 890 h 1070"/>
              <a:gd name="connsiteX19" fmla="*/ 325 w 2895"/>
              <a:gd name="connsiteY19" fmla="*/ 673 h 1070"/>
              <a:gd name="connsiteX20" fmla="*/ 973 w 2895"/>
              <a:gd name="connsiteY20" fmla="*/ 702 h 1070"/>
              <a:gd name="connsiteX0" fmla="*/ 954 w 2895"/>
              <a:gd name="connsiteY0" fmla="*/ 697 h 1077"/>
              <a:gd name="connsiteX1" fmla="*/ 1611 w 2895"/>
              <a:gd name="connsiteY1" fmla="*/ 694 h 1077"/>
              <a:gd name="connsiteX2" fmla="*/ 1740 w 2895"/>
              <a:gd name="connsiteY2" fmla="*/ 588 h 1077"/>
              <a:gd name="connsiteX3" fmla="*/ 2389 w 2895"/>
              <a:gd name="connsiteY3" fmla="*/ 402 h 1077"/>
              <a:gd name="connsiteX4" fmla="*/ 2895 w 2895"/>
              <a:gd name="connsiteY4" fmla="*/ 415 h 1077"/>
              <a:gd name="connsiteX5" fmla="*/ 2878 w 2895"/>
              <a:gd name="connsiteY5" fmla="*/ 424 h 1077"/>
              <a:gd name="connsiteX6" fmla="*/ 2878 w 2895"/>
              <a:gd name="connsiteY6" fmla="*/ 424 h 1077"/>
              <a:gd name="connsiteX7" fmla="*/ 2449 w 2895"/>
              <a:gd name="connsiteY7" fmla="*/ 382 h 1077"/>
              <a:gd name="connsiteX8" fmla="*/ 2801 w 2895"/>
              <a:gd name="connsiteY8" fmla="*/ 0 h 1077"/>
              <a:gd name="connsiteX9" fmla="*/ 2474 w 2895"/>
              <a:gd name="connsiteY9" fmla="*/ 344 h 1077"/>
              <a:gd name="connsiteX10" fmla="*/ 2137 w 2895"/>
              <a:gd name="connsiteY10" fmla="*/ 312 h 1077"/>
              <a:gd name="connsiteX11" fmla="*/ 1711 w 2895"/>
              <a:gd name="connsiteY11" fmla="*/ 545 h 1077"/>
              <a:gd name="connsiteX12" fmla="*/ 1609 w 2895"/>
              <a:gd name="connsiteY12" fmla="*/ 619 h 1077"/>
              <a:gd name="connsiteX13" fmla="*/ 1353 w 2895"/>
              <a:gd name="connsiteY13" fmla="*/ 675 h 1077"/>
              <a:gd name="connsiteX14" fmla="*/ 893 w 2895"/>
              <a:gd name="connsiteY14" fmla="*/ 585 h 1077"/>
              <a:gd name="connsiteX15" fmla="*/ 6 w 2895"/>
              <a:gd name="connsiteY15" fmla="*/ 676 h 1077"/>
              <a:gd name="connsiteX16" fmla="*/ 0 w 2895"/>
              <a:gd name="connsiteY16" fmla="*/ 681 h 1077"/>
              <a:gd name="connsiteX17" fmla="*/ 104 w 2895"/>
              <a:gd name="connsiteY17" fmla="*/ 1077 h 1077"/>
              <a:gd name="connsiteX18" fmla="*/ 123 w 2895"/>
              <a:gd name="connsiteY18" fmla="*/ 890 h 1077"/>
              <a:gd name="connsiteX19" fmla="*/ 325 w 2895"/>
              <a:gd name="connsiteY19" fmla="*/ 673 h 1077"/>
              <a:gd name="connsiteX20" fmla="*/ 973 w 2895"/>
              <a:gd name="connsiteY20" fmla="*/ 702 h 1077"/>
              <a:gd name="connsiteX0" fmla="*/ 950 w 2891"/>
              <a:gd name="connsiteY0" fmla="*/ 697 h 1077"/>
              <a:gd name="connsiteX1" fmla="*/ 1607 w 2891"/>
              <a:gd name="connsiteY1" fmla="*/ 694 h 1077"/>
              <a:gd name="connsiteX2" fmla="*/ 1736 w 2891"/>
              <a:gd name="connsiteY2" fmla="*/ 588 h 1077"/>
              <a:gd name="connsiteX3" fmla="*/ 2385 w 2891"/>
              <a:gd name="connsiteY3" fmla="*/ 402 h 1077"/>
              <a:gd name="connsiteX4" fmla="*/ 2891 w 2891"/>
              <a:gd name="connsiteY4" fmla="*/ 415 h 1077"/>
              <a:gd name="connsiteX5" fmla="*/ 2874 w 2891"/>
              <a:gd name="connsiteY5" fmla="*/ 424 h 1077"/>
              <a:gd name="connsiteX6" fmla="*/ 2874 w 2891"/>
              <a:gd name="connsiteY6" fmla="*/ 424 h 1077"/>
              <a:gd name="connsiteX7" fmla="*/ 2445 w 2891"/>
              <a:gd name="connsiteY7" fmla="*/ 382 h 1077"/>
              <a:gd name="connsiteX8" fmla="*/ 2797 w 2891"/>
              <a:gd name="connsiteY8" fmla="*/ 0 h 1077"/>
              <a:gd name="connsiteX9" fmla="*/ 2470 w 2891"/>
              <a:gd name="connsiteY9" fmla="*/ 344 h 1077"/>
              <a:gd name="connsiteX10" fmla="*/ 2133 w 2891"/>
              <a:gd name="connsiteY10" fmla="*/ 312 h 1077"/>
              <a:gd name="connsiteX11" fmla="*/ 1707 w 2891"/>
              <a:gd name="connsiteY11" fmla="*/ 545 h 1077"/>
              <a:gd name="connsiteX12" fmla="*/ 1605 w 2891"/>
              <a:gd name="connsiteY12" fmla="*/ 619 h 1077"/>
              <a:gd name="connsiteX13" fmla="*/ 1349 w 2891"/>
              <a:gd name="connsiteY13" fmla="*/ 675 h 1077"/>
              <a:gd name="connsiteX14" fmla="*/ 889 w 2891"/>
              <a:gd name="connsiteY14" fmla="*/ 585 h 1077"/>
              <a:gd name="connsiteX15" fmla="*/ 2 w 2891"/>
              <a:gd name="connsiteY15" fmla="*/ 676 h 1077"/>
              <a:gd name="connsiteX16" fmla="*/ 31 w 2891"/>
              <a:gd name="connsiteY16" fmla="*/ 669 h 1077"/>
              <a:gd name="connsiteX17" fmla="*/ 100 w 2891"/>
              <a:gd name="connsiteY17" fmla="*/ 1077 h 1077"/>
              <a:gd name="connsiteX18" fmla="*/ 119 w 2891"/>
              <a:gd name="connsiteY18" fmla="*/ 890 h 1077"/>
              <a:gd name="connsiteX19" fmla="*/ 321 w 2891"/>
              <a:gd name="connsiteY19" fmla="*/ 673 h 1077"/>
              <a:gd name="connsiteX20" fmla="*/ 969 w 2891"/>
              <a:gd name="connsiteY20" fmla="*/ 702 h 1077"/>
              <a:gd name="connsiteX0" fmla="*/ 928 w 2869"/>
              <a:gd name="connsiteY0" fmla="*/ 697 h 1077"/>
              <a:gd name="connsiteX1" fmla="*/ 1585 w 2869"/>
              <a:gd name="connsiteY1" fmla="*/ 694 h 1077"/>
              <a:gd name="connsiteX2" fmla="*/ 1714 w 2869"/>
              <a:gd name="connsiteY2" fmla="*/ 588 h 1077"/>
              <a:gd name="connsiteX3" fmla="*/ 2363 w 2869"/>
              <a:gd name="connsiteY3" fmla="*/ 402 h 1077"/>
              <a:gd name="connsiteX4" fmla="*/ 2869 w 2869"/>
              <a:gd name="connsiteY4" fmla="*/ 415 h 1077"/>
              <a:gd name="connsiteX5" fmla="*/ 2852 w 2869"/>
              <a:gd name="connsiteY5" fmla="*/ 424 h 1077"/>
              <a:gd name="connsiteX6" fmla="*/ 2852 w 2869"/>
              <a:gd name="connsiteY6" fmla="*/ 424 h 1077"/>
              <a:gd name="connsiteX7" fmla="*/ 2423 w 2869"/>
              <a:gd name="connsiteY7" fmla="*/ 382 h 1077"/>
              <a:gd name="connsiteX8" fmla="*/ 2775 w 2869"/>
              <a:gd name="connsiteY8" fmla="*/ 0 h 1077"/>
              <a:gd name="connsiteX9" fmla="*/ 2448 w 2869"/>
              <a:gd name="connsiteY9" fmla="*/ 344 h 1077"/>
              <a:gd name="connsiteX10" fmla="*/ 2111 w 2869"/>
              <a:gd name="connsiteY10" fmla="*/ 312 h 1077"/>
              <a:gd name="connsiteX11" fmla="*/ 1685 w 2869"/>
              <a:gd name="connsiteY11" fmla="*/ 545 h 1077"/>
              <a:gd name="connsiteX12" fmla="*/ 1583 w 2869"/>
              <a:gd name="connsiteY12" fmla="*/ 619 h 1077"/>
              <a:gd name="connsiteX13" fmla="*/ 1327 w 2869"/>
              <a:gd name="connsiteY13" fmla="*/ 675 h 1077"/>
              <a:gd name="connsiteX14" fmla="*/ 867 w 2869"/>
              <a:gd name="connsiteY14" fmla="*/ 585 h 1077"/>
              <a:gd name="connsiteX15" fmla="*/ 2 w 2869"/>
              <a:gd name="connsiteY15" fmla="*/ 603 h 1077"/>
              <a:gd name="connsiteX16" fmla="*/ 9 w 2869"/>
              <a:gd name="connsiteY16" fmla="*/ 669 h 1077"/>
              <a:gd name="connsiteX17" fmla="*/ 78 w 2869"/>
              <a:gd name="connsiteY17" fmla="*/ 1077 h 1077"/>
              <a:gd name="connsiteX18" fmla="*/ 97 w 2869"/>
              <a:gd name="connsiteY18" fmla="*/ 890 h 1077"/>
              <a:gd name="connsiteX19" fmla="*/ 299 w 2869"/>
              <a:gd name="connsiteY19" fmla="*/ 673 h 1077"/>
              <a:gd name="connsiteX20" fmla="*/ 947 w 2869"/>
              <a:gd name="connsiteY20" fmla="*/ 702 h 1077"/>
              <a:gd name="connsiteX0" fmla="*/ 966 w 2907"/>
              <a:gd name="connsiteY0" fmla="*/ 697 h 1077"/>
              <a:gd name="connsiteX1" fmla="*/ 1623 w 2907"/>
              <a:gd name="connsiteY1" fmla="*/ 694 h 1077"/>
              <a:gd name="connsiteX2" fmla="*/ 1752 w 2907"/>
              <a:gd name="connsiteY2" fmla="*/ 588 h 1077"/>
              <a:gd name="connsiteX3" fmla="*/ 2401 w 2907"/>
              <a:gd name="connsiteY3" fmla="*/ 402 h 1077"/>
              <a:gd name="connsiteX4" fmla="*/ 2907 w 2907"/>
              <a:gd name="connsiteY4" fmla="*/ 415 h 1077"/>
              <a:gd name="connsiteX5" fmla="*/ 2890 w 2907"/>
              <a:gd name="connsiteY5" fmla="*/ 424 h 1077"/>
              <a:gd name="connsiteX6" fmla="*/ 2890 w 2907"/>
              <a:gd name="connsiteY6" fmla="*/ 424 h 1077"/>
              <a:gd name="connsiteX7" fmla="*/ 2461 w 2907"/>
              <a:gd name="connsiteY7" fmla="*/ 382 h 1077"/>
              <a:gd name="connsiteX8" fmla="*/ 2813 w 2907"/>
              <a:gd name="connsiteY8" fmla="*/ 0 h 1077"/>
              <a:gd name="connsiteX9" fmla="*/ 2486 w 2907"/>
              <a:gd name="connsiteY9" fmla="*/ 344 h 1077"/>
              <a:gd name="connsiteX10" fmla="*/ 2149 w 2907"/>
              <a:gd name="connsiteY10" fmla="*/ 312 h 1077"/>
              <a:gd name="connsiteX11" fmla="*/ 1723 w 2907"/>
              <a:gd name="connsiteY11" fmla="*/ 545 h 1077"/>
              <a:gd name="connsiteX12" fmla="*/ 1621 w 2907"/>
              <a:gd name="connsiteY12" fmla="*/ 619 h 1077"/>
              <a:gd name="connsiteX13" fmla="*/ 1365 w 2907"/>
              <a:gd name="connsiteY13" fmla="*/ 675 h 1077"/>
              <a:gd name="connsiteX14" fmla="*/ 905 w 2907"/>
              <a:gd name="connsiteY14" fmla="*/ 585 h 1077"/>
              <a:gd name="connsiteX15" fmla="*/ 40 w 2907"/>
              <a:gd name="connsiteY15" fmla="*/ 603 h 1077"/>
              <a:gd name="connsiteX16" fmla="*/ 0 w 2907"/>
              <a:gd name="connsiteY16" fmla="*/ 579 h 1077"/>
              <a:gd name="connsiteX17" fmla="*/ 116 w 2907"/>
              <a:gd name="connsiteY17" fmla="*/ 1077 h 1077"/>
              <a:gd name="connsiteX18" fmla="*/ 135 w 2907"/>
              <a:gd name="connsiteY18" fmla="*/ 890 h 1077"/>
              <a:gd name="connsiteX19" fmla="*/ 337 w 2907"/>
              <a:gd name="connsiteY19" fmla="*/ 673 h 1077"/>
              <a:gd name="connsiteX20" fmla="*/ 985 w 2907"/>
              <a:gd name="connsiteY20" fmla="*/ 702 h 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bg1">
              <a:lumMod val="75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sz="140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6" name="Group 76"/>
          <p:cNvGrpSpPr/>
          <p:nvPr/>
        </p:nvGrpSpPr>
        <p:grpSpPr>
          <a:xfrm rot="527543">
            <a:off x="1493535" y="1059164"/>
            <a:ext cx="3934765" cy="2090036"/>
            <a:chOff x="1476009" y="1620966"/>
            <a:chExt cx="1722710" cy="745217"/>
          </a:xfrm>
          <a:solidFill>
            <a:schemeClr val="accent4">
              <a:lumMod val="60000"/>
              <a:lumOff val="40000"/>
            </a:schemeClr>
          </a:solidFill>
        </p:grpSpPr>
        <p:sp>
          <p:nvSpPr>
            <p:cNvPr id="37" name="Freeform 5"/>
            <p:cNvSpPr>
              <a:spLocks/>
            </p:cNvSpPr>
            <p:nvPr/>
          </p:nvSpPr>
          <p:spPr bwMode="auto">
            <a:xfrm rot="8375884">
              <a:off x="1476009" y="1620966"/>
              <a:ext cx="1722710" cy="74521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sz="14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Text Placeholder 3"/>
            <p:cNvSpPr txBox="1">
              <a:spLocks/>
            </p:cNvSpPr>
            <p:nvPr/>
          </p:nvSpPr>
          <p:spPr>
            <a:xfrm rot="19102985">
              <a:off x="1553237" y="1822578"/>
              <a:ext cx="1561256" cy="30515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zh-TW" sz="1800" b="1" dirty="0">
                  <a:latin typeface="微軟正黑體" panose="020B0604030504040204" pitchFamily="34" charset="-120"/>
                  <a:ea typeface="微軟正黑體" panose="020B0604030504040204" pitchFamily="34" charset="-120"/>
                </a:rPr>
                <a:t>一、增進對藝術領域</a:t>
              </a:r>
              <a:r>
                <a:rPr lang="zh-TW" altLang="zh-TW" sz="1800" b="1" dirty="0" smtClean="0">
                  <a:latin typeface="微軟正黑體" panose="020B0604030504040204" pitchFamily="34" charset="-120"/>
                  <a:ea typeface="微軟正黑體" panose="020B0604030504040204" pitchFamily="34" charset="-120"/>
                </a:rPr>
                <a:t>及科目</a:t>
              </a:r>
              <a:endParaRPr lang="en-US" altLang="zh-TW" sz="1800" b="1" dirty="0" smtClean="0">
                <a:latin typeface="微軟正黑體" panose="020B0604030504040204" pitchFamily="34" charset="-120"/>
                <a:ea typeface="微軟正黑體" panose="020B0604030504040204" pitchFamily="34" charset="-120"/>
              </a:endParaRPr>
            </a:p>
            <a:p>
              <a:pPr lvl="0"/>
              <a:r>
                <a:rPr lang="zh-TW" altLang="zh-TW" sz="1800" b="1" dirty="0" smtClean="0">
                  <a:latin typeface="微軟正黑體" panose="020B0604030504040204" pitchFamily="34" charset="-120"/>
                  <a:ea typeface="微軟正黑體" panose="020B0604030504040204" pitchFamily="34" charset="-120"/>
                </a:rPr>
                <a:t>的相關</a:t>
              </a:r>
              <a:r>
                <a:rPr lang="zh-TW" altLang="zh-TW" sz="1800" b="1" dirty="0">
                  <a:latin typeface="微軟正黑體" panose="020B0604030504040204" pitchFamily="34" charset="-120"/>
                  <a:ea typeface="微軟正黑體" panose="020B0604030504040204" pitchFamily="34" charset="-120"/>
                </a:rPr>
                <a:t>知識與技能之覺察</a:t>
              </a:r>
              <a:r>
                <a:rPr lang="zh-TW" altLang="zh-TW" sz="1800" b="1" dirty="0" smtClean="0">
                  <a:latin typeface="微軟正黑體" panose="020B0604030504040204" pitchFamily="34" charset="-120"/>
                  <a:ea typeface="微軟正黑體" panose="020B0604030504040204" pitchFamily="34" charset="-120"/>
                </a:rPr>
                <a:t>、探究、</a:t>
              </a:r>
              <a:endParaRPr lang="en-US" altLang="zh-TW" sz="1800" b="1" dirty="0" smtClean="0">
                <a:latin typeface="微軟正黑體" panose="020B0604030504040204" pitchFamily="34" charset="-120"/>
                <a:ea typeface="微軟正黑體" panose="020B0604030504040204" pitchFamily="34" charset="-120"/>
              </a:endParaRPr>
            </a:p>
            <a:p>
              <a:pPr lvl="0"/>
              <a:r>
                <a:rPr lang="zh-TW" altLang="zh-TW" sz="1800" b="1" dirty="0" smtClean="0">
                  <a:latin typeface="微軟正黑體" panose="020B0604030504040204" pitchFamily="34" charset="-120"/>
                  <a:ea typeface="微軟正黑體" panose="020B0604030504040204" pitchFamily="34" charset="-120"/>
                </a:rPr>
                <a:t>理解</a:t>
              </a:r>
              <a:r>
                <a:rPr lang="zh-TW" altLang="zh-TW" sz="1800" b="1" dirty="0">
                  <a:latin typeface="微軟正黑體" panose="020B0604030504040204" pitchFamily="34" charset="-120"/>
                  <a:ea typeface="微軟正黑體" panose="020B0604030504040204" pitchFamily="34" charset="-120"/>
                </a:rPr>
                <a:t>，以及表達的能力。</a:t>
              </a:r>
            </a:p>
          </p:txBody>
        </p:sp>
      </p:grpSp>
      <p:sp>
        <p:nvSpPr>
          <p:cNvPr id="40" name="Freeform 5"/>
          <p:cNvSpPr>
            <a:spLocks/>
          </p:cNvSpPr>
          <p:nvPr/>
        </p:nvSpPr>
        <p:spPr bwMode="auto">
          <a:xfrm rot="8869328">
            <a:off x="5474814" y="1089954"/>
            <a:ext cx="3805229" cy="193416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4">
              <a:lumMod val="40000"/>
              <a:lumOff val="60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sz="14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5"/>
          <p:cNvSpPr>
            <a:spLocks/>
          </p:cNvSpPr>
          <p:nvPr/>
        </p:nvSpPr>
        <p:spPr bwMode="auto">
          <a:xfrm rot="13309585">
            <a:off x="4828624" y="4029112"/>
            <a:ext cx="4136882" cy="1541816"/>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6">
              <a:lumMod val="50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sz="1400" baseline="-250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5"/>
          <p:cNvSpPr>
            <a:spLocks/>
          </p:cNvSpPr>
          <p:nvPr/>
        </p:nvSpPr>
        <p:spPr bwMode="auto">
          <a:xfrm rot="3085897">
            <a:off x="-243573" y="3563782"/>
            <a:ext cx="3625931" cy="2077447"/>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6">
              <a:lumMod val="75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sz="14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Freeform 5"/>
          <p:cNvSpPr>
            <a:spLocks/>
          </p:cNvSpPr>
          <p:nvPr/>
        </p:nvSpPr>
        <p:spPr bwMode="auto">
          <a:xfrm rot="3053527">
            <a:off x="2656712" y="4169510"/>
            <a:ext cx="3753140" cy="207882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2">
              <a:lumMod val="75000"/>
            </a:schemeClr>
          </a:solidFill>
          <a:ln w="9525">
            <a:noFill/>
            <a:round/>
            <a:headEnd/>
            <a:tailEnd/>
          </a:ln>
        </p:spPr>
        <p:txBody>
          <a:bodyPr vert="horz" wrap="square" lIns="96435" tIns="48218" rIns="96435" bIns="48218" numCol="1" anchor="t" anchorCtr="0" compatLnSpc="1">
            <a:prstTxWarp prst="textNoShape">
              <a:avLst/>
            </a:prstTxWarp>
          </a:bodyPr>
          <a:lstStyle/>
          <a:p>
            <a:endParaRPr lang="en-US" sz="140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Text Placeholder 3"/>
          <p:cNvSpPr txBox="1">
            <a:spLocks/>
          </p:cNvSpPr>
          <p:nvPr/>
        </p:nvSpPr>
        <p:spPr>
          <a:xfrm rot="3120113">
            <a:off x="158023" y="4028381"/>
            <a:ext cx="2769989" cy="1274195"/>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26" fontAlgn="auto">
              <a:spcBef>
                <a:spcPct val="20000"/>
              </a:spcBef>
              <a:spcAft>
                <a:spcPts val="0"/>
              </a:spcAft>
              <a:defRPr/>
            </a:pPr>
            <a:r>
              <a:rPr lang="zh-TW" altLang="en-US" sz="1800" b="1" dirty="0">
                <a:solidFill>
                  <a:schemeClr val="bg1"/>
                </a:solidFill>
                <a:latin typeface="微軟正黑體" panose="020B0604030504040204" pitchFamily="34" charset="-120"/>
                <a:ea typeface="微軟正黑體" panose="020B0604030504040204" pitchFamily="34" charset="-120"/>
              </a:rPr>
              <a:t>三、提升對藝術與</a:t>
            </a:r>
            <a:r>
              <a:rPr lang="zh-TW" altLang="en-US" sz="1800" b="1" dirty="0" smtClean="0">
                <a:solidFill>
                  <a:schemeClr val="bg1"/>
                </a:solidFill>
                <a:latin typeface="微軟正黑體" panose="020B0604030504040204" pitchFamily="34" charset="-120"/>
                <a:ea typeface="微軟正黑體" panose="020B0604030504040204" pitchFamily="34" charset="-120"/>
              </a:rPr>
              <a:t>文化</a:t>
            </a:r>
            <a:endParaRPr lang="en-US" altLang="zh-TW" sz="1800" b="1" dirty="0" smtClean="0">
              <a:solidFill>
                <a:schemeClr val="bg1"/>
              </a:solidFill>
              <a:latin typeface="微軟正黑體" panose="020B0604030504040204" pitchFamily="34" charset="-120"/>
              <a:ea typeface="微軟正黑體" panose="020B0604030504040204" pitchFamily="34" charset="-120"/>
            </a:endParaRPr>
          </a:p>
          <a:p>
            <a:pPr defTabSz="964326" fontAlgn="auto">
              <a:spcBef>
                <a:spcPct val="20000"/>
              </a:spcBef>
              <a:spcAft>
                <a:spcPts val="0"/>
              </a:spcAft>
              <a:defRPr/>
            </a:pPr>
            <a:r>
              <a:rPr lang="zh-TW" altLang="en-US" sz="1800" b="1" dirty="0" smtClean="0">
                <a:solidFill>
                  <a:schemeClr val="bg1"/>
                </a:solidFill>
                <a:latin typeface="微軟正黑體" panose="020B0604030504040204" pitchFamily="34" charset="-120"/>
                <a:ea typeface="微軟正黑體" panose="020B0604030504040204" pitchFamily="34" charset="-120"/>
              </a:rPr>
              <a:t>的審美感知</a:t>
            </a:r>
            <a:r>
              <a:rPr lang="zh-TW" altLang="en-US" sz="1800" b="1" dirty="0">
                <a:solidFill>
                  <a:schemeClr val="bg1"/>
                </a:solidFill>
                <a:latin typeface="微軟正黑體" panose="020B0604030504040204" pitchFamily="34" charset="-120"/>
                <a:ea typeface="微軟正黑體" panose="020B0604030504040204" pitchFamily="34" charset="-120"/>
              </a:rPr>
              <a:t>、理解、分析</a:t>
            </a:r>
            <a:r>
              <a:rPr lang="zh-TW" altLang="en-US" sz="1800" b="1" dirty="0" smtClean="0">
                <a:solidFill>
                  <a:schemeClr val="bg1"/>
                </a:solidFill>
                <a:latin typeface="微軟正黑體" panose="020B0604030504040204" pitchFamily="34" charset="-120"/>
                <a:ea typeface="微軟正黑體" panose="020B0604030504040204" pitchFamily="34" charset="-120"/>
              </a:rPr>
              <a:t>，</a:t>
            </a:r>
            <a:endParaRPr lang="en-US" altLang="zh-TW" sz="1800" b="1" dirty="0" smtClean="0">
              <a:solidFill>
                <a:schemeClr val="bg1"/>
              </a:solidFill>
              <a:latin typeface="微軟正黑體" panose="020B0604030504040204" pitchFamily="34" charset="-120"/>
              <a:ea typeface="微軟正黑體" panose="020B0604030504040204" pitchFamily="34" charset="-120"/>
            </a:endParaRPr>
          </a:p>
          <a:p>
            <a:pPr defTabSz="964326" fontAlgn="auto">
              <a:spcBef>
                <a:spcPct val="20000"/>
              </a:spcBef>
              <a:spcAft>
                <a:spcPts val="0"/>
              </a:spcAft>
              <a:defRPr/>
            </a:pPr>
            <a:r>
              <a:rPr lang="zh-TW" altLang="en-US" sz="1800" b="1" dirty="0" smtClean="0">
                <a:solidFill>
                  <a:schemeClr val="bg1"/>
                </a:solidFill>
                <a:latin typeface="微軟正黑體" panose="020B0604030504040204" pitchFamily="34" charset="-120"/>
                <a:ea typeface="微軟正黑體" panose="020B0604030504040204" pitchFamily="34" charset="-120"/>
              </a:rPr>
              <a:t>以及判斷</a:t>
            </a:r>
            <a:r>
              <a:rPr lang="zh-TW" altLang="en-US" sz="1800" b="1" dirty="0">
                <a:solidFill>
                  <a:schemeClr val="bg1"/>
                </a:solidFill>
                <a:latin typeface="微軟正黑體" panose="020B0604030504040204" pitchFamily="34" charset="-120"/>
                <a:ea typeface="微軟正黑體" panose="020B0604030504040204" pitchFamily="34" charset="-120"/>
              </a:rPr>
              <a:t>的能力</a:t>
            </a:r>
            <a:r>
              <a:rPr lang="zh-TW" altLang="en-US" sz="1800" b="1" dirty="0" smtClean="0">
                <a:solidFill>
                  <a:schemeClr val="bg1"/>
                </a:solidFill>
                <a:latin typeface="微軟正黑體" panose="020B0604030504040204" pitchFamily="34" charset="-120"/>
                <a:ea typeface="微軟正黑體" panose="020B0604030504040204" pitchFamily="34" charset="-120"/>
              </a:rPr>
              <a:t>，</a:t>
            </a:r>
            <a:endParaRPr lang="en-US" altLang="zh-TW" sz="1800" b="1" dirty="0" smtClean="0">
              <a:solidFill>
                <a:schemeClr val="bg1"/>
              </a:solidFill>
              <a:latin typeface="微軟正黑體" panose="020B0604030504040204" pitchFamily="34" charset="-120"/>
              <a:ea typeface="微軟正黑體" panose="020B0604030504040204" pitchFamily="34" charset="-120"/>
            </a:endParaRPr>
          </a:p>
          <a:p>
            <a:pPr defTabSz="964326" fontAlgn="auto">
              <a:spcBef>
                <a:spcPct val="20000"/>
              </a:spcBef>
              <a:spcAft>
                <a:spcPts val="0"/>
              </a:spcAft>
              <a:defRPr/>
            </a:pPr>
            <a:r>
              <a:rPr lang="zh-TW" altLang="en-US" sz="1800" b="1" dirty="0" smtClean="0">
                <a:solidFill>
                  <a:schemeClr val="bg1"/>
                </a:solidFill>
                <a:latin typeface="微軟正黑體" panose="020B0604030504040204" pitchFamily="34" charset="-120"/>
                <a:ea typeface="微軟正黑體" panose="020B0604030504040204" pitchFamily="34" charset="-120"/>
              </a:rPr>
              <a:t>以增進</a:t>
            </a:r>
            <a:r>
              <a:rPr lang="zh-TW" altLang="en-US" sz="1800" b="1" dirty="0">
                <a:solidFill>
                  <a:schemeClr val="bg1"/>
                </a:solidFill>
                <a:latin typeface="微軟正黑體" panose="020B0604030504040204" pitchFamily="34" charset="-120"/>
                <a:ea typeface="微軟正黑體" panose="020B0604030504040204" pitchFamily="34" charset="-120"/>
              </a:rPr>
              <a:t>美善生活。</a:t>
            </a:r>
          </a:p>
        </p:txBody>
      </p:sp>
      <p:sp>
        <p:nvSpPr>
          <p:cNvPr id="3" name="矩形 2"/>
          <p:cNvSpPr/>
          <p:nvPr/>
        </p:nvSpPr>
        <p:spPr>
          <a:xfrm rot="19690777">
            <a:off x="5837751" y="1632415"/>
            <a:ext cx="3416320" cy="923330"/>
          </a:xfrm>
          <a:prstGeom prst="rect">
            <a:avLst/>
          </a:prstGeom>
        </p:spPr>
        <p:txBody>
          <a:bodyPr wrap="none">
            <a:spAutoFit/>
          </a:bodyPr>
          <a:lstStyle/>
          <a:p>
            <a:pPr lvl="0"/>
            <a:r>
              <a:rPr lang="zh-TW" altLang="zh-TW" b="1" dirty="0">
                <a:latin typeface="微軟正黑體" panose="020B0604030504040204" pitchFamily="34" charset="-120"/>
                <a:ea typeface="微軟正黑體" panose="020B0604030504040204" pitchFamily="34" charset="-120"/>
              </a:rPr>
              <a:t>二、發展善用多元媒介與形式</a:t>
            </a:r>
            <a:r>
              <a:rPr lang="zh-TW" altLang="zh-TW"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pPr lvl="0"/>
            <a:r>
              <a:rPr lang="zh-TW" altLang="zh-TW" b="1" dirty="0" smtClean="0">
                <a:latin typeface="微軟正黑體" panose="020B0604030504040204" pitchFamily="34" charset="-120"/>
                <a:ea typeface="微軟正黑體" panose="020B0604030504040204" pitchFamily="34" charset="-120"/>
              </a:rPr>
              <a:t>從事</a:t>
            </a:r>
            <a:r>
              <a:rPr lang="zh-TW" altLang="zh-TW" b="1" dirty="0">
                <a:latin typeface="微軟正黑體" panose="020B0604030504040204" pitchFamily="34" charset="-120"/>
                <a:ea typeface="微軟正黑體" panose="020B0604030504040204" pitchFamily="34" charset="-120"/>
              </a:rPr>
              <a:t>藝術與生活創作和展現</a:t>
            </a:r>
            <a:r>
              <a:rPr lang="zh-TW" altLang="zh-TW" b="1" dirty="0" smtClean="0">
                <a:latin typeface="微軟正黑體" panose="020B0604030504040204" pitchFamily="34" charset="-120"/>
                <a:ea typeface="微軟正黑體" panose="020B0604030504040204" pitchFamily="34" charset="-120"/>
              </a:rPr>
              <a:t>的</a:t>
            </a:r>
            <a:endParaRPr lang="en-US" altLang="zh-TW" b="1" dirty="0" smtClean="0">
              <a:latin typeface="微軟正黑體" panose="020B0604030504040204" pitchFamily="34" charset="-120"/>
              <a:ea typeface="微軟正黑體" panose="020B0604030504040204" pitchFamily="34" charset="-120"/>
            </a:endParaRPr>
          </a:p>
          <a:p>
            <a:pPr lvl="0" algn="ctr"/>
            <a:r>
              <a:rPr lang="zh-TW" altLang="zh-TW" b="1" dirty="0" smtClean="0">
                <a:latin typeface="微軟正黑體" panose="020B0604030504040204" pitchFamily="34" charset="-120"/>
                <a:ea typeface="微軟正黑體" panose="020B0604030504040204" pitchFamily="34" charset="-120"/>
              </a:rPr>
              <a:t>素養</a:t>
            </a:r>
            <a:r>
              <a:rPr lang="zh-TW" altLang="zh-TW" b="1" dirty="0">
                <a:latin typeface="微軟正黑體" panose="020B0604030504040204" pitchFamily="34" charset="-120"/>
                <a:ea typeface="微軟正黑體" panose="020B0604030504040204" pitchFamily="34" charset="-120"/>
              </a:rPr>
              <a:t>，以傳達</a:t>
            </a:r>
            <a:r>
              <a:rPr lang="zh-TW" altLang="zh-TW" b="1" dirty="0" smtClean="0">
                <a:latin typeface="微軟正黑體" panose="020B0604030504040204" pitchFamily="34" charset="-120"/>
                <a:ea typeface="微軟正黑體" panose="020B0604030504040204" pitchFamily="34" charset="-120"/>
              </a:rPr>
              <a:t>思想與</a:t>
            </a:r>
            <a:r>
              <a:rPr lang="zh-TW" altLang="zh-TW" b="1" dirty="0">
                <a:latin typeface="微軟正黑體" panose="020B0604030504040204" pitchFamily="34" charset="-120"/>
                <a:ea typeface="微軟正黑體" panose="020B0604030504040204" pitchFamily="34" charset="-120"/>
              </a:rPr>
              <a:t>情感。</a:t>
            </a:r>
          </a:p>
        </p:txBody>
      </p:sp>
      <p:sp>
        <p:nvSpPr>
          <p:cNvPr id="52" name="矩形 51"/>
          <p:cNvSpPr/>
          <p:nvPr/>
        </p:nvSpPr>
        <p:spPr>
          <a:xfrm rot="2582494">
            <a:off x="5074952" y="4370379"/>
            <a:ext cx="3877985" cy="923330"/>
          </a:xfrm>
          <a:prstGeom prst="rect">
            <a:avLst/>
          </a:prstGeom>
        </p:spPr>
        <p:txBody>
          <a:bodyPr wrap="none">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五、傳承文化與創新藝術</a:t>
            </a:r>
            <a:r>
              <a:rPr lang="zh-TW" altLang="en-US" b="1" dirty="0" smtClean="0">
                <a:solidFill>
                  <a:schemeClr val="bg1"/>
                </a:solidFill>
                <a:latin typeface="微軟正黑體" panose="020B0604030504040204" pitchFamily="34" charset="-120"/>
                <a:ea typeface="微軟正黑體" panose="020B0604030504040204" pitchFamily="34" charset="-120"/>
              </a:rPr>
              <a:t>，</a:t>
            </a:r>
            <a:endParaRPr lang="en-US" altLang="zh-TW" b="1" dirty="0" smtClean="0">
              <a:solidFill>
                <a:schemeClr val="bg1"/>
              </a:solidFill>
              <a:latin typeface="微軟正黑體" panose="020B0604030504040204" pitchFamily="34" charset="-120"/>
              <a:ea typeface="微軟正黑體" panose="020B0604030504040204" pitchFamily="34" charset="-120"/>
            </a:endParaRPr>
          </a:p>
          <a:p>
            <a:r>
              <a:rPr lang="zh-TW" altLang="en-US" b="1" dirty="0" smtClean="0">
                <a:solidFill>
                  <a:schemeClr val="bg1"/>
                </a:solidFill>
                <a:latin typeface="微軟正黑體" panose="020B0604030504040204" pitchFamily="34" charset="-120"/>
                <a:ea typeface="微軟正黑體" panose="020B0604030504040204" pitchFamily="34" charset="-120"/>
              </a:rPr>
              <a:t>增進</a:t>
            </a:r>
            <a:r>
              <a:rPr lang="zh-TW" altLang="en-US" b="1" dirty="0">
                <a:solidFill>
                  <a:schemeClr val="bg1"/>
                </a:solidFill>
                <a:latin typeface="微軟正黑體" panose="020B0604030504040204" pitchFamily="34" charset="-120"/>
                <a:ea typeface="微軟正黑體" panose="020B0604030504040204" pitchFamily="34" charset="-120"/>
              </a:rPr>
              <a:t>人</a:t>
            </a:r>
            <a:r>
              <a:rPr lang="zh-TW" altLang="en-US" b="1" dirty="0" smtClean="0">
                <a:solidFill>
                  <a:schemeClr val="bg1"/>
                </a:solidFill>
                <a:latin typeface="微軟正黑體" panose="020B0604030504040204" pitchFamily="34" charset="-120"/>
                <a:ea typeface="微軟正黑體" panose="020B0604030504040204" pitchFamily="34" charset="-120"/>
              </a:rPr>
              <a:t>與自己</a:t>
            </a:r>
            <a:r>
              <a:rPr lang="zh-TW" altLang="en-US" b="1" dirty="0">
                <a:solidFill>
                  <a:schemeClr val="bg1"/>
                </a:solidFill>
                <a:latin typeface="微軟正黑體" panose="020B0604030504040204" pitchFamily="34" charset="-120"/>
                <a:ea typeface="微軟正黑體" panose="020B0604030504040204" pitchFamily="34" charset="-120"/>
              </a:rPr>
              <a:t>、他人</a:t>
            </a:r>
            <a:r>
              <a:rPr lang="zh-TW" altLang="en-US" b="1" dirty="0" smtClean="0">
                <a:solidFill>
                  <a:schemeClr val="bg1"/>
                </a:solidFill>
                <a:latin typeface="微軟正黑體" panose="020B0604030504040204" pitchFamily="34" charset="-120"/>
                <a:ea typeface="微軟正黑體" panose="020B0604030504040204" pitchFamily="34" charset="-120"/>
              </a:rPr>
              <a:t>、環境之多元、</a:t>
            </a:r>
            <a:endParaRPr lang="en-US" altLang="zh-TW" b="1" dirty="0">
              <a:solidFill>
                <a:schemeClr val="bg1"/>
              </a:solidFill>
              <a:latin typeface="微軟正黑體" panose="020B0604030504040204" pitchFamily="34" charset="-120"/>
              <a:ea typeface="微軟正黑體" panose="020B0604030504040204" pitchFamily="34" charset="-120"/>
            </a:endParaRPr>
          </a:p>
          <a:p>
            <a:r>
              <a:rPr lang="zh-TW" altLang="en-US" b="1" dirty="0" smtClean="0">
                <a:solidFill>
                  <a:schemeClr val="bg1"/>
                </a:solidFill>
                <a:latin typeface="微軟正黑體" panose="020B0604030504040204" pitchFamily="34" charset="-120"/>
                <a:ea typeface="微軟正黑體" panose="020B0604030504040204" pitchFamily="34" charset="-120"/>
              </a:rPr>
              <a:t>同</a:t>
            </a:r>
            <a:r>
              <a:rPr lang="zh-TW" altLang="en-US" b="1" dirty="0">
                <a:solidFill>
                  <a:schemeClr val="bg1"/>
                </a:solidFill>
                <a:latin typeface="微軟正黑體" panose="020B0604030504040204" pitchFamily="34" charset="-120"/>
                <a:ea typeface="微軟正黑體" panose="020B0604030504040204" pitchFamily="34" charset="-120"/>
              </a:rPr>
              <a:t>理關懷與永續發展。</a:t>
            </a:r>
          </a:p>
        </p:txBody>
      </p:sp>
      <p:sp>
        <p:nvSpPr>
          <p:cNvPr id="53" name="矩形 52"/>
          <p:cNvSpPr/>
          <p:nvPr/>
        </p:nvSpPr>
        <p:spPr>
          <a:xfrm rot="3214940">
            <a:off x="3256932" y="4673296"/>
            <a:ext cx="2555835" cy="1200329"/>
          </a:xfrm>
          <a:prstGeom prst="rect">
            <a:avLst/>
          </a:prstGeom>
        </p:spPr>
        <p:txBody>
          <a:bodyPr wrap="square">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四、培養主動參加藝術與文化活動的興趣和習慣，體會生命與藝術文化的關係與價值。</a:t>
            </a:r>
          </a:p>
        </p:txBody>
      </p:sp>
      <p:sp>
        <p:nvSpPr>
          <p:cNvPr id="21" name="等腰三角形 20"/>
          <p:cNvSpPr/>
          <p:nvPr/>
        </p:nvSpPr>
        <p:spPr>
          <a:xfrm rot="512239">
            <a:off x="1292697" y="41900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等腰三角形 21"/>
          <p:cNvSpPr/>
          <p:nvPr/>
        </p:nvSpPr>
        <p:spPr>
          <a:xfrm rot="20371609">
            <a:off x="1810238" y="63203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等腰三角形 22"/>
          <p:cNvSpPr/>
          <p:nvPr/>
        </p:nvSpPr>
        <p:spPr>
          <a:xfrm rot="20371609">
            <a:off x="939286" y="65447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3761573">
            <a:off x="436090" y="34313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20371609">
            <a:off x="1802855" y="32725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21</a:t>
            </a:r>
            <a:endParaRPr lang="zh-TW" altLang="en-US" sz="1200" dirty="0" smtClean="0">
              <a:solidFill>
                <a:srgbClr val="898989"/>
              </a:solidFill>
            </a:endParaRPr>
          </a:p>
        </p:txBody>
      </p:sp>
      <p:sp>
        <p:nvSpPr>
          <p:cNvPr id="26" name="矩形 25"/>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538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596903908"/>
              </p:ext>
            </p:extLst>
          </p:nvPr>
        </p:nvGraphicFramePr>
        <p:xfrm>
          <a:off x="231220" y="992933"/>
          <a:ext cx="8685743" cy="5575603"/>
        </p:xfrm>
        <a:graphic>
          <a:graphicData uri="http://schemas.openxmlformats.org/drawingml/2006/table">
            <a:tbl>
              <a:tblPr firstRow="1" firstCol="1" bandRow="1" bandCol="1">
                <a:tableStyleId>{91EBBBCC-DAD2-459C-BE2E-F6DE35CF9A28}</a:tableStyleId>
              </a:tblPr>
              <a:tblGrid>
                <a:gridCol w="898980">
                  <a:extLst>
                    <a:ext uri="{9D8B030D-6E8A-4147-A177-3AD203B41FA5}">
                      <a16:colId xmlns:a16="http://schemas.microsoft.com/office/drawing/2014/main" val="2476711149"/>
                    </a:ext>
                  </a:extLst>
                </a:gridCol>
                <a:gridCol w="833599">
                  <a:extLst>
                    <a:ext uri="{9D8B030D-6E8A-4147-A177-3AD203B41FA5}">
                      <a16:colId xmlns:a16="http://schemas.microsoft.com/office/drawing/2014/main" val="3992384328"/>
                    </a:ext>
                  </a:extLst>
                </a:gridCol>
                <a:gridCol w="971625">
                  <a:extLst>
                    <a:ext uri="{9D8B030D-6E8A-4147-A177-3AD203B41FA5}">
                      <a16:colId xmlns:a16="http://schemas.microsoft.com/office/drawing/2014/main" val="994820476"/>
                    </a:ext>
                  </a:extLst>
                </a:gridCol>
                <a:gridCol w="661290">
                  <a:extLst>
                    <a:ext uri="{9D8B030D-6E8A-4147-A177-3AD203B41FA5}">
                      <a16:colId xmlns:a16="http://schemas.microsoft.com/office/drawing/2014/main" val="1013395571"/>
                    </a:ext>
                  </a:extLst>
                </a:gridCol>
                <a:gridCol w="633628">
                  <a:extLst>
                    <a:ext uri="{9D8B030D-6E8A-4147-A177-3AD203B41FA5}">
                      <a16:colId xmlns:a16="http://schemas.microsoft.com/office/drawing/2014/main" val="61037328"/>
                    </a:ext>
                  </a:extLst>
                </a:gridCol>
                <a:gridCol w="749147">
                  <a:extLst>
                    <a:ext uri="{9D8B030D-6E8A-4147-A177-3AD203B41FA5}">
                      <a16:colId xmlns:a16="http://schemas.microsoft.com/office/drawing/2014/main" val="2799552217"/>
                    </a:ext>
                  </a:extLst>
                </a:gridCol>
                <a:gridCol w="605928">
                  <a:extLst>
                    <a:ext uri="{9D8B030D-6E8A-4147-A177-3AD203B41FA5}">
                      <a16:colId xmlns:a16="http://schemas.microsoft.com/office/drawing/2014/main" val="953706392"/>
                    </a:ext>
                  </a:extLst>
                </a:gridCol>
                <a:gridCol w="1042164">
                  <a:extLst>
                    <a:ext uri="{9D8B030D-6E8A-4147-A177-3AD203B41FA5}">
                      <a16:colId xmlns:a16="http://schemas.microsoft.com/office/drawing/2014/main" val="2030337281"/>
                    </a:ext>
                  </a:extLst>
                </a:gridCol>
                <a:gridCol w="1150193">
                  <a:extLst>
                    <a:ext uri="{9D8B030D-6E8A-4147-A177-3AD203B41FA5}">
                      <a16:colId xmlns:a16="http://schemas.microsoft.com/office/drawing/2014/main" val="1981593621"/>
                    </a:ext>
                  </a:extLst>
                </a:gridCol>
                <a:gridCol w="1139189">
                  <a:extLst>
                    <a:ext uri="{9D8B030D-6E8A-4147-A177-3AD203B41FA5}">
                      <a16:colId xmlns:a16="http://schemas.microsoft.com/office/drawing/2014/main" val="1762651714"/>
                    </a:ext>
                  </a:extLst>
                </a:gridCol>
              </a:tblGrid>
              <a:tr h="370499">
                <a:tc gridSpan="4">
                  <a:txBody>
                    <a:bodyPr/>
                    <a:lstStyle/>
                    <a:p>
                      <a:pPr marL="41275" algn="ctr">
                        <a:lnSpc>
                          <a:spcPct val="100000"/>
                        </a:lnSpc>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國民小學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800" kern="0" dirty="0">
                          <a:solidFill>
                            <a:schemeClr val="tx1"/>
                          </a:solidFill>
                          <a:effectLst/>
                          <a:latin typeface="微軟正黑體" panose="020B0604030504040204" pitchFamily="34" charset="-120"/>
                          <a:ea typeface="微軟正黑體" panose="020B0604030504040204" pitchFamily="34" charset="-120"/>
                        </a:rPr>
                        <a:t>國民中學</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800" kern="0" dirty="0" smtClean="0">
                          <a:solidFill>
                            <a:schemeClr val="tx1"/>
                          </a:solidFill>
                          <a:effectLst/>
                          <a:latin typeface="微軟正黑體" panose="020B0604030504040204" pitchFamily="34" charset="-120"/>
                          <a:ea typeface="微軟正黑體" panose="020B0604030504040204" pitchFamily="34" charset="-120"/>
                        </a:rPr>
                        <a:t>普通</a:t>
                      </a:r>
                      <a:r>
                        <a:rPr lang="zh-TW" sz="1800" kern="0" dirty="0">
                          <a:solidFill>
                            <a:schemeClr val="tx1"/>
                          </a:solidFill>
                          <a:effectLst/>
                          <a:latin typeface="微軟正黑體" panose="020B0604030504040204" pitchFamily="34" charset="-120"/>
                          <a:ea typeface="微軟正黑體" panose="020B0604030504040204" pitchFamily="34" charset="-120"/>
                        </a:rPr>
                        <a:t>型高級中等學校</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935136411"/>
                  </a:ext>
                </a:extLst>
              </a:tr>
              <a:tr h="437431">
                <a:tc gridSpan="2">
                  <a:txBody>
                    <a:bodyPr/>
                    <a:lstStyle/>
                    <a:p>
                      <a:pPr algn="ctr">
                        <a:lnSpc>
                          <a:spcPct val="100000"/>
                        </a:lnSpc>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第二學習階段</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00000"/>
                        </a:lnSpc>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第三學習階段</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ctr">
                        <a:lnSpc>
                          <a:spcPct val="100000"/>
                        </a:lnSpc>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第四學習階段</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600" b="1" kern="0" dirty="0" smtClean="0">
                          <a:solidFill>
                            <a:schemeClr val="tx1"/>
                          </a:solidFill>
                          <a:effectLst/>
                          <a:latin typeface="微軟正黑體" panose="020B0604030504040204" pitchFamily="34" charset="-120"/>
                          <a:ea typeface="微軟正黑體" panose="020B0604030504040204" pitchFamily="34" charset="-120"/>
                        </a:rPr>
                        <a:t>第五</a:t>
                      </a:r>
                      <a:r>
                        <a:rPr lang="zh-TW" sz="1600" b="1" kern="0" dirty="0">
                          <a:solidFill>
                            <a:schemeClr val="tx1"/>
                          </a:solidFill>
                          <a:effectLst/>
                          <a:latin typeface="微軟正黑體" panose="020B0604030504040204" pitchFamily="34" charset="-120"/>
                          <a:ea typeface="微軟正黑體" panose="020B0604030504040204" pitchFamily="34" charset="-120"/>
                        </a:rPr>
                        <a:t>學習階段</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91511872"/>
                  </a:ext>
                </a:extLst>
              </a:tr>
              <a:tr h="377034">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三</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四</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五</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六</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七</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八</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九</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十</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十一</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endParaRPr lang="en-US" altLang="zh-TW" sz="1400" b="1" kern="0" dirty="0" smtClean="0">
                        <a:solidFill>
                          <a:schemeClr val="tx1"/>
                        </a:solidFill>
                        <a:effectLst/>
                        <a:latin typeface="+mn-ea"/>
                        <a:ea typeface="+mn-ea"/>
                      </a:endParaRPr>
                    </a:p>
                    <a:p>
                      <a:pPr algn="ctr">
                        <a:lnSpc>
                          <a:spcPts val="1200"/>
                        </a:lnSpc>
                        <a:spcAft>
                          <a:spcPts val="0"/>
                        </a:spcAft>
                      </a:pPr>
                      <a:r>
                        <a:rPr lang="zh-TW" sz="1400" b="1" kern="0" dirty="0" smtClean="0">
                          <a:solidFill>
                            <a:schemeClr val="tx1"/>
                          </a:solidFill>
                          <a:effectLst/>
                          <a:latin typeface="微軟正黑體" panose="020B0604030504040204" pitchFamily="34" charset="-120"/>
                          <a:ea typeface="微軟正黑體" panose="020B0604030504040204" pitchFamily="34" charset="-120"/>
                        </a:rPr>
                        <a:t>十二</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632770"/>
                  </a:ext>
                </a:extLst>
              </a:tr>
              <a:tr h="1090705">
                <a:tc rowSpan="2" gridSpan="2">
                  <a:txBody>
                    <a:bodyPr/>
                    <a:lstStyle/>
                    <a:p>
                      <a:pPr algn="ctr">
                        <a:lnSpc>
                          <a:spcPts val="1200"/>
                        </a:lnSpc>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藝術領域</a:t>
                      </a:r>
                      <a:r>
                        <a:rPr lang="en-US" sz="1600" b="0" kern="0" dirty="0">
                          <a:solidFill>
                            <a:schemeClr val="tx1"/>
                          </a:solidFill>
                          <a:effectLst/>
                          <a:latin typeface="微軟正黑體" panose="020B0604030504040204" pitchFamily="34" charset="-120"/>
                          <a:ea typeface="微軟正黑體" panose="020B0604030504040204" pitchFamily="34" charset="-120"/>
                        </a:rPr>
                        <a:t>(3)</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a:p>
                  </a:txBody>
                  <a:tcPr/>
                </a:tc>
                <a:tc rowSpan="2" gridSpan="2">
                  <a:txBody>
                    <a:bodyPr/>
                    <a:lstStyle/>
                    <a:p>
                      <a:pPr algn="ctr">
                        <a:lnSpc>
                          <a:spcPts val="1200"/>
                        </a:lnSpc>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藝術領域</a:t>
                      </a:r>
                      <a:r>
                        <a:rPr lang="en-US" sz="1600" b="0" kern="0" dirty="0">
                          <a:solidFill>
                            <a:schemeClr val="tx1"/>
                          </a:solidFill>
                          <a:effectLst/>
                          <a:latin typeface="微軟正黑體" panose="020B0604030504040204" pitchFamily="34" charset="-120"/>
                          <a:ea typeface="微軟正黑體" panose="020B0604030504040204" pitchFamily="34" charset="-120"/>
                        </a:rPr>
                        <a:t>(3)</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a:p>
                  </a:txBody>
                  <a:tcPr/>
                </a:tc>
                <a:tc rowSpan="2" gridSpan="3">
                  <a:txBody>
                    <a:bodyPr/>
                    <a:lstStyle/>
                    <a:p>
                      <a:pPr algn="ctr">
                        <a:lnSpc>
                          <a:spcPts val="1200"/>
                        </a:lnSpc>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藝術領域</a:t>
                      </a:r>
                      <a:r>
                        <a:rPr lang="en-US" sz="1600" b="0" kern="0" dirty="0">
                          <a:solidFill>
                            <a:schemeClr val="tx1"/>
                          </a:solidFill>
                          <a:effectLst/>
                          <a:latin typeface="微軟正黑體" panose="020B0604030504040204" pitchFamily="34" charset="-120"/>
                          <a:ea typeface="微軟正黑體" panose="020B0604030504040204" pitchFamily="34" charset="-120"/>
                        </a:rPr>
                        <a:t>(3</a:t>
                      </a:r>
                      <a:r>
                        <a:rPr lang="en-US" sz="1600" b="0" kern="0" dirty="0" smtClean="0">
                          <a:solidFill>
                            <a:schemeClr val="tx1"/>
                          </a:solidFill>
                          <a:effectLst/>
                          <a:latin typeface="微軟正黑體" panose="020B0604030504040204" pitchFamily="34" charset="-120"/>
                          <a:ea typeface="微軟正黑體" panose="020B0604030504040204" pitchFamily="34" charset="-120"/>
                        </a:rPr>
                        <a:t>)</a:t>
                      </a:r>
                      <a:endParaRPr lang="en-US" sz="1600" b="0" kern="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zh-TW" sz="16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600" b="0" kern="0" dirty="0" smtClean="0">
                          <a:solidFill>
                            <a:schemeClr val="tx1"/>
                          </a:solidFill>
                          <a:effectLst/>
                          <a:latin typeface="微軟正黑體" panose="020B0604030504040204" pitchFamily="34" charset="-120"/>
                          <a:ea typeface="微軟正黑體" panose="020B0604030504040204" pitchFamily="34" charset="-120"/>
                        </a:rPr>
                        <a:t>音樂</a:t>
                      </a:r>
                      <a:endParaRPr lang="en-US" altLang="zh-TW" sz="16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zh-TW" sz="16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視覺藝術</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en-US" altLang="zh-TW" sz="1600" b="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600" b="0" kern="0" dirty="0" smtClean="0">
                          <a:solidFill>
                            <a:schemeClr val="tx1"/>
                          </a:solidFill>
                          <a:effectLst/>
                          <a:latin typeface="微軟正黑體" panose="020B0604030504040204" pitchFamily="34" charset="-120"/>
                          <a:ea typeface="微軟正黑體" panose="020B0604030504040204" pitchFamily="34" charset="-120"/>
                        </a:rPr>
                        <a:t>表演藝術</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TW" altLang="en-US"/>
                    </a:p>
                  </a:txBody>
                  <a:tcPr/>
                </a:tc>
                <a:tc rowSpan="2" hMerge="1">
                  <a:txBody>
                    <a:bodyPr/>
                    <a:lstStyle/>
                    <a:p>
                      <a:endParaRPr lang="zh-TW" altLang="en-US"/>
                    </a:p>
                  </a:txBody>
                  <a:tcPr/>
                </a:tc>
                <a:tc>
                  <a:txBody>
                    <a:bodyPr/>
                    <a:lstStyle/>
                    <a:p>
                      <a:pPr algn="ctr">
                        <a:lnSpc>
                          <a:spcPts val="1200"/>
                        </a:lnSpc>
                        <a:spcAft>
                          <a:spcPts val="0"/>
                        </a:spcAft>
                      </a:pPr>
                      <a:r>
                        <a:rPr lang="zh-TW" sz="1400" kern="0" dirty="0">
                          <a:solidFill>
                            <a:schemeClr val="tx1"/>
                          </a:solidFill>
                          <a:effectLst/>
                          <a:latin typeface="微軟正黑體" panose="020B0604030504040204" pitchFamily="34" charset="-120"/>
                          <a:ea typeface="微軟正黑體" panose="020B0604030504040204" pitchFamily="34" charset="-120"/>
                        </a:rPr>
                        <a:t>必修</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200"/>
                        </a:lnSpc>
                        <a:spcAft>
                          <a:spcPts val="0"/>
                        </a:spcAft>
                      </a:pPr>
                      <a:r>
                        <a:rPr lang="zh-TW" sz="1600" kern="0" dirty="0">
                          <a:solidFill>
                            <a:schemeClr val="tx1"/>
                          </a:solidFill>
                          <a:effectLst/>
                          <a:latin typeface="微軟正黑體" panose="020B0604030504040204" pitchFamily="34" charset="-120"/>
                          <a:ea typeface="微軟正黑體" panose="020B0604030504040204" pitchFamily="34" charset="-120"/>
                        </a:rPr>
                        <a:t>音樂</a:t>
                      </a:r>
                      <a:r>
                        <a:rPr lang="zh-TW" sz="1600" kern="0" dirty="0" smtClean="0">
                          <a:solidFill>
                            <a:schemeClr val="tx1"/>
                          </a:solidFill>
                          <a:effectLst/>
                          <a:latin typeface="微軟正黑體" panose="020B0604030504040204" pitchFamily="34" charset="-120"/>
                          <a:ea typeface="微軟正黑體" panose="020B0604030504040204" pitchFamily="34" charset="-120"/>
                        </a:rPr>
                        <a:t>、美術、</a:t>
                      </a:r>
                      <a:endParaRPr lang="en-US" altLang="zh-TW" sz="160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600" kern="0" dirty="0">
                          <a:solidFill>
                            <a:schemeClr val="tx1"/>
                          </a:solidFill>
                          <a:effectLst/>
                          <a:latin typeface="微軟正黑體" panose="020B0604030504040204" pitchFamily="34" charset="-120"/>
                          <a:ea typeface="微軟正黑體" panose="020B0604030504040204" pitchFamily="34" charset="-120"/>
                        </a:rPr>
                        <a:t>藝術</a:t>
                      </a:r>
                      <a:r>
                        <a:rPr lang="zh-TW" sz="1600" kern="0" dirty="0" smtClean="0">
                          <a:solidFill>
                            <a:schemeClr val="tx1"/>
                          </a:solidFill>
                          <a:effectLst/>
                          <a:latin typeface="微軟正黑體" panose="020B0604030504040204" pitchFamily="34" charset="-120"/>
                          <a:ea typeface="微軟正黑體" panose="020B0604030504040204" pitchFamily="34" charset="-120"/>
                        </a:rPr>
                        <a:t>生活</a:t>
                      </a:r>
                      <a:endParaRPr lang="en-US" altLang="zh-TW" sz="160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600" kern="0" dirty="0">
                          <a:solidFill>
                            <a:schemeClr val="tx1"/>
                          </a:solidFill>
                          <a:effectLst/>
                          <a:latin typeface="微軟正黑體" panose="020B0604030504040204" pitchFamily="34" charset="-120"/>
                          <a:ea typeface="微軟正黑體" panose="020B0604030504040204" pitchFamily="34" charset="-120"/>
                        </a:rPr>
                        <a:t>(10</a:t>
                      </a:r>
                      <a:r>
                        <a:rPr lang="zh-TW" sz="1600" kern="0" dirty="0">
                          <a:solidFill>
                            <a:schemeClr val="tx1"/>
                          </a:solidFill>
                          <a:effectLst/>
                          <a:latin typeface="微軟正黑體" panose="020B0604030504040204" pitchFamily="34" charset="-120"/>
                          <a:ea typeface="微軟正黑體" panose="020B0604030504040204" pitchFamily="34" charset="-120"/>
                        </a:rPr>
                        <a:t>學分</a:t>
                      </a:r>
                      <a:r>
                        <a:rPr lang="en-US" sz="1600" kern="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764571548"/>
                  </a:ext>
                </a:extLst>
              </a:tr>
              <a:tr h="1666955">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0" dirty="0" smtClean="0">
                          <a:solidFill>
                            <a:schemeClr val="tx1"/>
                          </a:solidFill>
                          <a:effectLst/>
                          <a:latin typeface="微軟正黑體" panose="020B0604030504040204" pitchFamily="34" charset="-120"/>
                          <a:ea typeface="微軟正黑體" panose="020B0604030504040204" pitchFamily="34" charset="-120"/>
                        </a:rPr>
                        <a:t>加深</a:t>
                      </a:r>
                      <a:endParaRPr lang="en-US" altLang="zh-TW" sz="140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1400" kern="0" dirty="0" smtClean="0">
                          <a:solidFill>
                            <a:schemeClr val="tx1"/>
                          </a:solidFill>
                          <a:effectLst/>
                          <a:latin typeface="微軟正黑體" panose="020B0604030504040204" pitchFamily="34" charset="-120"/>
                          <a:ea typeface="微軟正黑體" panose="020B0604030504040204" pitchFamily="34" charset="-120"/>
                        </a:rPr>
                        <a:t>加廣</a:t>
                      </a:r>
                      <a:endParaRPr lang="en-US" altLang="zh-TW" sz="140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1400" kern="0" dirty="0" smtClean="0">
                          <a:solidFill>
                            <a:schemeClr val="tx1"/>
                          </a:solidFill>
                          <a:effectLst/>
                          <a:latin typeface="微軟正黑體" panose="020B0604030504040204" pitchFamily="34" charset="-120"/>
                          <a:ea typeface="微軟正黑體" panose="020B0604030504040204" pitchFamily="34" charset="-120"/>
                        </a:rPr>
                        <a:t>選修</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200"/>
                        </a:lnSpc>
                        <a:spcAft>
                          <a:spcPts val="0"/>
                        </a:spcAft>
                      </a:pPr>
                      <a:r>
                        <a:rPr lang="zh-TW" sz="1600" kern="0" dirty="0">
                          <a:solidFill>
                            <a:schemeClr val="tx1"/>
                          </a:solidFill>
                          <a:effectLst/>
                          <a:latin typeface="微軟正黑體" panose="020B0604030504040204" pitchFamily="34" charset="-120"/>
                          <a:ea typeface="微軟正黑體" panose="020B0604030504040204" pitchFamily="34" charset="-120"/>
                        </a:rPr>
                        <a:t>表演創作</a:t>
                      </a:r>
                      <a:r>
                        <a:rPr lang="en-US" sz="1600" kern="0" dirty="0">
                          <a:solidFill>
                            <a:schemeClr val="tx1"/>
                          </a:solidFill>
                          <a:effectLst/>
                          <a:latin typeface="微軟正黑體" panose="020B0604030504040204" pitchFamily="34" charset="-120"/>
                          <a:ea typeface="微軟正黑體" panose="020B0604030504040204" pitchFamily="34" charset="-120"/>
                        </a:rPr>
                        <a:t>(2</a:t>
                      </a:r>
                      <a:r>
                        <a:rPr lang="en-US" sz="1600" kern="0" dirty="0" smtClean="0">
                          <a:solidFill>
                            <a:schemeClr val="tx1"/>
                          </a:solidFill>
                          <a:effectLst/>
                          <a:latin typeface="微軟正黑體" panose="020B0604030504040204" pitchFamily="34" charset="-120"/>
                          <a:ea typeface="微軟正黑體" panose="020B0604030504040204" pitchFamily="34" charset="-120"/>
                        </a:rPr>
                        <a:t>)</a:t>
                      </a:r>
                      <a:endParaRPr lang="en-US"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en-US" altLang="zh-TW" sz="1600" kern="10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600" kern="0" dirty="0" smtClean="0">
                          <a:solidFill>
                            <a:schemeClr val="tx1"/>
                          </a:solidFill>
                          <a:effectLst/>
                          <a:latin typeface="微軟正黑體" panose="020B0604030504040204" pitchFamily="34" charset="-120"/>
                          <a:ea typeface="微軟正黑體" panose="020B0604030504040204" pitchFamily="34" charset="-120"/>
                        </a:rPr>
                        <a:t>多媒體</a:t>
                      </a:r>
                      <a:r>
                        <a:rPr lang="zh-TW" sz="1600" kern="0" dirty="0">
                          <a:solidFill>
                            <a:schemeClr val="tx1"/>
                          </a:solidFill>
                          <a:effectLst/>
                          <a:latin typeface="微軟正黑體" panose="020B0604030504040204" pitchFamily="34" charset="-120"/>
                          <a:ea typeface="微軟正黑體" panose="020B0604030504040204" pitchFamily="34" charset="-120"/>
                        </a:rPr>
                        <a:t>音樂</a:t>
                      </a:r>
                      <a:r>
                        <a:rPr lang="en-US" sz="1600" kern="0" dirty="0">
                          <a:solidFill>
                            <a:schemeClr val="tx1"/>
                          </a:solidFill>
                          <a:effectLst/>
                          <a:latin typeface="微軟正黑體" panose="020B0604030504040204" pitchFamily="34" charset="-120"/>
                          <a:ea typeface="微軟正黑體" panose="020B0604030504040204" pitchFamily="34" charset="-120"/>
                        </a:rPr>
                        <a:t>(2</a:t>
                      </a:r>
                      <a:r>
                        <a:rPr lang="en-US" sz="1600" kern="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en-US" altLang="zh-TW" sz="160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600" kern="0" dirty="0" smtClean="0">
                          <a:solidFill>
                            <a:schemeClr val="tx1"/>
                          </a:solidFill>
                          <a:effectLst/>
                          <a:latin typeface="微軟正黑體" panose="020B0604030504040204" pitchFamily="34" charset="-120"/>
                          <a:ea typeface="微軟正黑體" panose="020B0604030504040204" pitchFamily="34" charset="-120"/>
                        </a:rPr>
                        <a:t>基本</a:t>
                      </a:r>
                      <a:r>
                        <a:rPr lang="zh-TW" sz="1600" kern="0" dirty="0">
                          <a:solidFill>
                            <a:schemeClr val="tx1"/>
                          </a:solidFill>
                          <a:effectLst/>
                          <a:latin typeface="微軟正黑體" panose="020B0604030504040204" pitchFamily="34" charset="-120"/>
                          <a:ea typeface="微軟正黑體" panose="020B0604030504040204" pitchFamily="34" charset="-120"/>
                        </a:rPr>
                        <a:t>設計</a:t>
                      </a:r>
                      <a:r>
                        <a:rPr lang="en-US" sz="1600" kern="0" dirty="0">
                          <a:solidFill>
                            <a:schemeClr val="tx1"/>
                          </a:solidFill>
                          <a:effectLst/>
                          <a:latin typeface="微軟正黑體" panose="020B0604030504040204" pitchFamily="34" charset="-120"/>
                          <a:ea typeface="微軟正黑體" panose="020B0604030504040204" pitchFamily="34" charset="-120"/>
                        </a:rPr>
                        <a:t>(1</a:t>
                      </a:r>
                      <a:r>
                        <a:rPr lang="en-US" sz="1600" kern="0" dirty="0" smtClean="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endParaRPr lang="en-US" altLang="zh-TW" sz="1600" kern="0" dirty="0" smtClean="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sz="1600" kern="0" dirty="0" smtClean="0">
                          <a:solidFill>
                            <a:schemeClr val="tx1"/>
                          </a:solidFill>
                          <a:effectLst/>
                          <a:latin typeface="微軟正黑體" panose="020B0604030504040204" pitchFamily="34" charset="-120"/>
                          <a:ea typeface="微軟正黑體" panose="020B0604030504040204" pitchFamily="34" charset="-120"/>
                        </a:rPr>
                        <a:t>新</a:t>
                      </a:r>
                      <a:r>
                        <a:rPr lang="zh-TW" sz="1600" kern="0" dirty="0">
                          <a:solidFill>
                            <a:schemeClr val="tx1"/>
                          </a:solidFill>
                          <a:effectLst/>
                          <a:latin typeface="微軟正黑體" panose="020B0604030504040204" pitchFamily="34" charset="-120"/>
                          <a:ea typeface="微軟正黑體" panose="020B0604030504040204" pitchFamily="34" charset="-120"/>
                        </a:rPr>
                        <a:t>媒體藝術</a:t>
                      </a:r>
                      <a:r>
                        <a:rPr lang="en-US" sz="1600" kern="0" dirty="0">
                          <a:solidFill>
                            <a:schemeClr val="tx1"/>
                          </a:solidFill>
                          <a:effectLst/>
                          <a:latin typeface="微軟正黑體" panose="020B0604030504040204" pitchFamily="34" charset="-120"/>
                          <a:ea typeface="微軟正黑體" panose="020B0604030504040204" pitchFamily="34" charset="-120"/>
                        </a:rPr>
                        <a:t>(1</a:t>
                      </a:r>
                      <a:r>
                        <a:rPr lang="en-US" sz="1600" kern="0" dirty="0" smtClean="0">
                          <a:solidFill>
                            <a:schemeClr val="tx1"/>
                          </a:solidFill>
                          <a:effectLst/>
                          <a:latin typeface="微軟正黑體" panose="020B0604030504040204" pitchFamily="34" charset="-120"/>
                          <a:ea typeface="微軟正黑體" panose="020B0604030504040204" pitchFamily="34" charset="-120"/>
                        </a:rPr>
                        <a:t>)</a:t>
                      </a:r>
                    </a:p>
                    <a:p>
                      <a:pPr algn="ctr">
                        <a:lnSpc>
                          <a:spcPts val="1200"/>
                        </a:lnSpc>
                        <a:spcAft>
                          <a:spcPts val="0"/>
                        </a:spcAft>
                      </a:pPr>
                      <a:endParaRPr 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en-US" sz="1600" kern="0" dirty="0">
                          <a:solidFill>
                            <a:schemeClr val="tx1"/>
                          </a:solidFill>
                          <a:effectLst/>
                          <a:latin typeface="微軟正黑體" panose="020B0604030504040204" pitchFamily="34" charset="-120"/>
                          <a:ea typeface="微軟正黑體" panose="020B0604030504040204" pitchFamily="34" charset="-120"/>
                        </a:rPr>
                        <a:t>(6</a:t>
                      </a:r>
                      <a:r>
                        <a:rPr lang="zh-TW" sz="1600" kern="0" dirty="0">
                          <a:solidFill>
                            <a:schemeClr val="tx1"/>
                          </a:solidFill>
                          <a:effectLst/>
                          <a:latin typeface="微軟正黑體" panose="020B0604030504040204" pitchFamily="34" charset="-120"/>
                          <a:ea typeface="微軟正黑體" panose="020B0604030504040204" pitchFamily="34" charset="-120"/>
                        </a:rPr>
                        <a:t>學分</a:t>
                      </a:r>
                      <a:r>
                        <a:rPr lang="en-US" sz="1600" kern="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661819106"/>
                  </a:ext>
                </a:extLst>
              </a:tr>
              <a:tr h="1632979">
                <a:tc gridSpan="7">
                  <a:txBody>
                    <a:bodyPr/>
                    <a:lstStyle/>
                    <a:p>
                      <a:pPr marL="152400" indent="-152400" algn="just">
                        <a:lnSpc>
                          <a:spcPts val="1200"/>
                        </a:lnSpc>
                        <a:spcAft>
                          <a:spcPts val="0"/>
                        </a:spcAft>
                      </a:pPr>
                      <a:endParaRPr lang="en-US" sz="1400" b="0" kern="100" dirty="0" smtClean="0">
                        <a:solidFill>
                          <a:schemeClr val="tx1"/>
                        </a:solidFill>
                        <a:effectLst/>
                        <a:latin typeface="微軟正黑體" panose="020B0604030504040204" pitchFamily="34" charset="-120"/>
                        <a:ea typeface="微軟正黑體" panose="020B0604030504040204" pitchFamily="34" charset="-120"/>
                      </a:endParaRPr>
                    </a:p>
                    <a:p>
                      <a:pPr marL="152400" indent="-152400" algn="just">
                        <a:lnSpc>
                          <a:spcPct val="100000"/>
                        </a:lnSpc>
                        <a:spcAft>
                          <a:spcPts val="0"/>
                        </a:spcAft>
                      </a:pPr>
                      <a:r>
                        <a:rPr lang="en-US" sz="1400" b="0" kern="100" dirty="0" smtClean="0">
                          <a:solidFill>
                            <a:schemeClr val="tx1"/>
                          </a:solidFill>
                          <a:effectLst/>
                          <a:latin typeface="微軟正黑體" panose="020B0604030504040204" pitchFamily="34" charset="-120"/>
                          <a:ea typeface="微軟正黑體" panose="020B0604030504040204" pitchFamily="34" charset="-120"/>
                        </a:rPr>
                        <a:t>1. </a:t>
                      </a:r>
                      <a:r>
                        <a:rPr lang="zh-TW" sz="1400" b="0" kern="100" dirty="0" smtClean="0">
                          <a:solidFill>
                            <a:schemeClr val="tx1"/>
                          </a:solidFill>
                          <a:effectLst/>
                          <a:latin typeface="微軟正黑體" panose="020B0604030504040204" pitchFamily="34" charset="-120"/>
                          <a:ea typeface="微軟正黑體" panose="020B0604030504040204" pitchFamily="34" charset="-120"/>
                        </a:rPr>
                        <a:t>在</a:t>
                      </a:r>
                      <a:r>
                        <a:rPr lang="zh-TW" sz="1400" b="0" kern="100" dirty="0">
                          <a:solidFill>
                            <a:schemeClr val="tx1"/>
                          </a:solidFill>
                          <a:effectLst/>
                          <a:latin typeface="微軟正黑體" panose="020B0604030504040204" pitchFamily="34" charset="-120"/>
                          <a:ea typeface="微軟正黑體" panose="020B0604030504040204" pitchFamily="34" charset="-120"/>
                        </a:rPr>
                        <a:t>領域課程架構下，國民中小學藝術領域學習</a:t>
                      </a:r>
                      <a:r>
                        <a:rPr lang="zh-TW" sz="1400" b="0" kern="1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1400" b="0" kern="100" dirty="0" smtClean="0">
                        <a:solidFill>
                          <a:schemeClr val="tx1"/>
                        </a:solidFill>
                        <a:effectLst/>
                        <a:latin typeface="微軟正黑體" panose="020B0604030504040204" pitchFamily="34" charset="-120"/>
                        <a:ea typeface="微軟正黑體" panose="020B0604030504040204" pitchFamily="34" charset="-120"/>
                      </a:endParaRPr>
                    </a:p>
                    <a:p>
                      <a:pPr marL="152400" indent="-152400" algn="just">
                        <a:lnSpc>
                          <a:spcPct val="100000"/>
                        </a:lnSpc>
                        <a:spcAft>
                          <a:spcPts val="0"/>
                        </a:spcAft>
                      </a:pPr>
                      <a:r>
                        <a:rPr lang="en-US" altLang="zh-TW" sz="1400" b="0" kern="100" dirty="0" smtClean="0">
                          <a:solidFill>
                            <a:schemeClr val="tx1"/>
                          </a:solidFill>
                          <a:effectLst/>
                          <a:latin typeface="微軟正黑體" panose="020B0604030504040204" pitchFamily="34" charset="-120"/>
                          <a:ea typeface="微軟正黑體" panose="020B0604030504040204" pitchFamily="34" charset="-120"/>
                        </a:rPr>
                        <a:t>    </a:t>
                      </a:r>
                      <a:r>
                        <a:rPr lang="zh-TW" sz="1400" b="0" kern="100" dirty="0" smtClean="0">
                          <a:solidFill>
                            <a:schemeClr val="tx1"/>
                          </a:solidFill>
                          <a:effectLst/>
                          <a:latin typeface="微軟正黑體" panose="020B0604030504040204" pitchFamily="34" charset="-120"/>
                          <a:ea typeface="微軟正黑體" panose="020B0604030504040204" pitchFamily="34" charset="-120"/>
                        </a:rPr>
                        <a:t>內容</a:t>
                      </a:r>
                      <a:r>
                        <a:rPr lang="zh-TW" sz="1400" b="0" kern="100" dirty="0">
                          <a:solidFill>
                            <a:schemeClr val="tx1"/>
                          </a:solidFill>
                          <a:effectLst/>
                          <a:latin typeface="微軟正黑體" panose="020B0604030504040204" pitchFamily="34" charset="-120"/>
                          <a:ea typeface="微軟正黑體" panose="020B0604030504040204" pitchFamily="34" charset="-120"/>
                        </a:rPr>
                        <a:t>應包含音樂、視覺藝術、表演藝術三科目</a:t>
                      </a:r>
                      <a:r>
                        <a:rPr lang="zh-TW" sz="1400" b="0" kern="1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1400" b="0" kern="100" dirty="0" smtClean="0">
                        <a:solidFill>
                          <a:schemeClr val="tx1"/>
                        </a:solidFill>
                        <a:effectLst/>
                        <a:latin typeface="微軟正黑體" panose="020B0604030504040204" pitchFamily="34" charset="-120"/>
                        <a:ea typeface="微軟正黑體" panose="020B0604030504040204" pitchFamily="34" charset="-120"/>
                      </a:endParaRPr>
                    </a:p>
                    <a:p>
                      <a:pPr marL="152400" indent="-152400" algn="just">
                        <a:lnSpc>
                          <a:spcPct val="100000"/>
                        </a:lnSpc>
                        <a:spcAft>
                          <a:spcPts val="0"/>
                        </a:spcAft>
                      </a:pPr>
                      <a:endParaRPr lang="en-US" altLang="zh-TW" sz="1400" b="0" kern="100" dirty="0" smtClean="0">
                        <a:solidFill>
                          <a:schemeClr val="tx1"/>
                        </a:solidFill>
                        <a:effectLst/>
                        <a:latin typeface="微軟正黑體" panose="020B0604030504040204" pitchFamily="34" charset="-120"/>
                        <a:ea typeface="微軟正黑體" panose="020B0604030504040204" pitchFamily="34" charset="-120"/>
                      </a:endParaRPr>
                    </a:p>
                    <a:p>
                      <a:pPr marL="152400" indent="-152400" algn="just">
                        <a:lnSpc>
                          <a:spcPct val="100000"/>
                        </a:lnSpc>
                        <a:spcAft>
                          <a:spcPts val="0"/>
                        </a:spcAft>
                      </a:pPr>
                      <a:r>
                        <a:rPr lang="en-US" sz="1400" b="0" kern="100" dirty="0" smtClean="0">
                          <a:solidFill>
                            <a:schemeClr val="tx1"/>
                          </a:solidFill>
                          <a:effectLst/>
                          <a:latin typeface="微軟正黑體" panose="020B0604030504040204" pitchFamily="34" charset="-120"/>
                          <a:ea typeface="微軟正黑體" panose="020B0604030504040204" pitchFamily="34" charset="-120"/>
                        </a:rPr>
                        <a:t>2. </a:t>
                      </a:r>
                      <a:r>
                        <a:rPr lang="zh-TW" sz="1400" b="0" kern="100" dirty="0" smtClean="0">
                          <a:solidFill>
                            <a:schemeClr val="tx1"/>
                          </a:solidFill>
                          <a:effectLst/>
                          <a:latin typeface="微軟正黑體" panose="020B0604030504040204" pitchFamily="34" charset="-120"/>
                          <a:ea typeface="微軟正黑體" panose="020B0604030504040204" pitchFamily="34" charset="-120"/>
                        </a:rPr>
                        <a:t>國民</a:t>
                      </a:r>
                      <a:r>
                        <a:rPr lang="zh-TW" sz="1400" b="0" kern="100" dirty="0">
                          <a:solidFill>
                            <a:schemeClr val="tx1"/>
                          </a:solidFill>
                          <a:effectLst/>
                          <a:latin typeface="微軟正黑體" panose="020B0604030504040204" pitchFamily="34" charset="-120"/>
                          <a:ea typeface="微軟正黑體" panose="020B0604030504040204" pitchFamily="34" charset="-120"/>
                        </a:rPr>
                        <a:t>小學以領域教學為原則，國民中學除實施領域教學外</a:t>
                      </a:r>
                      <a:r>
                        <a:rPr lang="zh-TW" sz="1400" b="0" kern="1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1400" b="0" kern="100" dirty="0" smtClean="0">
                        <a:solidFill>
                          <a:schemeClr val="tx1"/>
                        </a:solidFill>
                        <a:effectLst/>
                        <a:latin typeface="微軟正黑體" panose="020B0604030504040204" pitchFamily="34" charset="-120"/>
                        <a:ea typeface="微軟正黑體" panose="020B0604030504040204" pitchFamily="34" charset="-120"/>
                      </a:endParaRPr>
                    </a:p>
                    <a:p>
                      <a:pPr marL="152400" indent="-152400" algn="just">
                        <a:lnSpc>
                          <a:spcPct val="100000"/>
                        </a:lnSpc>
                        <a:spcAft>
                          <a:spcPts val="0"/>
                        </a:spcAft>
                      </a:pPr>
                      <a:r>
                        <a:rPr lang="en-US" altLang="zh-TW" sz="1400" b="0" kern="100" baseline="0" dirty="0" smtClean="0">
                          <a:solidFill>
                            <a:schemeClr val="tx1"/>
                          </a:solidFill>
                          <a:effectLst/>
                          <a:latin typeface="微軟正黑體" panose="020B0604030504040204" pitchFamily="34" charset="-120"/>
                          <a:ea typeface="微軟正黑體" panose="020B0604030504040204" pitchFamily="34" charset="-120"/>
                        </a:rPr>
                        <a:t>    </a:t>
                      </a:r>
                      <a:r>
                        <a:rPr lang="zh-TW" sz="1400" b="0" kern="100" dirty="0" smtClean="0">
                          <a:solidFill>
                            <a:schemeClr val="tx1"/>
                          </a:solidFill>
                          <a:effectLst/>
                          <a:latin typeface="微軟正黑體" panose="020B0604030504040204" pitchFamily="34" charset="-120"/>
                          <a:ea typeface="微軟正黑體" panose="020B0604030504040204" pitchFamily="34" charset="-120"/>
                        </a:rPr>
                        <a:t>亦</a:t>
                      </a:r>
                      <a:r>
                        <a:rPr lang="zh-TW" sz="1400" b="0" kern="100" dirty="0">
                          <a:solidFill>
                            <a:schemeClr val="tx1"/>
                          </a:solidFill>
                          <a:effectLst/>
                          <a:latin typeface="微軟正黑體" panose="020B0604030504040204" pitchFamily="34" charset="-120"/>
                          <a:ea typeface="微軟正黑體" panose="020B0604030504040204" pitchFamily="34" charset="-120"/>
                        </a:rPr>
                        <a:t>得實施分科教學；各科目可在不同年級、學期彈性開設</a:t>
                      </a:r>
                      <a:r>
                        <a:rPr lang="zh-TW" sz="1400" b="0" kern="1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1400" b="0" kern="100" dirty="0" smtClean="0">
                        <a:solidFill>
                          <a:schemeClr val="tx1"/>
                        </a:solidFill>
                        <a:effectLst/>
                        <a:latin typeface="微軟正黑體" panose="020B0604030504040204" pitchFamily="34" charset="-120"/>
                        <a:ea typeface="微軟正黑體" panose="020B0604030504040204" pitchFamily="34" charset="-120"/>
                      </a:endParaRPr>
                    </a:p>
                    <a:p>
                      <a:pPr marL="152400" indent="-152400" algn="just">
                        <a:lnSpc>
                          <a:spcPct val="100000"/>
                        </a:lnSpc>
                        <a:spcAft>
                          <a:spcPts val="0"/>
                        </a:spcAft>
                      </a:pPr>
                      <a:r>
                        <a:rPr lang="en-US" altLang="zh-TW" sz="1400" b="0" kern="100" dirty="0" smtClean="0">
                          <a:solidFill>
                            <a:schemeClr val="tx1"/>
                          </a:solidFill>
                          <a:effectLst/>
                          <a:latin typeface="微軟正黑體" panose="020B0604030504040204" pitchFamily="34" charset="-120"/>
                          <a:ea typeface="微軟正黑體" panose="020B0604030504040204" pitchFamily="34" charset="-120"/>
                        </a:rPr>
                        <a:t>    </a:t>
                      </a:r>
                      <a:r>
                        <a:rPr lang="zh-TW" sz="1400" b="0" kern="100" dirty="0" smtClean="0">
                          <a:solidFill>
                            <a:schemeClr val="tx1"/>
                          </a:solidFill>
                          <a:effectLst/>
                          <a:latin typeface="微軟正黑體" panose="020B0604030504040204" pitchFamily="34" charset="-120"/>
                          <a:ea typeface="微軟正黑體" panose="020B0604030504040204" pitchFamily="34" charset="-120"/>
                        </a:rPr>
                        <a:t>並</a:t>
                      </a:r>
                      <a:r>
                        <a:rPr lang="zh-TW" sz="1400" b="0" kern="100" dirty="0">
                          <a:solidFill>
                            <a:schemeClr val="tx1"/>
                          </a:solidFill>
                          <a:effectLst/>
                          <a:latin typeface="微軟正黑體" panose="020B0604030504040204" pitchFamily="34" charset="-120"/>
                          <a:ea typeface="微軟正黑體" panose="020B0604030504040204" pitchFamily="34" charset="-120"/>
                        </a:rPr>
                        <a:t>得連排，但領域各科目學習總節數應予維持，不得減少。</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marL="123190" indent="-152400" algn="just">
                        <a:lnSpc>
                          <a:spcPts val="1200"/>
                        </a:lnSpc>
                        <a:spcAft>
                          <a:spcPts val="0"/>
                        </a:spcAft>
                      </a:pPr>
                      <a:endParaRPr lang="en-US" sz="1400" kern="100" dirty="0" smtClean="0">
                        <a:solidFill>
                          <a:schemeClr val="tx1"/>
                        </a:solidFill>
                        <a:effectLst/>
                        <a:latin typeface="微軟正黑體" panose="020B0604030504040204" pitchFamily="34" charset="-120"/>
                        <a:ea typeface="微軟正黑體" panose="020B0604030504040204" pitchFamily="34" charset="-120"/>
                      </a:endParaRPr>
                    </a:p>
                    <a:p>
                      <a:pPr marL="123190" indent="-152400" algn="just">
                        <a:lnSpc>
                          <a:spcPct val="100000"/>
                        </a:lnSpc>
                        <a:spcAft>
                          <a:spcPts val="0"/>
                        </a:spcAft>
                      </a:pPr>
                      <a:r>
                        <a:rPr lang="en-US" sz="1400" kern="100" dirty="0" smtClean="0">
                          <a:solidFill>
                            <a:schemeClr val="tx1"/>
                          </a:solidFill>
                          <a:effectLst/>
                          <a:latin typeface="微軟正黑體" panose="020B0604030504040204" pitchFamily="34" charset="-120"/>
                          <a:ea typeface="微軟正黑體" panose="020B0604030504040204" pitchFamily="34" charset="-120"/>
                        </a:rPr>
                        <a:t>1.</a:t>
                      </a:r>
                      <a:r>
                        <a:rPr lang="zh-TW" sz="1400" kern="100" dirty="0" smtClean="0">
                          <a:solidFill>
                            <a:schemeClr val="tx1"/>
                          </a:solidFill>
                          <a:effectLst/>
                          <a:latin typeface="微軟正黑體" panose="020B0604030504040204" pitchFamily="34" charset="-120"/>
                          <a:ea typeface="微軟正黑體" panose="020B0604030504040204" pitchFamily="34" charset="-120"/>
                        </a:rPr>
                        <a:t>部定</a:t>
                      </a:r>
                      <a:r>
                        <a:rPr lang="zh-TW" sz="1400" kern="100" dirty="0">
                          <a:solidFill>
                            <a:schemeClr val="tx1"/>
                          </a:solidFill>
                          <a:effectLst/>
                          <a:latin typeface="微軟正黑體" panose="020B0604030504040204" pitchFamily="34" charset="-120"/>
                          <a:ea typeface="微軟正黑體" panose="020B0604030504040204" pitchFamily="34" charset="-120"/>
                        </a:rPr>
                        <a:t>必修</a:t>
                      </a:r>
                      <a:r>
                        <a:rPr lang="zh-TW" sz="1400" kern="0" dirty="0">
                          <a:solidFill>
                            <a:schemeClr val="tx1"/>
                          </a:solidFill>
                          <a:effectLst/>
                          <a:latin typeface="微軟正黑體" panose="020B0604030504040204" pitchFamily="34" charset="-120"/>
                          <a:ea typeface="微軟正黑體" panose="020B0604030504040204" pitchFamily="34" charset="-120"/>
                        </a:rPr>
                        <a:t>三科目共</a:t>
                      </a:r>
                      <a:r>
                        <a:rPr lang="en-US" sz="1400" kern="0" dirty="0">
                          <a:solidFill>
                            <a:schemeClr val="tx1"/>
                          </a:solidFill>
                          <a:effectLst/>
                          <a:latin typeface="微軟正黑體" panose="020B0604030504040204" pitchFamily="34" charset="-120"/>
                          <a:ea typeface="微軟正黑體" panose="020B0604030504040204" pitchFamily="34" charset="-120"/>
                        </a:rPr>
                        <a:t>10</a:t>
                      </a:r>
                      <a:r>
                        <a:rPr lang="zh-TW" sz="1400" kern="0" dirty="0">
                          <a:solidFill>
                            <a:schemeClr val="tx1"/>
                          </a:solidFill>
                          <a:effectLst/>
                          <a:latin typeface="微軟正黑體" panose="020B0604030504040204" pitchFamily="34" charset="-120"/>
                          <a:ea typeface="微軟正黑體" panose="020B0604030504040204" pitchFamily="34" charset="-120"/>
                        </a:rPr>
                        <a:t>學分，每</a:t>
                      </a:r>
                      <a:r>
                        <a:rPr lang="zh-TW" sz="1400" kern="0" dirty="0" smtClean="0">
                          <a:solidFill>
                            <a:schemeClr val="tx1"/>
                          </a:solidFill>
                          <a:effectLst/>
                          <a:latin typeface="微軟正黑體" panose="020B0604030504040204" pitchFamily="34" charset="-120"/>
                          <a:ea typeface="微軟正黑體" panose="020B0604030504040204" pitchFamily="34" charset="-120"/>
                        </a:rPr>
                        <a:t>科目</a:t>
                      </a:r>
                      <a:r>
                        <a:rPr lang="zh-TW" sz="1400" kern="0" dirty="0">
                          <a:solidFill>
                            <a:schemeClr val="tx1"/>
                          </a:solidFill>
                          <a:effectLst/>
                          <a:latin typeface="微軟正黑體" panose="020B0604030504040204" pitchFamily="34" charset="-120"/>
                          <a:ea typeface="微軟正黑體" panose="020B0604030504040204" pitchFamily="34" charset="-120"/>
                        </a:rPr>
                        <a:t>至少開設</a:t>
                      </a:r>
                      <a:r>
                        <a:rPr lang="en-US" sz="1400" kern="0" dirty="0">
                          <a:solidFill>
                            <a:schemeClr val="tx1"/>
                          </a:solidFill>
                          <a:effectLst/>
                          <a:latin typeface="微軟正黑體" panose="020B0604030504040204" pitchFamily="34" charset="-120"/>
                          <a:ea typeface="微軟正黑體" panose="020B0604030504040204" pitchFamily="34" charset="-120"/>
                        </a:rPr>
                        <a:t>2</a:t>
                      </a:r>
                      <a:r>
                        <a:rPr lang="zh-TW" sz="1400" kern="0" dirty="0">
                          <a:solidFill>
                            <a:schemeClr val="tx1"/>
                          </a:solidFill>
                          <a:effectLst/>
                          <a:latin typeface="微軟正黑體" panose="020B0604030504040204" pitchFamily="34" charset="-120"/>
                          <a:ea typeface="微軟正黑體" panose="020B0604030504040204" pitchFamily="34" charset="-120"/>
                        </a:rPr>
                        <a:t>學分。</a:t>
                      </a:r>
                      <a:r>
                        <a:rPr lang="zh-TW" sz="1400" kern="100" dirty="0">
                          <a:solidFill>
                            <a:schemeClr val="tx1"/>
                          </a:solidFill>
                          <a:effectLst/>
                          <a:latin typeface="微軟正黑體" panose="020B0604030504040204" pitchFamily="34" charset="-120"/>
                          <a:ea typeface="微軟正黑體" panose="020B0604030504040204" pitchFamily="34" charset="-120"/>
                        </a:rPr>
                        <a:t>在減少每週授課科目之原則下，各科目可在不同年級、學期彈性開設，並得連排</a:t>
                      </a:r>
                      <a:r>
                        <a:rPr 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en-US" altLang="zh-TW" sz="1400" kern="100" dirty="0" smtClean="0">
                        <a:solidFill>
                          <a:schemeClr val="tx1"/>
                        </a:solidFill>
                        <a:effectLst/>
                        <a:latin typeface="微軟正黑體" panose="020B0604030504040204" pitchFamily="34" charset="-120"/>
                        <a:ea typeface="微軟正黑體" panose="020B0604030504040204" pitchFamily="34" charset="-120"/>
                      </a:endParaRPr>
                    </a:p>
                    <a:p>
                      <a:pPr marL="152400" indent="-152400" algn="just">
                        <a:lnSpc>
                          <a:spcPct val="100000"/>
                        </a:lnSpc>
                        <a:spcAft>
                          <a:spcPts val="0"/>
                        </a:spcAft>
                      </a:pPr>
                      <a:r>
                        <a:rPr lang="en-US" sz="1400" kern="100" dirty="0" smtClean="0">
                          <a:solidFill>
                            <a:schemeClr val="tx1"/>
                          </a:solidFill>
                          <a:effectLst/>
                          <a:latin typeface="微軟正黑體" panose="020B0604030504040204" pitchFamily="34" charset="-120"/>
                          <a:ea typeface="微軟正黑體" panose="020B0604030504040204" pitchFamily="34" charset="-120"/>
                        </a:rPr>
                        <a:t>2</a:t>
                      </a:r>
                      <a:r>
                        <a:rPr lang="en-US" sz="1400" kern="100" dirty="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藝術生活科包含以下三類：視覺應用、音樂應用與表演藝術。</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5847154"/>
                  </a:ext>
                </a:extLst>
              </a:tr>
            </a:tbl>
          </a:graphicData>
        </a:graphic>
      </p:graphicFrame>
      <p:sp>
        <p:nvSpPr>
          <p:cNvPr id="4" name="矩形 3"/>
          <p:cNvSpPr/>
          <p:nvPr/>
        </p:nvSpPr>
        <p:spPr>
          <a:xfrm>
            <a:off x="2200886" y="245803"/>
            <a:ext cx="2031325" cy="584775"/>
          </a:xfrm>
          <a:prstGeom prst="rect">
            <a:avLst/>
          </a:prstGeom>
        </p:spPr>
        <p:txBody>
          <a:bodyPr wrap="none">
            <a:spAutoFit/>
          </a:body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時間分配</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等腰三角形 4"/>
          <p:cNvSpPr/>
          <p:nvPr/>
        </p:nvSpPr>
        <p:spPr>
          <a:xfrm rot="512239">
            <a:off x="1292697" y="41900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等腰三角形 5"/>
          <p:cNvSpPr/>
          <p:nvPr/>
        </p:nvSpPr>
        <p:spPr>
          <a:xfrm rot="20371609">
            <a:off x="1810238" y="63203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等腰三角形 6"/>
          <p:cNvSpPr/>
          <p:nvPr/>
        </p:nvSpPr>
        <p:spPr>
          <a:xfrm rot="20371609">
            <a:off x="939286" y="65447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等腰三角形 7"/>
          <p:cNvSpPr/>
          <p:nvPr/>
        </p:nvSpPr>
        <p:spPr>
          <a:xfrm rot="3761573">
            <a:off x="436090" y="34313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20371609">
            <a:off x="1802855" y="32725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22</a:t>
            </a:r>
            <a:endParaRPr lang="zh-TW" altLang="en-US" sz="1200" dirty="0" smtClean="0">
              <a:solidFill>
                <a:srgbClr val="898989"/>
              </a:solidFill>
            </a:endParaRPr>
          </a:p>
        </p:txBody>
      </p:sp>
    </p:spTree>
    <p:extLst>
      <p:ext uri="{BB962C8B-B14F-4D97-AF65-F5344CB8AC3E}">
        <p14:creationId xmlns:p14="http://schemas.microsoft.com/office/powerpoint/2010/main" val="240998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31948025"/>
              </p:ext>
            </p:extLst>
          </p:nvPr>
        </p:nvGraphicFramePr>
        <p:xfrm>
          <a:off x="1171640" y="1274147"/>
          <a:ext cx="7017233" cy="4309352"/>
        </p:xfrm>
        <a:graphic>
          <a:graphicData uri="http://schemas.openxmlformats.org/drawingml/2006/table">
            <a:tbl>
              <a:tblPr firstRow="1" bandRow="1">
                <a:tableStyleId>{72833802-FEF1-4C79-8D5D-14CF1EAF98D9}</a:tableStyleId>
              </a:tblPr>
              <a:tblGrid>
                <a:gridCol w="1659343">
                  <a:extLst>
                    <a:ext uri="{9D8B030D-6E8A-4147-A177-3AD203B41FA5}">
                      <a16:colId xmlns:a16="http://schemas.microsoft.com/office/drawing/2014/main" val="20000"/>
                    </a:ext>
                  </a:extLst>
                </a:gridCol>
                <a:gridCol w="1848641">
                  <a:extLst>
                    <a:ext uri="{9D8B030D-6E8A-4147-A177-3AD203B41FA5}">
                      <a16:colId xmlns:a16="http://schemas.microsoft.com/office/drawing/2014/main" val="20001"/>
                    </a:ext>
                  </a:extLst>
                </a:gridCol>
                <a:gridCol w="1824810">
                  <a:extLst>
                    <a:ext uri="{9D8B030D-6E8A-4147-A177-3AD203B41FA5}">
                      <a16:colId xmlns:a16="http://schemas.microsoft.com/office/drawing/2014/main" val="20002"/>
                    </a:ext>
                  </a:extLst>
                </a:gridCol>
                <a:gridCol w="1684439">
                  <a:extLst>
                    <a:ext uri="{9D8B030D-6E8A-4147-A177-3AD203B41FA5}">
                      <a16:colId xmlns:a16="http://schemas.microsoft.com/office/drawing/2014/main" val="20003"/>
                    </a:ext>
                  </a:extLst>
                </a:gridCol>
              </a:tblGrid>
              <a:tr h="1172742">
                <a:tc gridSpan="4">
                  <a:txBody>
                    <a:bodyPr/>
                    <a:lstStyle/>
                    <a:p>
                      <a:pPr marL="0" algn="ctr" defTabSz="914400" rtl="0" eaLnBrk="1" latinLnBrk="0" hangingPunct="1">
                        <a:lnSpc>
                          <a:spcPct val="150000"/>
                        </a:lnSpc>
                      </a:pPr>
                      <a:r>
                        <a:rPr lang="zh-TW" altLang="en-US" sz="2300" kern="1200" dirty="0" smtClean="0">
                          <a:latin typeface="微軟正黑體" panose="020B0604030504040204" pitchFamily="34" charset="-120"/>
                          <a:ea typeface="微軟正黑體" panose="020B0604030504040204" pitchFamily="34" charset="-120"/>
                        </a:rPr>
                        <a:t>普通型高級中學教育階段</a:t>
                      </a:r>
                      <a:endParaRPr lang="en-US" altLang="zh-TW" sz="2300" kern="1200" dirty="0" smtClean="0">
                        <a:latin typeface="微軟正黑體" panose="020B0604030504040204" pitchFamily="34" charset="-120"/>
                        <a:ea typeface="微軟正黑體" panose="020B0604030504040204" pitchFamily="34" charset="-120"/>
                      </a:endParaRPr>
                    </a:p>
                    <a:p>
                      <a:pPr marL="0" algn="ctr" defTabSz="914400" rtl="0" eaLnBrk="1" latinLnBrk="0" hangingPunct="1">
                        <a:lnSpc>
                          <a:spcPct val="150000"/>
                        </a:lnSpc>
                      </a:pPr>
                      <a:r>
                        <a:rPr lang="zh-TW" altLang="en-US" sz="2300" kern="1200" dirty="0" smtClean="0">
                          <a:latin typeface="微軟正黑體" panose="020B0604030504040204" pitchFamily="34" charset="-120"/>
                          <a:ea typeface="微軟正黑體" panose="020B0604030504040204" pitchFamily="34" charset="-120"/>
                        </a:rPr>
                        <a:t>（第五學習階段）</a:t>
                      </a:r>
                      <a:r>
                        <a:rPr lang="zh-TW" altLang="en-US" sz="2300" dirty="0" smtClean="0">
                          <a:latin typeface="微軟正黑體" panose="020B0604030504040204" pitchFamily="34" charset="-120"/>
                          <a:ea typeface="微軟正黑體" panose="020B0604030504040204" pitchFamily="34" charset="-120"/>
                        </a:rPr>
                        <a:t>加深加廣選修</a:t>
                      </a:r>
                      <a:endParaRPr lang="zh-TW" altLang="en-US" sz="2300" b="1" kern="1200" dirty="0">
                        <a:solidFill>
                          <a:schemeClr val="tx1"/>
                        </a:solidFill>
                        <a:latin typeface="微軟正黑體" panose="020B0604030504040204" pitchFamily="34" charset="-120"/>
                        <a:ea typeface="微軟正黑體" panose="020B0604030504040204" pitchFamily="34" charset="-120"/>
                        <a:cs typeface="細明體"/>
                      </a:endParaRPr>
                    </a:p>
                  </a:txBody>
                  <a:tcPr marL="81204" marR="81204" marT="40582" marB="40582"/>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141603">
                <a:tc>
                  <a:txBody>
                    <a:bodyPr/>
                    <a:lstStyle/>
                    <a:p>
                      <a:pPr algn="ctr"/>
                      <a:r>
                        <a:rPr lang="zh-TW" altLang="en-US" sz="2000" dirty="0" smtClean="0">
                          <a:latin typeface="微軟正黑體" panose="020B0604030504040204" pitchFamily="34" charset="-120"/>
                          <a:ea typeface="微軟正黑體" panose="020B0604030504040204" pitchFamily="34" charset="-120"/>
                        </a:rPr>
                        <a:t>表演創作</a:t>
                      </a: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tc>
                  <a:txBody>
                    <a:bodyPr/>
                    <a:lstStyle/>
                    <a:p>
                      <a:pPr algn="ctr"/>
                      <a:endParaRPr lang="en-US" altLang="zh-TW" sz="20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rPr>
                        <a:t>多媒體音樂</a:t>
                      </a:r>
                    </a:p>
                    <a:p>
                      <a:pPr algn="ct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基本設計</a:t>
                      </a: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tc>
                  <a:txBody>
                    <a:bodyPr/>
                    <a:lstStyle/>
                    <a:p>
                      <a:pPr algn="ctr"/>
                      <a:endParaRPr lang="en-US" altLang="zh-TW" sz="2000" dirty="0" smtClean="0">
                        <a:latin typeface="微軟正黑體" panose="020B0604030504040204" pitchFamily="34" charset="-120"/>
                        <a:ea typeface="微軟正黑體" panose="020B0604030504040204" pitchFamily="34" charset="-120"/>
                      </a:endParaRPr>
                    </a:p>
                    <a:p>
                      <a:pPr algn="ctr"/>
                      <a:r>
                        <a:rPr lang="zh-TW" altLang="en-US" sz="2000" dirty="0" smtClean="0">
                          <a:latin typeface="微軟正黑體" panose="020B0604030504040204" pitchFamily="34" charset="-120"/>
                          <a:ea typeface="微軟正黑體" panose="020B0604030504040204" pitchFamily="34" charset="-120"/>
                        </a:rPr>
                        <a:t>新媒體藝術</a:t>
                      </a:r>
                    </a:p>
                    <a:p>
                      <a:pPr algn="ct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extLst>
                  <a:ext uri="{0D108BD9-81ED-4DB2-BD59-A6C34878D82A}">
                    <a16:rowId xmlns:a16="http://schemas.microsoft.com/office/drawing/2014/main" val="10001"/>
                  </a:ext>
                </a:extLst>
              </a:tr>
              <a:tr h="674862">
                <a:tc>
                  <a:txBody>
                    <a:bodyPr/>
                    <a:lstStyle/>
                    <a:p>
                      <a:pPr algn="ct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學分</a:t>
                      </a: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學分</a:t>
                      </a: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學分</a:t>
                      </a: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學分</a:t>
                      </a:r>
                      <a:endParaRPr lang="zh-TW" altLang="en-US" sz="2000" b="1" dirty="0">
                        <a:solidFill>
                          <a:srgbClr val="800000"/>
                        </a:solidFill>
                        <a:latin typeface="微軟正黑體" panose="020B0604030504040204" pitchFamily="34" charset="-120"/>
                        <a:ea typeface="微軟正黑體" panose="020B0604030504040204" pitchFamily="34" charset="-120"/>
                        <a:cs typeface="細明體"/>
                      </a:endParaRPr>
                    </a:p>
                  </a:txBody>
                  <a:tcPr marL="81204" marR="81204" marT="40582" marB="40582" anchor="ctr"/>
                </a:tc>
                <a:extLst>
                  <a:ext uri="{0D108BD9-81ED-4DB2-BD59-A6C34878D82A}">
                    <a16:rowId xmlns:a16="http://schemas.microsoft.com/office/drawing/2014/main" val="10002"/>
                  </a:ext>
                </a:extLst>
              </a:tr>
              <a:tr h="1320145">
                <a:tc gridSpan="4">
                  <a:txBody>
                    <a:bodyPr/>
                    <a:lstStyle/>
                    <a:p>
                      <a:pPr algn="l">
                        <a:lnSpc>
                          <a:spcPct val="100000"/>
                        </a:lnSpc>
                      </a:pP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藝術領域加深加廣選修上限為</a:t>
                      </a: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學分。</a:t>
                      </a:r>
                    </a:p>
                    <a:p>
                      <a:pPr algn="l">
                        <a:lnSpc>
                          <a:spcPct val="100000"/>
                        </a:lnSpc>
                      </a:pP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本選修係為加深加廣選修，以滿足銜接不同進路大學院校教  </a:t>
                      </a:r>
                      <a:endParaRPr lang="en-US" altLang="zh-TW" sz="2000" dirty="0" smtClean="0">
                        <a:latin typeface="微軟正黑體" panose="020B0604030504040204" pitchFamily="34" charset="-120"/>
                        <a:ea typeface="微軟正黑體" panose="020B0604030504040204" pitchFamily="34" charset="-120"/>
                      </a:endParaRPr>
                    </a:p>
                    <a:p>
                      <a:pPr algn="l">
                        <a:lnSpc>
                          <a:spcPct val="100000"/>
                        </a:lnSpc>
                      </a:pP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育之預備，由學生依其生涯進路規劃及興趣選修。</a:t>
                      </a:r>
                      <a:endParaRPr lang="zh-TW" altLang="en-US" sz="2000" b="1" dirty="0" smtClean="0">
                        <a:latin typeface="微軟正黑體" panose="020B0604030504040204" pitchFamily="34" charset="-120"/>
                        <a:ea typeface="微軟正黑體" panose="020B0604030504040204" pitchFamily="34" charset="-120"/>
                      </a:endParaRPr>
                    </a:p>
                  </a:txBody>
                  <a:tcPr marL="81204" marR="81204" marT="40582" marB="40582"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660066"/>
                        </a:solidFill>
                        <a:latin typeface="微軟正黑體" pitchFamily="34" charset="-120"/>
                        <a:ea typeface="微軟正黑體" pitchFamily="34" charset="-120"/>
                        <a:cs typeface="細明體"/>
                      </a:endParaRPr>
                    </a:p>
                  </a:txBody>
                  <a:tcPr marL="91450" marR="91450" marT="45702" marB="45702"/>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660066"/>
                        </a:solidFill>
                        <a:latin typeface="微軟正黑體" pitchFamily="34" charset="-120"/>
                        <a:ea typeface="微軟正黑體" pitchFamily="34" charset="-120"/>
                        <a:cs typeface="細明體"/>
                      </a:endParaRPr>
                    </a:p>
                  </a:txBody>
                  <a:tcPr marL="91450" marR="91450" marT="45702" marB="45702"/>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660066"/>
                        </a:solidFill>
                        <a:latin typeface="微軟正黑體" pitchFamily="34" charset="-120"/>
                        <a:ea typeface="微軟正黑體" pitchFamily="34" charset="-120"/>
                        <a:cs typeface="細明體"/>
                      </a:endParaRPr>
                    </a:p>
                  </a:txBody>
                  <a:tcPr marL="91450" marR="91450" marT="45702" marB="45702"/>
                </a:tc>
                <a:extLst>
                  <a:ext uri="{0D108BD9-81ED-4DB2-BD59-A6C34878D82A}">
                    <a16:rowId xmlns:a16="http://schemas.microsoft.com/office/drawing/2014/main" val="10003"/>
                  </a:ext>
                </a:extLst>
              </a:tr>
            </a:tbl>
          </a:graphicData>
        </a:graphic>
      </p:graphicFrame>
      <p:sp>
        <p:nvSpPr>
          <p:cNvPr id="6" name="等腰三角形 5"/>
          <p:cNvSpPr/>
          <p:nvPr/>
        </p:nvSpPr>
        <p:spPr>
          <a:xfrm rot="512239">
            <a:off x="1292697" y="41900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等腰三角形 6"/>
          <p:cNvSpPr/>
          <p:nvPr/>
        </p:nvSpPr>
        <p:spPr>
          <a:xfrm rot="20371609">
            <a:off x="1810238" y="63203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等腰三角形 7"/>
          <p:cNvSpPr/>
          <p:nvPr/>
        </p:nvSpPr>
        <p:spPr>
          <a:xfrm rot="20371609">
            <a:off x="939286" y="65447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3761573">
            <a:off x="436090" y="34313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等腰三角形 9"/>
          <p:cNvSpPr/>
          <p:nvPr/>
        </p:nvSpPr>
        <p:spPr>
          <a:xfrm rot="20371609">
            <a:off x="1802855" y="32725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23</a:t>
            </a:r>
            <a:endParaRPr lang="zh-TW" altLang="en-US" sz="1200" dirty="0" smtClean="0">
              <a:solidFill>
                <a:srgbClr val="898989"/>
              </a:solidFill>
            </a:endParaRPr>
          </a:p>
        </p:txBody>
      </p:sp>
      <p:sp>
        <p:nvSpPr>
          <p:cNvPr id="12" name="矩形 11"/>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71318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0" y="193745"/>
            <a:ext cx="8665699" cy="857250"/>
          </a:xfrm>
          <a:ln>
            <a:noFill/>
          </a:ln>
        </p:spPr>
        <p:txBody>
          <a:bodyPr rtlCol="0">
            <a:normAutofit/>
          </a:bodyPr>
          <a:lstStyle/>
          <a:p>
            <a:pPr algn="ctr">
              <a:lnSpc>
                <a:spcPct val="100000"/>
              </a:lnSpc>
              <a:spcBef>
                <a:spcPts val="0"/>
              </a:spcBef>
              <a:defRPr/>
            </a:pPr>
            <a:r>
              <a:rPr lang="zh-TW" altLang="en-US" sz="32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素養導向之藝術學習</a:t>
            </a:r>
            <a:endParaRPr lang="zh-TW" altLang="en-US"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6" name="表格 5"/>
          <p:cNvGraphicFramePr>
            <a:graphicFrameLocks noGrp="1"/>
          </p:cNvGraphicFramePr>
          <p:nvPr>
            <p:extLst>
              <p:ext uri="{D42A27DB-BD31-4B8C-83A1-F6EECF244321}">
                <p14:modId xmlns:p14="http://schemas.microsoft.com/office/powerpoint/2010/main" val="3712715247"/>
              </p:ext>
            </p:extLst>
          </p:nvPr>
        </p:nvGraphicFramePr>
        <p:xfrm>
          <a:off x="522515" y="1132523"/>
          <a:ext cx="8011885" cy="5167690"/>
        </p:xfrm>
        <a:graphic>
          <a:graphicData uri="http://schemas.openxmlformats.org/drawingml/2006/table">
            <a:tbl>
              <a:tblPr>
                <a:tableStyleId>{5DA37D80-6434-44D0-A028-1B22A696006F}</a:tableStyleId>
              </a:tblPr>
              <a:tblGrid>
                <a:gridCol w="1042877">
                  <a:extLst>
                    <a:ext uri="{9D8B030D-6E8A-4147-A177-3AD203B41FA5}">
                      <a16:colId xmlns:a16="http://schemas.microsoft.com/office/drawing/2014/main" val="20000"/>
                    </a:ext>
                  </a:extLst>
                </a:gridCol>
                <a:gridCol w="1330594">
                  <a:extLst>
                    <a:ext uri="{9D8B030D-6E8A-4147-A177-3AD203B41FA5}">
                      <a16:colId xmlns:a16="http://schemas.microsoft.com/office/drawing/2014/main" val="20001"/>
                    </a:ext>
                  </a:extLst>
                </a:gridCol>
                <a:gridCol w="1880551">
                  <a:extLst>
                    <a:ext uri="{9D8B030D-6E8A-4147-A177-3AD203B41FA5}">
                      <a16:colId xmlns:a16="http://schemas.microsoft.com/office/drawing/2014/main" val="20002"/>
                    </a:ext>
                  </a:extLst>
                </a:gridCol>
                <a:gridCol w="1751889">
                  <a:extLst>
                    <a:ext uri="{9D8B030D-6E8A-4147-A177-3AD203B41FA5}">
                      <a16:colId xmlns:a16="http://schemas.microsoft.com/office/drawing/2014/main" val="4215200838"/>
                    </a:ext>
                  </a:extLst>
                </a:gridCol>
                <a:gridCol w="2005974">
                  <a:extLst>
                    <a:ext uri="{9D8B030D-6E8A-4147-A177-3AD203B41FA5}">
                      <a16:colId xmlns:a16="http://schemas.microsoft.com/office/drawing/2014/main" val="1255337648"/>
                    </a:ext>
                  </a:extLst>
                </a:gridCol>
              </a:tblGrid>
              <a:tr h="236840">
                <a:tc rowSpan="2">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總綱核心素養面向</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rowSpan="2">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總綱核心</a:t>
                      </a:r>
                    </a:p>
                    <a:p>
                      <a:pPr algn="ctr">
                        <a:spcAft>
                          <a:spcPts val="0"/>
                        </a:spcAft>
                      </a:pPr>
                      <a:r>
                        <a:rPr lang="zh-TW" sz="1600" b="1" kern="100" dirty="0">
                          <a:latin typeface="微軟正黑體" panose="020B0604030504040204" pitchFamily="34" charset="-120"/>
                          <a:ea typeface="微軟正黑體" panose="020B0604030504040204" pitchFamily="34" charset="-120"/>
                        </a:rPr>
                        <a:t>素養項目</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gridSpan="3">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藝術領域核心素養具體內涵</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5879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國民</a:t>
                      </a:r>
                      <a:r>
                        <a:rPr lang="zh-TW" sz="1600" b="1" kern="100" dirty="0" smtClean="0">
                          <a:effectLst/>
                          <a:latin typeface="微軟正黑體" panose="020B0604030504040204" pitchFamily="34" charset="-120"/>
                          <a:ea typeface="微軟正黑體" panose="020B0604030504040204" pitchFamily="34" charset="-120"/>
                        </a:rPr>
                        <a:t>小學教育</a:t>
                      </a:r>
                      <a:r>
                        <a:rPr lang="en-US" sz="1600" b="1" kern="100" dirty="0" smtClean="0">
                          <a:effectLst/>
                          <a:latin typeface="微軟正黑體" panose="020B0604030504040204" pitchFamily="34" charset="-120"/>
                          <a:ea typeface="微軟正黑體" panose="020B0604030504040204" pitchFamily="34" charset="-120"/>
                        </a:rPr>
                        <a:t>(</a:t>
                      </a:r>
                      <a:r>
                        <a:rPr lang="en-US" sz="1600" b="1" kern="100" dirty="0">
                          <a:effectLst/>
                          <a:latin typeface="微軟正黑體" panose="020B0604030504040204" pitchFamily="34" charset="-120"/>
                          <a:ea typeface="微軟正黑體" panose="020B0604030504040204" pitchFamily="34" charset="-120"/>
                        </a:rPr>
                        <a:t>E)</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國民</a:t>
                      </a:r>
                      <a:r>
                        <a:rPr lang="zh-TW" sz="1600" b="1" kern="100" dirty="0" smtClean="0">
                          <a:effectLst/>
                          <a:latin typeface="微軟正黑體" panose="020B0604030504040204" pitchFamily="34" charset="-120"/>
                          <a:ea typeface="微軟正黑體" panose="020B0604030504040204" pitchFamily="34" charset="-120"/>
                        </a:rPr>
                        <a:t>中學教育</a:t>
                      </a:r>
                      <a:r>
                        <a:rPr lang="en-US" sz="1600" b="1" kern="100" dirty="0" smtClean="0">
                          <a:effectLst/>
                          <a:latin typeface="微軟正黑體" panose="020B0604030504040204" pitchFamily="34" charset="-120"/>
                          <a:ea typeface="微軟正黑體" panose="020B0604030504040204" pitchFamily="34" charset="-120"/>
                        </a:rPr>
                        <a:t>(</a:t>
                      </a:r>
                      <a:r>
                        <a:rPr lang="en-US" sz="1600" b="1" kern="100" dirty="0">
                          <a:effectLst/>
                          <a:latin typeface="微軟正黑體" panose="020B0604030504040204" pitchFamily="34" charset="-120"/>
                          <a:ea typeface="微軟正黑體" panose="020B0604030504040204" pitchFamily="34" charset="-120"/>
                        </a:rPr>
                        <a:t>J)</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普通型高級</a:t>
                      </a:r>
                      <a:r>
                        <a:rPr lang="zh-TW" sz="1600" b="1" kern="100" dirty="0" smtClean="0">
                          <a:effectLst/>
                          <a:latin typeface="微軟正黑體" panose="020B0604030504040204" pitchFamily="34" charset="-120"/>
                          <a:ea typeface="微軟正黑體" panose="020B0604030504040204" pitchFamily="34" charset="-120"/>
                        </a:rPr>
                        <a:t>中等學校</a:t>
                      </a:r>
                      <a:r>
                        <a:rPr lang="zh-TW" sz="1600" b="1" kern="100" dirty="0">
                          <a:effectLst/>
                          <a:latin typeface="微軟正黑體" panose="020B0604030504040204" pitchFamily="34" charset="-120"/>
                          <a:ea typeface="微軟正黑體" panose="020B0604030504040204" pitchFamily="34" charset="-120"/>
                        </a:rPr>
                        <a:t>教育</a:t>
                      </a:r>
                      <a:r>
                        <a:rPr lang="en-US" sz="1600" b="1" kern="100" dirty="0" smtClean="0">
                          <a:effectLst/>
                          <a:latin typeface="微軟正黑體" panose="020B0604030504040204" pitchFamily="34" charset="-120"/>
                          <a:ea typeface="微軟正黑體" panose="020B0604030504040204" pitchFamily="34" charset="-120"/>
                        </a:rPr>
                        <a:t>(S-U</a:t>
                      </a:r>
                      <a:r>
                        <a:rPr lang="en-US" sz="1600" b="1" kern="100" dirty="0">
                          <a:effectLst/>
                          <a:latin typeface="微軟正黑體" panose="020B0604030504040204" pitchFamily="34" charset="-120"/>
                          <a:ea typeface="微軟正黑體" panose="020B0604030504040204" pitchFamily="34" charset="-120"/>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1154434">
                <a:tc rowSpan="3">
                  <a:txBody>
                    <a:bodyPr/>
                    <a:lstStyle/>
                    <a:p>
                      <a:pPr algn="ctr">
                        <a:spcAft>
                          <a:spcPts val="0"/>
                        </a:spcAft>
                      </a:pPr>
                      <a:r>
                        <a:rPr lang="en-US" altLang="zh-TW" sz="1600" b="1" kern="100" dirty="0" smtClean="0">
                          <a:solidFill>
                            <a:srgbClr val="C00000"/>
                          </a:solidFill>
                          <a:latin typeface="微軟正黑體" panose="020B0604030504040204" pitchFamily="34" charset="-120"/>
                          <a:ea typeface="微軟正黑體" panose="020B0604030504040204" pitchFamily="34" charset="-120"/>
                          <a:cs typeface="Times New Roman"/>
                        </a:rPr>
                        <a:t>A</a:t>
                      </a:r>
                    </a:p>
                    <a:p>
                      <a:pPr algn="ctr">
                        <a:spcAft>
                          <a:spcPts val="0"/>
                        </a:spcAft>
                      </a:pPr>
                      <a:r>
                        <a:rPr lang="zh-TW" altLang="en-US" sz="1600" b="1" kern="100" dirty="0" smtClean="0">
                          <a:solidFill>
                            <a:srgbClr val="C00000"/>
                          </a:solidFill>
                          <a:latin typeface="微軟正黑體" panose="020B0604030504040204" pitchFamily="34" charset="-120"/>
                          <a:ea typeface="微軟正黑體" panose="020B0604030504040204" pitchFamily="34" charset="-120"/>
                          <a:cs typeface="Times New Roman"/>
                        </a:rPr>
                        <a:t>自主</a:t>
                      </a:r>
                    </a:p>
                    <a:p>
                      <a:pPr algn="ctr">
                        <a:spcAft>
                          <a:spcPts val="0"/>
                        </a:spcAft>
                      </a:pPr>
                      <a:r>
                        <a:rPr lang="zh-TW" altLang="en-US" sz="1600" b="1" kern="100" dirty="0" smtClean="0">
                          <a:solidFill>
                            <a:srgbClr val="C00000"/>
                          </a:solidFill>
                          <a:latin typeface="微軟正黑體" panose="020B0604030504040204" pitchFamily="34" charset="-120"/>
                          <a:ea typeface="微軟正黑體" panose="020B0604030504040204" pitchFamily="34" charset="-120"/>
                          <a:cs typeface="Times New Roman"/>
                        </a:rPr>
                        <a:t>行動</a:t>
                      </a:r>
                      <a:endParaRPr lang="zh-TW" sz="1600" b="1" kern="100" dirty="0">
                        <a:solidFill>
                          <a:srgbClr val="C00000"/>
                        </a:solidFill>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ctr">
                        <a:spcAft>
                          <a:spcPts val="0"/>
                        </a:spcAft>
                      </a:pP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a:rPr>
                        <a:t>A1</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身心素質</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自我精進</a:t>
                      </a:r>
                      <a:endParaRPr lang="zh-TW" sz="1600" b="1" kern="100" dirty="0">
                        <a:solidFill>
                          <a:schemeClr val="tx1"/>
                        </a:solidFill>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rPr>
                        <a:t>藝</a:t>
                      </a:r>
                      <a:r>
                        <a:rPr lang="en-US" altLang="zh-TW" sz="1600" b="1" kern="100" dirty="0" smtClean="0">
                          <a:solidFill>
                            <a:schemeClr val="tx1"/>
                          </a:solidFill>
                          <a:latin typeface="微軟正黑體" panose="020B0604030504040204" pitchFamily="34" charset="-120"/>
                          <a:ea typeface="微軟正黑體" panose="020B0604030504040204" pitchFamily="34" charset="-120"/>
                        </a:rPr>
                        <a:t>-E-A1</a:t>
                      </a:r>
                    </a:p>
                    <a:p>
                      <a:pPr algn="l">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rPr>
                        <a:t>參與藝術活動，</a:t>
                      </a:r>
                      <a:r>
                        <a:rPr lang="zh-TW" altLang="en-US" sz="1600" b="1" kern="100" dirty="0" smtClean="0">
                          <a:solidFill>
                            <a:srgbClr val="0000FF"/>
                          </a:solidFill>
                          <a:latin typeface="微軟正黑體" panose="020B0604030504040204" pitchFamily="34" charset="-120"/>
                          <a:ea typeface="微軟正黑體" panose="020B0604030504040204" pitchFamily="34" charset="-120"/>
                        </a:rPr>
                        <a:t>探索生活美感</a:t>
                      </a:r>
                      <a:r>
                        <a:rPr lang="zh-TW" altLang="en-US" sz="1600" b="1" kern="100" dirty="0" smtClean="0">
                          <a:solidFill>
                            <a:schemeClr val="tx1"/>
                          </a:solidFill>
                          <a:latin typeface="微軟正黑體" panose="020B0604030504040204" pitchFamily="34" charset="-120"/>
                          <a:ea typeface="微軟正黑體" panose="020B0604030504040204" pitchFamily="34" charset="-120"/>
                        </a:rPr>
                        <a:t>。</a:t>
                      </a:r>
                    </a:p>
                  </a:txBody>
                  <a:tcPr marL="65778" marR="65778" marT="9053" marB="0" anchor="ctr"/>
                </a:tc>
                <a:tc>
                  <a:txBody>
                    <a:bodyPr/>
                    <a:lstStyle/>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-J-A1</a:t>
                      </a:r>
                    </a:p>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參與藝術活動，</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增進美感知能</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S-U-A1</a:t>
                      </a:r>
                    </a:p>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參與藝術活動，以</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提升生活美感及生命價值</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154434">
                <a:tc vMerge="1">
                  <a:txBody>
                    <a:bodyPr/>
                    <a:lstStyle/>
                    <a:p>
                      <a:endParaRPr lang="zh-TW" altLang="en-US"/>
                    </a:p>
                  </a:txBody>
                  <a:tcPr/>
                </a:tc>
                <a:tc>
                  <a:txBody>
                    <a:bodyPr/>
                    <a:lstStyle/>
                    <a:p>
                      <a:pPr algn="ctr">
                        <a:spcAft>
                          <a:spcPts val="0"/>
                        </a:spcAft>
                      </a:pP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a:rPr>
                        <a:t>A2</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系統思考</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解決問題</a:t>
                      </a:r>
                      <a:endParaRPr lang="zh-TW" sz="1600" b="1" kern="100" dirty="0">
                        <a:solidFill>
                          <a:schemeClr val="tx1"/>
                        </a:solidFill>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rPr>
                        <a:t>藝</a:t>
                      </a:r>
                      <a:r>
                        <a:rPr lang="en-US" altLang="zh-TW" sz="1600" b="1" kern="100" dirty="0" smtClean="0">
                          <a:solidFill>
                            <a:schemeClr val="tx1"/>
                          </a:solidFill>
                          <a:latin typeface="微軟正黑體" panose="020B0604030504040204" pitchFamily="34" charset="-120"/>
                          <a:ea typeface="微軟正黑體" panose="020B0604030504040204" pitchFamily="34" charset="-120"/>
                        </a:rPr>
                        <a:t>-E-A2</a:t>
                      </a:r>
                    </a:p>
                    <a:p>
                      <a:pPr algn="l">
                        <a:spcAft>
                          <a:spcPts val="0"/>
                        </a:spcAft>
                      </a:pPr>
                      <a:r>
                        <a:rPr lang="zh-TW" altLang="en-US" sz="1600" b="1" kern="100" dirty="0" smtClean="0">
                          <a:solidFill>
                            <a:srgbClr val="0000FF"/>
                          </a:solidFill>
                          <a:latin typeface="微軟正黑體" panose="020B0604030504040204" pitchFamily="34" charset="-120"/>
                          <a:ea typeface="微軟正黑體" panose="020B0604030504040204" pitchFamily="34" charset="-120"/>
                        </a:rPr>
                        <a:t>認識</a:t>
                      </a:r>
                      <a:r>
                        <a:rPr lang="zh-TW" altLang="en-US" sz="1600" b="1" kern="100" dirty="0" smtClean="0">
                          <a:solidFill>
                            <a:schemeClr val="tx1"/>
                          </a:solidFill>
                          <a:latin typeface="微軟正黑體" panose="020B0604030504040204" pitchFamily="34" charset="-120"/>
                          <a:ea typeface="微軟正黑體" panose="020B0604030504040204" pitchFamily="34" charset="-120"/>
                        </a:rPr>
                        <a:t>設計思考，</a:t>
                      </a:r>
                      <a:r>
                        <a:rPr lang="zh-TW" altLang="en-US" sz="1600" b="1" kern="100" dirty="0" smtClean="0">
                          <a:solidFill>
                            <a:srgbClr val="0000FF"/>
                          </a:solidFill>
                          <a:latin typeface="微軟正黑體" panose="020B0604030504040204" pitchFamily="34" charset="-120"/>
                          <a:ea typeface="微軟正黑體" panose="020B0604030504040204" pitchFamily="34" charset="-120"/>
                        </a:rPr>
                        <a:t>理解</a:t>
                      </a:r>
                      <a:r>
                        <a:rPr lang="zh-TW" altLang="en-US" sz="1600" b="1" kern="100" dirty="0" smtClean="0">
                          <a:solidFill>
                            <a:schemeClr val="tx1"/>
                          </a:solidFill>
                          <a:latin typeface="微軟正黑體" panose="020B0604030504040204" pitchFamily="34" charset="-120"/>
                          <a:ea typeface="微軟正黑體" panose="020B0604030504040204" pitchFamily="34" charset="-120"/>
                        </a:rPr>
                        <a:t>藝術實踐的</a:t>
                      </a:r>
                      <a:r>
                        <a:rPr lang="zh-TW" altLang="en-US" sz="1600" b="1" kern="100" dirty="0" smtClean="0">
                          <a:solidFill>
                            <a:srgbClr val="0000FF"/>
                          </a:solidFill>
                          <a:latin typeface="微軟正黑體" panose="020B0604030504040204" pitchFamily="34" charset="-120"/>
                          <a:ea typeface="微軟正黑體" panose="020B0604030504040204" pitchFamily="34" charset="-120"/>
                        </a:rPr>
                        <a:t>意義</a:t>
                      </a:r>
                      <a:r>
                        <a:rPr lang="zh-TW" altLang="en-US" sz="1600" b="1" kern="100" dirty="0" smtClean="0">
                          <a:solidFill>
                            <a:schemeClr val="tx1"/>
                          </a:solidFill>
                          <a:latin typeface="微軟正黑體" panose="020B0604030504040204" pitchFamily="34" charset="-120"/>
                          <a:ea typeface="微軟正黑體" panose="020B0604030504040204" pitchFamily="34" charset="-120"/>
                        </a:rPr>
                        <a:t>。</a:t>
                      </a:r>
                    </a:p>
                  </a:txBody>
                  <a:tcPr marL="65778" marR="65778" marT="9053" marB="0" anchor="ctr"/>
                </a:tc>
                <a:tc>
                  <a:txBody>
                    <a:bodyPr/>
                    <a:lstStyle/>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-J-A2</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嘗試</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設計思考，</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探索</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藝術實踐</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解決問題的途徑</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S-U-A2</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運用</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設計與</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批判性</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思考，以藝術實踐</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解決問題</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376391">
                <a:tc vMerge="1">
                  <a:txBody>
                    <a:bodyPr/>
                    <a:lstStyle/>
                    <a:p>
                      <a:endParaRPr lang="zh-TW" altLang="en-US"/>
                    </a:p>
                  </a:txBody>
                  <a:tcPr/>
                </a:tc>
                <a:tc>
                  <a:txBody>
                    <a:bodyPr/>
                    <a:lstStyle/>
                    <a:p>
                      <a:pPr algn="ctr">
                        <a:spcAft>
                          <a:spcPts val="0"/>
                        </a:spcAft>
                      </a:pP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a:rPr>
                        <a:t>A3</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規劃執行</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創新應變</a:t>
                      </a:r>
                      <a:endParaRPr lang="zh-TW" sz="1600" b="1" kern="100" dirty="0">
                        <a:solidFill>
                          <a:schemeClr val="tx1"/>
                        </a:solidFill>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rPr>
                        <a:t>藝</a:t>
                      </a:r>
                      <a:r>
                        <a:rPr lang="en-US" altLang="zh-TW" sz="1600" b="1" kern="100" dirty="0" smtClean="0">
                          <a:solidFill>
                            <a:schemeClr val="tx1"/>
                          </a:solidFill>
                          <a:latin typeface="微軟正黑體" panose="020B0604030504040204" pitchFamily="34" charset="-120"/>
                          <a:ea typeface="微軟正黑體" panose="020B0604030504040204" pitchFamily="34" charset="-120"/>
                        </a:rPr>
                        <a:t>-E-A3</a:t>
                      </a:r>
                    </a:p>
                    <a:p>
                      <a:pPr algn="l">
                        <a:spcAft>
                          <a:spcPts val="0"/>
                        </a:spcAft>
                      </a:pPr>
                      <a:r>
                        <a:rPr lang="zh-TW" altLang="en-US" sz="1600" b="1" kern="100" dirty="0" smtClean="0">
                          <a:solidFill>
                            <a:srgbClr val="0000FF"/>
                          </a:solidFill>
                          <a:latin typeface="微軟正黑體" panose="020B0604030504040204" pitchFamily="34" charset="-120"/>
                          <a:ea typeface="微軟正黑體" panose="020B0604030504040204" pitchFamily="34" charset="-120"/>
                        </a:rPr>
                        <a:t>學習</a:t>
                      </a:r>
                      <a:r>
                        <a:rPr lang="zh-TW" altLang="en-US" sz="1600" b="1" kern="100" dirty="0" smtClean="0">
                          <a:solidFill>
                            <a:schemeClr val="tx1"/>
                          </a:solidFill>
                          <a:latin typeface="微軟正黑體" panose="020B0604030504040204" pitchFamily="34" charset="-120"/>
                          <a:ea typeface="微軟正黑體" panose="020B0604030504040204" pitchFamily="34" charset="-120"/>
                        </a:rPr>
                        <a:t>規劃藝術活動，</a:t>
                      </a:r>
                      <a:r>
                        <a:rPr lang="zh-TW" altLang="en-US" sz="1600" b="1" kern="100" dirty="0" smtClean="0">
                          <a:solidFill>
                            <a:srgbClr val="0000FF"/>
                          </a:solidFill>
                          <a:latin typeface="微軟正黑體" panose="020B0604030504040204" pitchFamily="34" charset="-120"/>
                          <a:ea typeface="微軟正黑體" panose="020B0604030504040204" pitchFamily="34" charset="-120"/>
                        </a:rPr>
                        <a:t>豐富生活經驗</a:t>
                      </a:r>
                      <a:r>
                        <a:rPr lang="zh-TW" altLang="en-US" sz="1600" b="1" kern="100" dirty="0" smtClean="0">
                          <a:solidFill>
                            <a:schemeClr val="tx1"/>
                          </a:solidFill>
                          <a:latin typeface="微軟正黑體" panose="020B0604030504040204" pitchFamily="34" charset="-120"/>
                          <a:ea typeface="微軟正黑體" panose="020B0604030504040204" pitchFamily="34" charset="-120"/>
                        </a:rPr>
                        <a:t>。</a:t>
                      </a:r>
                    </a:p>
                  </a:txBody>
                  <a:tcPr marL="65778" marR="65778" marT="9053" marB="0" anchor="ctr"/>
                </a:tc>
                <a:tc>
                  <a:txBody>
                    <a:bodyPr/>
                    <a:lstStyle/>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-J-A3</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嘗試</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規劃與</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執行</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藝術活動，</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因應情境需求發揮創意</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S-U-A3</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發揮創新精神，並具備</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規劃、執行與</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省思藝術展演能力</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因應社會變化</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743001">
                <a:tc gridSpan="5">
                  <a:txBody>
                    <a:bodyPr/>
                    <a:lstStyle/>
                    <a:p>
                      <a:pPr>
                        <a:lnSpc>
                          <a:spcPct val="150000"/>
                        </a:lnSpc>
                      </a:pPr>
                      <a:r>
                        <a:rPr lang="zh-TW" altLang="en-US" sz="1600" b="1" dirty="0" smtClean="0">
                          <a:solidFill>
                            <a:schemeClr val="tx1"/>
                          </a:solidFill>
                          <a:latin typeface="微軟正黑體" panose="020B0604030504040204" pitchFamily="34" charset="-120"/>
                          <a:ea typeface="微軟正黑體" panose="020B0604030504040204" pitchFamily="34" charset="-120"/>
                        </a:rPr>
                        <a:t>學習設計考量：運用學習策略 </a:t>
                      </a:r>
                      <a:r>
                        <a:rPr lang="en-US" altLang="zh-TW" sz="1600" b="1" dirty="0" smtClean="0">
                          <a:solidFill>
                            <a:schemeClr val="tx1"/>
                          </a:solidFill>
                          <a:latin typeface="微軟正黑體" panose="020B0604030504040204" pitchFamily="34" charset="-120"/>
                          <a:ea typeface="微軟正黑體" panose="020B0604030504040204" pitchFamily="34" charset="-120"/>
                        </a:rPr>
                        <a:t>/</a:t>
                      </a:r>
                      <a:r>
                        <a:rPr lang="zh-TW" altLang="en-US" sz="1600" b="1" dirty="0" smtClean="0">
                          <a:solidFill>
                            <a:schemeClr val="tx1"/>
                          </a:solidFill>
                          <a:latin typeface="微軟正黑體" panose="020B0604030504040204" pitchFamily="34" charset="-120"/>
                          <a:ea typeface="微軟正黑體" panose="020B0604030504040204" pitchFamily="34" charset="-120"/>
                        </a:rPr>
                        <a:t> 學習情境／任務／問題。</a:t>
                      </a:r>
                    </a:p>
                  </a:txBody>
                  <a:tcPr anchor="ctr"/>
                </a:tc>
                <a:tc hMerge="1">
                  <a:txBody>
                    <a:bodyPr/>
                    <a:lstStyle/>
                    <a:p>
                      <a:pPr algn="just">
                        <a:lnSpc>
                          <a:spcPts val="3400"/>
                        </a:lnSpc>
                        <a:spcAft>
                          <a:spcPts val="0"/>
                        </a:spcAft>
                      </a:pPr>
                      <a:endParaRPr lang="zh-TW" altLang="en-US" sz="2400" b="1" kern="100" dirty="0" smtClean="0">
                        <a:solidFill>
                          <a:srgbClr val="002060"/>
                        </a:solidFill>
                        <a:latin typeface="+mj-ea"/>
                        <a:ea typeface="+mj-ea"/>
                        <a:cs typeface="細明體"/>
                      </a:endParaRPr>
                    </a:p>
                  </a:txBody>
                  <a:tcPr/>
                </a:tc>
                <a:tc hMerge="1">
                  <a:txBody>
                    <a:bodyPr/>
                    <a:lstStyle/>
                    <a:p>
                      <a:pPr>
                        <a:lnSpc>
                          <a:spcPts val="3400"/>
                        </a:lnSpc>
                      </a:pPr>
                      <a:endParaRPr lang="zh-TW" altLang="en-US" sz="1600" b="1" dirty="0" smtClean="0">
                        <a:solidFill>
                          <a:srgbClr val="002060"/>
                        </a:solidFill>
                        <a:latin typeface="微軟正黑體" panose="020B0604030504040204" pitchFamily="34" charset="-120"/>
                        <a:ea typeface="微軟正黑體" panose="020B0604030504040204" pitchFamily="34" charset="-120"/>
                      </a:endParaRPr>
                    </a:p>
                  </a:txBody>
                  <a:tcPr/>
                </a:tc>
                <a:tc hMerge="1">
                  <a:txBody>
                    <a:bodyPr/>
                    <a:lstStyle/>
                    <a:p>
                      <a:pPr algn="just">
                        <a:lnSpc>
                          <a:spcPts val="3400"/>
                        </a:lnSpc>
                        <a:spcAft>
                          <a:spcPts val="0"/>
                        </a:spcAft>
                      </a:pPr>
                      <a:endParaRPr lang="zh-TW" altLang="en-US" sz="2400" b="1" kern="100" dirty="0" smtClean="0">
                        <a:solidFill>
                          <a:srgbClr val="002060"/>
                        </a:solidFill>
                        <a:latin typeface="+mj-ea"/>
                        <a:ea typeface="+mj-ea"/>
                        <a:cs typeface="細明體"/>
                      </a:endParaRPr>
                    </a:p>
                  </a:txBody>
                  <a:tcPr/>
                </a:tc>
                <a:tc hMerge="1">
                  <a:txBody>
                    <a:bodyPr/>
                    <a:lstStyle/>
                    <a:p>
                      <a:pPr>
                        <a:lnSpc>
                          <a:spcPts val="3400"/>
                        </a:lnSpc>
                      </a:pPr>
                      <a:endParaRPr lang="zh-TW" altLang="en-US" sz="2400" b="1" dirty="0">
                        <a:solidFill>
                          <a:srgbClr val="002060"/>
                        </a:solidFill>
                        <a:latin typeface="+mj-ea"/>
                        <a:ea typeface="+mj-ea"/>
                      </a:endParaRPr>
                    </a:p>
                  </a:txBody>
                  <a:tcPr/>
                </a:tc>
                <a:extLst>
                  <a:ext uri="{0D108BD9-81ED-4DB2-BD59-A6C34878D82A}">
                    <a16:rowId xmlns:a16="http://schemas.microsoft.com/office/drawing/2014/main" val="34844115"/>
                  </a:ext>
                </a:extLst>
              </a:tr>
            </a:tbl>
          </a:graphicData>
        </a:graphic>
      </p:graphicFrame>
      <p:sp>
        <p:nvSpPr>
          <p:cNvPr id="7" name="等腰三角形 6"/>
          <p:cNvSpPr/>
          <p:nvPr/>
        </p:nvSpPr>
        <p:spPr>
          <a:xfrm rot="512239">
            <a:off x="1292697" y="41900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等腰三角形 7"/>
          <p:cNvSpPr/>
          <p:nvPr/>
        </p:nvSpPr>
        <p:spPr>
          <a:xfrm rot="20371609">
            <a:off x="1810238" y="63203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20371609">
            <a:off x="939286" y="65447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等腰三角形 9"/>
          <p:cNvSpPr/>
          <p:nvPr/>
        </p:nvSpPr>
        <p:spPr>
          <a:xfrm rot="3761573">
            <a:off x="436090" y="34313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等腰三角形 10"/>
          <p:cNvSpPr/>
          <p:nvPr/>
        </p:nvSpPr>
        <p:spPr>
          <a:xfrm rot="20371609">
            <a:off x="1802855" y="32725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24</a:t>
            </a:r>
            <a:endParaRPr lang="zh-TW" altLang="en-US" sz="1200" dirty="0" smtClean="0">
              <a:solidFill>
                <a:srgbClr val="898989"/>
              </a:solidFill>
            </a:endParaRPr>
          </a:p>
        </p:txBody>
      </p:sp>
      <p:sp>
        <p:nvSpPr>
          <p:cNvPr id="13" name="矩形 12"/>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99665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520398" y="168072"/>
            <a:ext cx="5167086" cy="857250"/>
          </a:xfrm>
        </p:spPr>
        <p:txBody>
          <a:bodyPr rtlCol="0">
            <a:normAutofit/>
          </a:bodyPr>
          <a:lstStyle/>
          <a:p>
            <a:pPr algn="ctr">
              <a:lnSpc>
                <a:spcPct val="100000"/>
              </a:lnSpc>
              <a:spcBef>
                <a:spcPts val="0"/>
              </a:spcBef>
              <a:defRPr/>
            </a:pPr>
            <a:r>
              <a:rPr lang="zh-TW" altLang="en-US" sz="32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素養導向之藝術學習</a:t>
            </a:r>
            <a:endParaRPr lang="zh-TW" altLang="en-US"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5" name="表格 4"/>
          <p:cNvGraphicFramePr>
            <a:graphicFrameLocks noGrp="1"/>
          </p:cNvGraphicFramePr>
          <p:nvPr>
            <p:extLst>
              <p:ext uri="{D42A27DB-BD31-4B8C-83A1-F6EECF244321}">
                <p14:modId xmlns:p14="http://schemas.microsoft.com/office/powerpoint/2010/main" val="1965218513"/>
              </p:ext>
            </p:extLst>
          </p:nvPr>
        </p:nvGraphicFramePr>
        <p:xfrm>
          <a:off x="522515" y="1132523"/>
          <a:ext cx="8011885" cy="5410245"/>
        </p:xfrm>
        <a:graphic>
          <a:graphicData uri="http://schemas.openxmlformats.org/drawingml/2006/table">
            <a:tbl>
              <a:tblPr>
                <a:tableStyleId>{5DA37D80-6434-44D0-A028-1B22A696006F}</a:tableStyleId>
              </a:tblPr>
              <a:tblGrid>
                <a:gridCol w="1042877">
                  <a:extLst>
                    <a:ext uri="{9D8B030D-6E8A-4147-A177-3AD203B41FA5}">
                      <a16:colId xmlns:a16="http://schemas.microsoft.com/office/drawing/2014/main" val="20000"/>
                    </a:ext>
                  </a:extLst>
                </a:gridCol>
                <a:gridCol w="1330594">
                  <a:extLst>
                    <a:ext uri="{9D8B030D-6E8A-4147-A177-3AD203B41FA5}">
                      <a16:colId xmlns:a16="http://schemas.microsoft.com/office/drawing/2014/main" val="20001"/>
                    </a:ext>
                  </a:extLst>
                </a:gridCol>
                <a:gridCol w="1795580">
                  <a:extLst>
                    <a:ext uri="{9D8B030D-6E8A-4147-A177-3AD203B41FA5}">
                      <a16:colId xmlns:a16="http://schemas.microsoft.com/office/drawing/2014/main" val="20002"/>
                    </a:ext>
                  </a:extLst>
                </a:gridCol>
                <a:gridCol w="1836860">
                  <a:extLst>
                    <a:ext uri="{9D8B030D-6E8A-4147-A177-3AD203B41FA5}">
                      <a16:colId xmlns:a16="http://schemas.microsoft.com/office/drawing/2014/main" val="4215200838"/>
                    </a:ext>
                  </a:extLst>
                </a:gridCol>
                <a:gridCol w="2005974">
                  <a:extLst>
                    <a:ext uri="{9D8B030D-6E8A-4147-A177-3AD203B41FA5}">
                      <a16:colId xmlns:a16="http://schemas.microsoft.com/office/drawing/2014/main" val="1255337648"/>
                    </a:ext>
                  </a:extLst>
                </a:gridCol>
              </a:tblGrid>
              <a:tr h="265539">
                <a:tc rowSpan="2">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總綱核心素養面向</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rowSpan="2">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總綱核心</a:t>
                      </a:r>
                    </a:p>
                    <a:p>
                      <a:pPr algn="ctr">
                        <a:spcAft>
                          <a:spcPts val="0"/>
                        </a:spcAft>
                      </a:pPr>
                      <a:r>
                        <a:rPr lang="zh-TW" sz="1600" b="1" kern="100" dirty="0">
                          <a:latin typeface="微軟正黑體" panose="020B0604030504040204" pitchFamily="34" charset="-120"/>
                          <a:ea typeface="微軟正黑體" panose="020B0604030504040204" pitchFamily="34" charset="-120"/>
                        </a:rPr>
                        <a:t>素養項目</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gridSpan="3">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藝術領域核心素養具體內涵</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6602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國民</a:t>
                      </a:r>
                      <a:r>
                        <a:rPr lang="zh-TW" sz="1600" b="1" kern="100" dirty="0" smtClean="0">
                          <a:effectLst/>
                          <a:latin typeface="微軟正黑體" panose="020B0604030504040204" pitchFamily="34" charset="-120"/>
                          <a:ea typeface="微軟正黑體" panose="020B0604030504040204" pitchFamily="34" charset="-120"/>
                        </a:rPr>
                        <a:t>小學教育</a:t>
                      </a:r>
                      <a:r>
                        <a:rPr lang="en-US" sz="1600" b="1" kern="100" dirty="0" smtClean="0">
                          <a:effectLst/>
                          <a:latin typeface="微軟正黑體" panose="020B0604030504040204" pitchFamily="34" charset="-120"/>
                          <a:ea typeface="微軟正黑體" panose="020B0604030504040204" pitchFamily="34" charset="-120"/>
                        </a:rPr>
                        <a:t>(</a:t>
                      </a:r>
                      <a:r>
                        <a:rPr lang="en-US" sz="1600" b="1" kern="100" dirty="0">
                          <a:effectLst/>
                          <a:latin typeface="微軟正黑體" panose="020B0604030504040204" pitchFamily="34" charset="-120"/>
                          <a:ea typeface="微軟正黑體" panose="020B0604030504040204" pitchFamily="34" charset="-120"/>
                        </a:rPr>
                        <a:t>E)</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國民</a:t>
                      </a:r>
                      <a:r>
                        <a:rPr lang="zh-TW" sz="1600" b="1" kern="100" dirty="0" smtClean="0">
                          <a:effectLst/>
                          <a:latin typeface="微軟正黑體" panose="020B0604030504040204" pitchFamily="34" charset="-120"/>
                          <a:ea typeface="微軟正黑體" panose="020B0604030504040204" pitchFamily="34" charset="-120"/>
                        </a:rPr>
                        <a:t>中學教育</a:t>
                      </a:r>
                      <a:r>
                        <a:rPr lang="en-US" sz="1600" b="1" kern="100" dirty="0" smtClean="0">
                          <a:effectLst/>
                          <a:latin typeface="微軟正黑體" panose="020B0604030504040204" pitchFamily="34" charset="-120"/>
                          <a:ea typeface="微軟正黑體" panose="020B0604030504040204" pitchFamily="34" charset="-120"/>
                        </a:rPr>
                        <a:t>(</a:t>
                      </a:r>
                      <a:r>
                        <a:rPr lang="en-US" sz="1600" b="1" kern="100" dirty="0">
                          <a:effectLst/>
                          <a:latin typeface="微軟正黑體" panose="020B0604030504040204" pitchFamily="34" charset="-120"/>
                          <a:ea typeface="微軟正黑體" panose="020B0604030504040204" pitchFamily="34" charset="-120"/>
                        </a:rPr>
                        <a:t>J)</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普通型高級</a:t>
                      </a:r>
                      <a:r>
                        <a:rPr lang="zh-TW" sz="1600" b="1" kern="100" dirty="0" smtClean="0">
                          <a:effectLst/>
                          <a:latin typeface="微軟正黑體" panose="020B0604030504040204" pitchFamily="34" charset="-120"/>
                          <a:ea typeface="微軟正黑體" panose="020B0604030504040204" pitchFamily="34" charset="-120"/>
                        </a:rPr>
                        <a:t>中等學校</a:t>
                      </a:r>
                      <a:r>
                        <a:rPr lang="zh-TW" sz="1600" b="1" kern="100" dirty="0">
                          <a:effectLst/>
                          <a:latin typeface="微軟正黑體" panose="020B0604030504040204" pitchFamily="34" charset="-120"/>
                          <a:ea typeface="微軟正黑體" panose="020B0604030504040204" pitchFamily="34" charset="-120"/>
                        </a:rPr>
                        <a:t>教育</a:t>
                      </a:r>
                      <a:r>
                        <a:rPr lang="en-US" sz="1600" b="1" kern="100" dirty="0" smtClean="0">
                          <a:effectLst/>
                          <a:latin typeface="微軟正黑體" panose="020B0604030504040204" pitchFamily="34" charset="-120"/>
                          <a:ea typeface="微軟正黑體" panose="020B0604030504040204" pitchFamily="34" charset="-120"/>
                        </a:rPr>
                        <a:t>(S-U</a:t>
                      </a:r>
                      <a:r>
                        <a:rPr lang="en-US" sz="1600" b="1" kern="100" dirty="0">
                          <a:effectLst/>
                          <a:latin typeface="微軟正黑體" panose="020B0604030504040204" pitchFamily="34" charset="-120"/>
                          <a:ea typeface="微軟正黑體" panose="020B0604030504040204" pitchFamily="34" charset="-120"/>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1172629">
                <a:tc rowSpan="3">
                  <a:txBody>
                    <a:bodyPr/>
                    <a:lstStyle/>
                    <a:p>
                      <a:pPr algn="ctr">
                        <a:spcAft>
                          <a:spcPts val="0"/>
                        </a:spcAft>
                      </a:pPr>
                      <a:r>
                        <a:rPr lang="en-US" altLang="zh-TW" sz="1600" b="1" kern="100" dirty="0" smtClean="0">
                          <a:solidFill>
                            <a:srgbClr val="C00000"/>
                          </a:solidFill>
                          <a:latin typeface="微軟正黑體" panose="020B0604030504040204" pitchFamily="34" charset="-120"/>
                          <a:ea typeface="微軟正黑體" panose="020B0604030504040204" pitchFamily="34" charset="-120"/>
                          <a:cs typeface="Times New Roman"/>
                        </a:rPr>
                        <a:t>B</a:t>
                      </a:r>
                    </a:p>
                    <a:p>
                      <a:pPr algn="ctr">
                        <a:spcAft>
                          <a:spcPts val="0"/>
                        </a:spcAft>
                      </a:pPr>
                      <a:r>
                        <a:rPr lang="zh-TW" altLang="en-US" sz="1600" b="1" kern="100" dirty="0" smtClean="0">
                          <a:solidFill>
                            <a:srgbClr val="C00000"/>
                          </a:solidFill>
                          <a:latin typeface="微軟正黑體" panose="020B0604030504040204" pitchFamily="34" charset="-120"/>
                          <a:ea typeface="微軟正黑體" panose="020B0604030504040204" pitchFamily="34" charset="-120"/>
                          <a:cs typeface="Times New Roman"/>
                        </a:rPr>
                        <a:t>溝通互動</a:t>
                      </a:r>
                      <a:endParaRPr lang="zh-TW" sz="1600" b="1" kern="100" dirty="0">
                        <a:solidFill>
                          <a:srgbClr val="C00000"/>
                        </a:solidFill>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ctr">
                        <a:spcAft>
                          <a:spcPts val="0"/>
                        </a:spcAft>
                      </a:pPr>
                      <a:r>
                        <a:rPr lang="en-US" altLang="zh-TW" sz="1600" b="1" kern="100" dirty="0" smtClean="0">
                          <a:latin typeface="微軟正黑體" panose="020B0604030504040204" pitchFamily="34" charset="-120"/>
                          <a:ea typeface="微軟正黑體" panose="020B0604030504040204" pitchFamily="34" charset="-120"/>
                          <a:cs typeface="Times New Roman"/>
                        </a:rPr>
                        <a:t>B1</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符號運用</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溝通表達</a:t>
                      </a:r>
                      <a:endParaRPr lang="zh-TW"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-E-B1</a:t>
                      </a:r>
                    </a:p>
                    <a:p>
                      <a:pPr algn="l">
                        <a:spcAft>
                          <a:spcPts val="0"/>
                        </a:spcAft>
                      </a:pPr>
                      <a:r>
                        <a:rPr lang="zh-TW" altLang="en-US" sz="1600" b="1" kern="100" dirty="0" smtClean="0">
                          <a:solidFill>
                            <a:srgbClr val="0000FF"/>
                          </a:solidFill>
                          <a:latin typeface="微軟正黑體" panose="020B0604030504040204" pitchFamily="34" charset="-120"/>
                          <a:ea typeface="微軟正黑體" panose="020B0604030504040204" pitchFamily="34" charset="-120"/>
                        </a:rPr>
                        <a:t>理解</a:t>
                      </a:r>
                      <a:r>
                        <a:rPr lang="zh-TW" altLang="en-US" sz="1600" b="1" kern="100" dirty="0" smtClean="0">
                          <a:latin typeface="微軟正黑體" panose="020B0604030504040204" pitchFamily="34" charset="-120"/>
                          <a:ea typeface="微軟正黑體" panose="020B0604030504040204" pitchFamily="34" charset="-120"/>
                        </a:rPr>
                        <a:t>藝術符號，以表達</a:t>
                      </a:r>
                      <a:r>
                        <a:rPr lang="zh-TW" altLang="en-US" sz="1600" b="1" kern="100" dirty="0" smtClean="0">
                          <a:solidFill>
                            <a:srgbClr val="0000FF"/>
                          </a:solidFill>
                          <a:latin typeface="微軟正黑體" panose="020B0604030504040204" pitchFamily="34" charset="-120"/>
                          <a:ea typeface="微軟正黑體" panose="020B0604030504040204" pitchFamily="34" charset="-120"/>
                        </a:rPr>
                        <a:t>情意觀點</a:t>
                      </a:r>
                      <a:r>
                        <a:rPr lang="zh-TW" altLang="en-US" sz="1600" b="1" kern="100" dirty="0" smtClean="0">
                          <a:latin typeface="微軟正黑體" panose="020B0604030504040204" pitchFamily="34" charset="-120"/>
                          <a:ea typeface="微軟正黑體" panose="020B0604030504040204" pitchFamily="34" charset="-120"/>
                        </a:rPr>
                        <a:t>。</a:t>
                      </a:r>
                    </a:p>
                  </a:txBody>
                  <a:tcPr marL="65778" marR="65778" marT="9053"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-J-B1</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應用</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藝術符號，以表達</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觀點與風格</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S-U-B1</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活用</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藝術符號表達情意觀點和風格，並</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藉以做為溝通之道</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172629">
                <a:tc vMerge="1">
                  <a:txBody>
                    <a:bodyPr/>
                    <a:lstStyle/>
                    <a:p>
                      <a:endParaRPr lang="zh-TW" altLang="en-US"/>
                    </a:p>
                  </a:txBody>
                  <a:tcPr/>
                </a:tc>
                <a:tc>
                  <a:txBody>
                    <a:bodyPr/>
                    <a:lstStyle/>
                    <a:p>
                      <a:pPr algn="ctr">
                        <a:spcAft>
                          <a:spcPts val="0"/>
                        </a:spcAft>
                      </a:pPr>
                      <a:r>
                        <a:rPr lang="en-US" altLang="zh-TW" sz="1600" b="1" kern="100" dirty="0" smtClean="0">
                          <a:latin typeface="微軟正黑體" panose="020B0604030504040204" pitchFamily="34" charset="-120"/>
                          <a:ea typeface="微軟正黑體" panose="020B0604030504040204" pitchFamily="34" charset="-120"/>
                          <a:cs typeface="Times New Roman"/>
                        </a:rPr>
                        <a:t>B2</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科技資訊</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媒體素養</a:t>
                      </a:r>
                      <a:endParaRPr lang="zh-TW"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-E-B2</a:t>
                      </a:r>
                    </a:p>
                    <a:p>
                      <a:pPr algn="l">
                        <a:spcAft>
                          <a:spcPts val="0"/>
                        </a:spcAft>
                      </a:pPr>
                      <a:r>
                        <a:rPr lang="zh-TW" altLang="en-US" sz="1600" b="1" kern="100" dirty="0" smtClean="0">
                          <a:solidFill>
                            <a:srgbClr val="0000FF"/>
                          </a:solidFill>
                          <a:latin typeface="微軟正黑體" panose="020B0604030504040204" pitchFamily="34" charset="-120"/>
                          <a:ea typeface="微軟正黑體" panose="020B0604030504040204" pitchFamily="34" charset="-120"/>
                        </a:rPr>
                        <a:t>識讀</a:t>
                      </a:r>
                      <a:r>
                        <a:rPr lang="zh-TW" altLang="en-US" sz="1600" b="1" kern="100" dirty="0" smtClean="0">
                          <a:latin typeface="微軟正黑體" panose="020B0604030504040204" pitchFamily="34" charset="-120"/>
                          <a:ea typeface="微軟正黑體" panose="020B0604030504040204" pitchFamily="34" charset="-120"/>
                        </a:rPr>
                        <a:t>科技資訊與媒體的特質及其與藝術的關係。</a:t>
                      </a:r>
                    </a:p>
                  </a:txBody>
                  <a:tcPr marL="65778" marR="65778" marT="9053"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-J-B2</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思辨</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科技資訊、媒體與藝術的關係，</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進行創作與鑑賞</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S-U-B2</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運用</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多媒體與資訊科技進行創作</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思辨、批判與溝通</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406735">
                <a:tc vMerge="1">
                  <a:txBody>
                    <a:bodyPr/>
                    <a:lstStyle/>
                    <a:p>
                      <a:endParaRPr lang="zh-TW" altLang="en-US"/>
                    </a:p>
                  </a:txBody>
                  <a:tcPr/>
                </a:tc>
                <a:tc>
                  <a:txBody>
                    <a:bodyPr/>
                    <a:lstStyle/>
                    <a:p>
                      <a:pPr algn="ctr">
                        <a:spcAft>
                          <a:spcPts val="0"/>
                        </a:spcAft>
                      </a:pPr>
                      <a:r>
                        <a:rPr lang="en-US" altLang="zh-TW" sz="1600" b="1" kern="100" dirty="0" smtClean="0">
                          <a:latin typeface="微軟正黑體" panose="020B0604030504040204" pitchFamily="34" charset="-120"/>
                          <a:ea typeface="微軟正黑體" panose="020B0604030504040204" pitchFamily="34" charset="-120"/>
                          <a:cs typeface="Times New Roman"/>
                        </a:rPr>
                        <a:t>B3</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藝術涵養</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與美感素養</a:t>
                      </a:r>
                    </a:p>
                    <a:p>
                      <a:pPr algn="ctr">
                        <a:spcAft>
                          <a:spcPts val="0"/>
                        </a:spcAft>
                      </a:pPr>
                      <a:endParaRPr lang="zh-TW"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-E-B3</a:t>
                      </a:r>
                    </a:p>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善用多元感官，</a:t>
                      </a:r>
                      <a:r>
                        <a:rPr lang="zh-TW" altLang="en-US" sz="1600" b="1" kern="100" dirty="0" smtClean="0">
                          <a:solidFill>
                            <a:srgbClr val="0000FF"/>
                          </a:solidFill>
                          <a:latin typeface="微軟正黑體" panose="020B0604030504040204" pitchFamily="34" charset="-120"/>
                          <a:ea typeface="微軟正黑體" panose="020B0604030504040204" pitchFamily="34" charset="-120"/>
                        </a:rPr>
                        <a:t>察覺</a:t>
                      </a:r>
                      <a:r>
                        <a:rPr lang="zh-TW" altLang="en-US" sz="1600" b="1" kern="100" dirty="0" smtClean="0">
                          <a:latin typeface="微軟正黑體" panose="020B0604030504040204" pitchFamily="34" charset="-120"/>
                          <a:ea typeface="微軟正黑體" panose="020B0604030504040204" pitchFamily="34" charset="-120"/>
                        </a:rPr>
                        <a:t>感知藝術與生活的關聯，以豐富美感經驗。</a:t>
                      </a:r>
                    </a:p>
                  </a:txBody>
                  <a:tcPr marL="65778" marR="65778" marT="9053"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-J-B3</a:t>
                      </a:r>
                    </a:p>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善用多元感官，</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探索理解</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藝術與生活的關聯，以展現美感意識。</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S-U-B3</a:t>
                      </a:r>
                    </a:p>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善用多元感官，</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體驗與鑑賞</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藝術文化與生活。</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905033">
                <a:tc gridSpan="5">
                  <a:txBody>
                    <a:bodyPr/>
                    <a:lstStyle/>
                    <a:p>
                      <a:pPr algn="l">
                        <a:lnSpc>
                          <a:spcPct val="150000"/>
                        </a:lnSpc>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學習設計考量：</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a:rPr>
                        <a:t>1.</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 學習歷程與成果多元表徵的呈現與表達</a:t>
                      </a:r>
                      <a:r>
                        <a:rPr lang="zh-TW" altLang="en-US" sz="1600" b="1" dirty="0" smtClean="0">
                          <a:solidFill>
                            <a:schemeClr val="tx1"/>
                          </a:solidFill>
                          <a:latin typeface="微軟正黑體" panose="020B0604030504040204" pitchFamily="34" charset="-120"/>
                          <a:ea typeface="微軟正黑體" panose="020B0604030504040204" pitchFamily="34" charset="-120"/>
                        </a:rPr>
                        <a:t>。</a:t>
                      </a:r>
                      <a:endPar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endParaRPr>
                    </a:p>
                    <a:p>
                      <a:pPr algn="l">
                        <a:lnSpc>
                          <a:spcPct val="150000"/>
                        </a:lnSpc>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                             </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a:rPr>
                        <a:t>2.</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 提供素材、平台工具、學習資源等支持學生學習</a:t>
                      </a:r>
                      <a:r>
                        <a:rPr lang="zh-TW" altLang="en-US" sz="1600" b="1" dirty="0" smtClean="0">
                          <a:solidFill>
                            <a:schemeClr val="tx1"/>
                          </a:solidFill>
                          <a:latin typeface="微軟正黑體" panose="020B0604030504040204" pitchFamily="34" charset="-120"/>
                          <a:ea typeface="微軟正黑體" panose="020B0604030504040204" pitchFamily="34" charset="-120"/>
                        </a:rPr>
                        <a:t>。</a:t>
                      </a:r>
                      <a:endPar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a:endParaRPr>
                    </a:p>
                  </a:txBody>
                  <a:tcPr marL="57474" marR="57474" marT="7910" marB="0" anchor="ctr"/>
                </a:tc>
                <a:tc hMerge="1">
                  <a:txBody>
                    <a:bodyPr/>
                    <a:lstStyle/>
                    <a:p>
                      <a:pPr algn="ctr">
                        <a:spcAft>
                          <a:spcPts val="0"/>
                        </a:spcAft>
                      </a:pPr>
                      <a:endParaRPr lang="zh-TW"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hMerge="1">
                  <a:txBody>
                    <a:bodyPr/>
                    <a:lstStyle/>
                    <a:p>
                      <a:pPr algn="l">
                        <a:spcAft>
                          <a:spcPts val="0"/>
                        </a:spcAft>
                      </a:pPr>
                      <a:endParaRPr lang="zh-TW" altLang="en-US" sz="1600" b="1" kern="100" dirty="0" smtClean="0">
                        <a:latin typeface="微軟正黑體" panose="020B0604030504040204" pitchFamily="34" charset="-120"/>
                        <a:ea typeface="微軟正黑體" panose="020B0604030504040204" pitchFamily="34" charset="-120"/>
                      </a:endParaRPr>
                    </a:p>
                  </a:txBody>
                  <a:tcPr marL="65778" marR="65778" marT="9053" marB="0" anchor="ctr"/>
                </a:tc>
                <a:tc hMerge="1">
                  <a:txBody>
                    <a:bodyPr/>
                    <a:lstStyle/>
                    <a:p>
                      <a:pPr algn="just">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hMerge="1">
                  <a:txBody>
                    <a:bodyPr/>
                    <a:lstStyle/>
                    <a:p>
                      <a:pPr algn="just">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4259233895"/>
                  </a:ext>
                </a:extLst>
              </a:tr>
            </a:tbl>
          </a:graphicData>
        </a:graphic>
      </p:graphicFrame>
      <p:sp>
        <p:nvSpPr>
          <p:cNvPr id="6" name="等腰三角形 5"/>
          <p:cNvSpPr/>
          <p:nvPr/>
        </p:nvSpPr>
        <p:spPr>
          <a:xfrm rot="512239">
            <a:off x="1084626" y="393330"/>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等腰三角形 6"/>
          <p:cNvSpPr/>
          <p:nvPr/>
        </p:nvSpPr>
        <p:spPr>
          <a:xfrm rot="20371609">
            <a:off x="1602167" y="606363"/>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等腰三角形 7"/>
          <p:cNvSpPr/>
          <p:nvPr/>
        </p:nvSpPr>
        <p:spPr>
          <a:xfrm rot="20371609">
            <a:off x="731215" y="628806"/>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3761573">
            <a:off x="228019" y="317457"/>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等腰三角形 9"/>
          <p:cNvSpPr/>
          <p:nvPr/>
        </p:nvSpPr>
        <p:spPr>
          <a:xfrm rot="20371609">
            <a:off x="1594784" y="301580"/>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25</a:t>
            </a:r>
            <a:endParaRPr lang="zh-TW" altLang="en-US" sz="1200" dirty="0" smtClean="0">
              <a:solidFill>
                <a:srgbClr val="898989"/>
              </a:solidFill>
            </a:endParaRPr>
          </a:p>
        </p:txBody>
      </p:sp>
      <p:sp>
        <p:nvSpPr>
          <p:cNvPr id="12" name="矩形 11"/>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45601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205928721"/>
              </p:ext>
            </p:extLst>
          </p:nvPr>
        </p:nvGraphicFramePr>
        <p:xfrm>
          <a:off x="522515" y="1132525"/>
          <a:ext cx="8368822" cy="5473076"/>
        </p:xfrm>
        <a:graphic>
          <a:graphicData uri="http://schemas.openxmlformats.org/drawingml/2006/table">
            <a:tbl>
              <a:tblPr>
                <a:tableStyleId>{5DA37D80-6434-44D0-A028-1B22A696006F}</a:tableStyleId>
              </a:tblPr>
              <a:tblGrid>
                <a:gridCol w="1073677">
                  <a:extLst>
                    <a:ext uri="{9D8B030D-6E8A-4147-A177-3AD203B41FA5}">
                      <a16:colId xmlns:a16="http://schemas.microsoft.com/office/drawing/2014/main" val="20000"/>
                    </a:ext>
                  </a:extLst>
                </a:gridCol>
                <a:gridCol w="1369891">
                  <a:extLst>
                    <a:ext uri="{9D8B030D-6E8A-4147-A177-3AD203B41FA5}">
                      <a16:colId xmlns:a16="http://schemas.microsoft.com/office/drawing/2014/main" val="20001"/>
                    </a:ext>
                  </a:extLst>
                </a:gridCol>
                <a:gridCol w="1848610">
                  <a:extLst>
                    <a:ext uri="{9D8B030D-6E8A-4147-A177-3AD203B41FA5}">
                      <a16:colId xmlns:a16="http://schemas.microsoft.com/office/drawing/2014/main" val="20002"/>
                    </a:ext>
                  </a:extLst>
                </a:gridCol>
                <a:gridCol w="1891109">
                  <a:extLst>
                    <a:ext uri="{9D8B030D-6E8A-4147-A177-3AD203B41FA5}">
                      <a16:colId xmlns:a16="http://schemas.microsoft.com/office/drawing/2014/main" val="4215200838"/>
                    </a:ext>
                  </a:extLst>
                </a:gridCol>
                <a:gridCol w="2185535">
                  <a:extLst>
                    <a:ext uri="{9D8B030D-6E8A-4147-A177-3AD203B41FA5}">
                      <a16:colId xmlns:a16="http://schemas.microsoft.com/office/drawing/2014/main" val="1255337648"/>
                    </a:ext>
                  </a:extLst>
                </a:gridCol>
              </a:tblGrid>
              <a:tr h="308330">
                <a:tc rowSpan="2">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總綱核心素養面向</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rowSpan="2">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總綱核心</a:t>
                      </a:r>
                    </a:p>
                    <a:p>
                      <a:pPr algn="ctr">
                        <a:spcAft>
                          <a:spcPts val="0"/>
                        </a:spcAft>
                      </a:pPr>
                      <a:r>
                        <a:rPr lang="zh-TW" sz="1600" b="1" kern="100" dirty="0">
                          <a:latin typeface="微軟正黑體" panose="020B0604030504040204" pitchFamily="34" charset="-120"/>
                          <a:ea typeface="微軟正黑體" panose="020B0604030504040204" pitchFamily="34" charset="-120"/>
                        </a:rPr>
                        <a:t>素養項目</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gridSpan="3">
                  <a:txBody>
                    <a:bodyPr/>
                    <a:lstStyle/>
                    <a:p>
                      <a:pPr algn="ctr">
                        <a:spcAft>
                          <a:spcPts val="0"/>
                        </a:spcAft>
                      </a:pPr>
                      <a:r>
                        <a:rPr lang="zh-TW" sz="1600" b="1" kern="100" dirty="0">
                          <a:latin typeface="微軟正黑體" panose="020B0604030504040204" pitchFamily="34" charset="-120"/>
                          <a:ea typeface="微軟正黑體" panose="020B0604030504040204" pitchFamily="34" charset="-120"/>
                        </a:rPr>
                        <a:t>藝術領域核心素養具體內涵</a:t>
                      </a:r>
                      <a:endParaRPr lang="zh-TW" sz="1600" b="1" kern="100" dirty="0">
                        <a:solidFill>
                          <a:schemeClr val="bg1"/>
                        </a:solidFill>
                        <a:latin typeface="微軟正黑體" panose="020B0604030504040204" pitchFamily="34" charset="-120"/>
                        <a:ea typeface="微軟正黑體" panose="020B0604030504040204" pitchFamily="34" charset="-120"/>
                        <a:cs typeface="Times New Roman"/>
                      </a:endParaRPr>
                    </a:p>
                  </a:txBody>
                  <a:tcPr marL="57474" marR="57474" marT="7910" marB="0" anchor="ctr">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10052">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國民</a:t>
                      </a:r>
                      <a:r>
                        <a:rPr lang="zh-TW" sz="1600" b="1" kern="100" dirty="0" smtClean="0">
                          <a:effectLst/>
                          <a:latin typeface="微軟正黑體" panose="020B0604030504040204" pitchFamily="34" charset="-120"/>
                          <a:ea typeface="微軟正黑體" panose="020B0604030504040204" pitchFamily="34" charset="-120"/>
                        </a:rPr>
                        <a:t>小學教育</a:t>
                      </a:r>
                      <a:r>
                        <a:rPr lang="en-US" sz="1600" b="1" kern="100" dirty="0" smtClean="0">
                          <a:effectLst/>
                          <a:latin typeface="微軟正黑體" panose="020B0604030504040204" pitchFamily="34" charset="-120"/>
                          <a:ea typeface="微軟正黑體" panose="020B0604030504040204" pitchFamily="34" charset="-120"/>
                        </a:rPr>
                        <a:t>(</a:t>
                      </a:r>
                      <a:r>
                        <a:rPr lang="en-US" sz="1600" b="1" kern="100" dirty="0">
                          <a:effectLst/>
                          <a:latin typeface="微軟正黑體" panose="020B0604030504040204" pitchFamily="34" charset="-120"/>
                          <a:ea typeface="微軟正黑體" panose="020B0604030504040204" pitchFamily="34" charset="-120"/>
                        </a:rPr>
                        <a:t>E)</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國民</a:t>
                      </a:r>
                      <a:r>
                        <a:rPr lang="zh-TW" sz="1600" b="1" kern="100" dirty="0" smtClean="0">
                          <a:effectLst/>
                          <a:latin typeface="微軟正黑體" panose="020B0604030504040204" pitchFamily="34" charset="-120"/>
                          <a:ea typeface="微軟正黑體" panose="020B0604030504040204" pitchFamily="34" charset="-120"/>
                        </a:rPr>
                        <a:t>中學教育</a:t>
                      </a:r>
                      <a:r>
                        <a:rPr lang="en-US" sz="1600" b="1" kern="100" dirty="0" smtClean="0">
                          <a:effectLst/>
                          <a:latin typeface="微軟正黑體" panose="020B0604030504040204" pitchFamily="34" charset="-120"/>
                          <a:ea typeface="微軟正黑體" panose="020B0604030504040204" pitchFamily="34" charset="-120"/>
                        </a:rPr>
                        <a:t>(</a:t>
                      </a:r>
                      <a:r>
                        <a:rPr lang="en-US" sz="1600" b="1" kern="100" dirty="0">
                          <a:effectLst/>
                          <a:latin typeface="微軟正黑體" panose="020B0604030504040204" pitchFamily="34" charset="-120"/>
                          <a:ea typeface="微軟正黑體" panose="020B0604030504040204" pitchFamily="34" charset="-120"/>
                        </a:rPr>
                        <a:t>J)</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普通型高級</a:t>
                      </a:r>
                      <a:r>
                        <a:rPr lang="zh-TW" sz="1600" b="1" kern="100" dirty="0" smtClean="0">
                          <a:effectLst/>
                          <a:latin typeface="微軟正黑體" panose="020B0604030504040204" pitchFamily="34" charset="-120"/>
                          <a:ea typeface="微軟正黑體" panose="020B0604030504040204" pitchFamily="34" charset="-120"/>
                        </a:rPr>
                        <a:t>中等學校</a:t>
                      </a:r>
                      <a:r>
                        <a:rPr lang="zh-TW" sz="1600" b="1" kern="100" dirty="0">
                          <a:effectLst/>
                          <a:latin typeface="微軟正黑體" panose="020B0604030504040204" pitchFamily="34" charset="-120"/>
                          <a:ea typeface="微軟正黑體" panose="020B0604030504040204" pitchFamily="34" charset="-120"/>
                        </a:rPr>
                        <a:t>教育</a:t>
                      </a:r>
                      <a:r>
                        <a:rPr lang="en-US" sz="1600" b="1" kern="100" dirty="0" smtClean="0">
                          <a:effectLst/>
                          <a:latin typeface="微軟正黑體" panose="020B0604030504040204" pitchFamily="34" charset="-120"/>
                          <a:ea typeface="微軟正黑體" panose="020B0604030504040204" pitchFamily="34" charset="-120"/>
                        </a:rPr>
                        <a:t>(S-U</a:t>
                      </a:r>
                      <a:r>
                        <a:rPr lang="en-US" sz="1600" b="1" kern="100" dirty="0">
                          <a:effectLst/>
                          <a:latin typeface="微軟正黑體" panose="020B0604030504040204" pitchFamily="34" charset="-120"/>
                          <a:ea typeface="微軟正黑體" panose="020B0604030504040204" pitchFamily="34" charset="-120"/>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958942">
                <a:tc rowSpan="3">
                  <a:txBody>
                    <a:bodyPr/>
                    <a:lstStyle/>
                    <a:p>
                      <a:pPr algn="ctr">
                        <a:spcAft>
                          <a:spcPts val="0"/>
                        </a:spcAft>
                      </a:pPr>
                      <a:r>
                        <a:rPr lang="en-US" altLang="zh-TW" sz="1600" b="1" kern="100" dirty="0" smtClean="0">
                          <a:solidFill>
                            <a:srgbClr val="C00000"/>
                          </a:solidFill>
                          <a:latin typeface="微軟正黑體" panose="020B0604030504040204" pitchFamily="34" charset="-120"/>
                          <a:ea typeface="微軟正黑體" panose="020B0604030504040204" pitchFamily="34" charset="-120"/>
                          <a:cs typeface="Times New Roman"/>
                        </a:rPr>
                        <a:t>C</a:t>
                      </a:r>
                    </a:p>
                    <a:p>
                      <a:pPr algn="ctr">
                        <a:spcAft>
                          <a:spcPts val="0"/>
                        </a:spcAft>
                      </a:pPr>
                      <a:r>
                        <a:rPr lang="zh-TW" altLang="en-US" sz="1600" b="1" kern="100" dirty="0" smtClean="0">
                          <a:solidFill>
                            <a:srgbClr val="C00000"/>
                          </a:solidFill>
                          <a:latin typeface="微軟正黑體" panose="020B0604030504040204" pitchFamily="34" charset="-120"/>
                          <a:ea typeface="微軟正黑體" panose="020B0604030504040204" pitchFamily="34" charset="-120"/>
                          <a:cs typeface="Times New Roman"/>
                        </a:rPr>
                        <a:t>社會</a:t>
                      </a:r>
                    </a:p>
                    <a:p>
                      <a:pPr algn="ctr">
                        <a:spcAft>
                          <a:spcPts val="0"/>
                        </a:spcAft>
                      </a:pPr>
                      <a:r>
                        <a:rPr lang="zh-TW" altLang="en-US" sz="1600" b="1" kern="100" dirty="0" smtClean="0">
                          <a:solidFill>
                            <a:srgbClr val="C00000"/>
                          </a:solidFill>
                          <a:latin typeface="微軟正黑體" panose="020B0604030504040204" pitchFamily="34" charset="-120"/>
                          <a:ea typeface="微軟正黑體" panose="020B0604030504040204" pitchFamily="34" charset="-120"/>
                          <a:cs typeface="Times New Roman"/>
                        </a:rPr>
                        <a:t>參與</a:t>
                      </a:r>
                    </a:p>
                  </a:txBody>
                  <a:tcPr marL="57474" marR="57474" marT="7910" marB="0" anchor="ctr"/>
                </a:tc>
                <a:tc>
                  <a:txBody>
                    <a:bodyPr/>
                    <a:lstStyle/>
                    <a:p>
                      <a:pPr algn="ctr">
                        <a:spcAft>
                          <a:spcPts val="0"/>
                        </a:spcAft>
                      </a:pPr>
                      <a:r>
                        <a:rPr lang="en-US" altLang="zh-TW" sz="1600" b="1" kern="100" dirty="0" smtClean="0">
                          <a:latin typeface="微軟正黑體" panose="020B0604030504040204" pitchFamily="34" charset="-120"/>
                          <a:ea typeface="微軟正黑體" panose="020B0604030504040204" pitchFamily="34" charset="-120"/>
                          <a:cs typeface="Times New Roman"/>
                        </a:rPr>
                        <a:t>C1</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道德實踐</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公民意識</a:t>
                      </a:r>
                      <a:endParaRPr lang="zh-TW" altLang="en-US"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-E-C1</a:t>
                      </a:r>
                    </a:p>
                    <a:p>
                      <a:pPr algn="l">
                        <a:spcAft>
                          <a:spcPts val="0"/>
                        </a:spcAft>
                      </a:pPr>
                      <a:r>
                        <a:rPr lang="zh-TW" altLang="en-US" sz="1600" b="1" kern="100" dirty="0" smtClean="0">
                          <a:solidFill>
                            <a:srgbClr val="0000FF"/>
                          </a:solidFill>
                          <a:latin typeface="微軟正黑體" panose="020B0604030504040204" pitchFamily="34" charset="-120"/>
                          <a:ea typeface="微軟正黑體" panose="020B0604030504040204" pitchFamily="34" charset="-120"/>
                        </a:rPr>
                        <a:t>識別</a:t>
                      </a:r>
                      <a:r>
                        <a:rPr lang="zh-TW" altLang="en-US" sz="1600" b="1" kern="100" dirty="0" smtClean="0">
                          <a:latin typeface="微軟正黑體" panose="020B0604030504040204" pitchFamily="34" charset="-120"/>
                          <a:ea typeface="微軟正黑體" panose="020B0604030504040204" pitchFamily="34" charset="-120"/>
                        </a:rPr>
                        <a:t>藝術活動中的社會議題。</a:t>
                      </a:r>
                    </a:p>
                  </a:txBody>
                  <a:tcPr marL="65778" marR="65778" marT="9053"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-J-C1</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探討</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藝術活動中社會議題的意義。</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S-U-C1</a:t>
                      </a:r>
                    </a:p>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養成以藝術活動</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關注</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社會議題的</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意識及責任</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tc>
                <a:extLst>
                  <a:ext uri="{0D108BD9-81ED-4DB2-BD59-A6C34878D82A}">
                    <a16:rowId xmlns:a16="http://schemas.microsoft.com/office/drawing/2014/main" val="10002"/>
                  </a:ext>
                </a:extLst>
              </a:tr>
              <a:tr h="1425185">
                <a:tc vMerge="1">
                  <a:txBody>
                    <a:bodyPr/>
                    <a:lstStyle/>
                    <a:p>
                      <a:endParaRPr lang="zh-TW" altLang="en-US"/>
                    </a:p>
                  </a:txBody>
                  <a:tcPr/>
                </a:tc>
                <a:tc>
                  <a:txBody>
                    <a:bodyPr/>
                    <a:lstStyle/>
                    <a:p>
                      <a:pPr algn="ctr">
                        <a:spcAft>
                          <a:spcPts val="0"/>
                        </a:spcAft>
                      </a:pPr>
                      <a:r>
                        <a:rPr lang="en-US" altLang="zh-TW" sz="1600" b="1" kern="100" dirty="0" smtClean="0">
                          <a:latin typeface="微軟正黑體" panose="020B0604030504040204" pitchFamily="34" charset="-120"/>
                          <a:ea typeface="微軟正黑體" panose="020B0604030504040204" pitchFamily="34" charset="-120"/>
                          <a:cs typeface="Times New Roman"/>
                        </a:rPr>
                        <a:t>C2</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人際關係</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團隊合作</a:t>
                      </a:r>
                      <a:endParaRPr lang="zh-TW"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-E-C2</a:t>
                      </a:r>
                    </a:p>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透過藝術實踐，</a:t>
                      </a:r>
                      <a:r>
                        <a:rPr lang="zh-TW" altLang="en-US" sz="1600" b="1" kern="100" dirty="0" smtClean="0">
                          <a:solidFill>
                            <a:srgbClr val="0000FF"/>
                          </a:solidFill>
                          <a:latin typeface="微軟正黑體" panose="020B0604030504040204" pitchFamily="34" charset="-120"/>
                          <a:ea typeface="微軟正黑體" panose="020B0604030504040204" pitchFamily="34" charset="-120"/>
                        </a:rPr>
                        <a:t>學習理解他人感受</a:t>
                      </a:r>
                      <a:r>
                        <a:rPr lang="zh-TW" altLang="en-US" sz="1600" b="1" kern="100" dirty="0" smtClean="0">
                          <a:latin typeface="微軟正黑體" panose="020B0604030504040204" pitchFamily="34" charset="-120"/>
                          <a:ea typeface="微軟正黑體" panose="020B0604030504040204" pitchFamily="34" charset="-120"/>
                        </a:rPr>
                        <a:t>與團隊合作的能力。</a:t>
                      </a:r>
                    </a:p>
                  </a:txBody>
                  <a:tcPr marL="65778" marR="65778" marT="9053"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-J-C2</a:t>
                      </a:r>
                    </a:p>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透過藝術實踐，</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建立利他與合群的知能</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，培養團隊合作與溝通協調的能力。</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S-U-C2</a:t>
                      </a:r>
                    </a:p>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透過藝術實踐，</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發展適切的人際互動</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，增進團隊合作與溝通協調的能力。</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195360">
                <a:tc vMerge="1">
                  <a:txBody>
                    <a:bodyPr/>
                    <a:lstStyle/>
                    <a:p>
                      <a:endParaRPr lang="zh-TW" altLang="en-US"/>
                    </a:p>
                  </a:txBody>
                  <a:tcPr/>
                </a:tc>
                <a:tc>
                  <a:txBody>
                    <a:bodyPr/>
                    <a:lstStyle/>
                    <a:p>
                      <a:pPr algn="ctr">
                        <a:spcAft>
                          <a:spcPts val="0"/>
                        </a:spcAft>
                      </a:pPr>
                      <a:r>
                        <a:rPr lang="en-US" altLang="zh-TW" sz="1600" b="1" kern="100" dirty="0" smtClean="0">
                          <a:latin typeface="微軟正黑體" panose="020B0604030504040204" pitchFamily="34" charset="-120"/>
                          <a:ea typeface="微軟正黑體" panose="020B0604030504040204" pitchFamily="34" charset="-120"/>
                          <a:cs typeface="Times New Roman"/>
                        </a:rPr>
                        <a:t>C3</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多元文化</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與</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cs typeface="Times New Roman"/>
                        </a:rPr>
                        <a:t>國際理解</a:t>
                      </a:r>
                      <a:endParaRPr lang="zh-TW"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a:txBody>
                    <a:bodyPr/>
                    <a:lstStyle/>
                    <a:p>
                      <a:pPr algn="l">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-E-C3</a:t>
                      </a:r>
                    </a:p>
                    <a:p>
                      <a:pPr algn="l">
                        <a:spcAft>
                          <a:spcPts val="0"/>
                        </a:spcAft>
                      </a:pPr>
                      <a:r>
                        <a:rPr lang="zh-TW" altLang="en-US" sz="1600" b="1" kern="100" dirty="0" smtClean="0">
                          <a:solidFill>
                            <a:srgbClr val="0000FF"/>
                          </a:solidFill>
                          <a:latin typeface="微軟正黑體" panose="020B0604030504040204" pitchFamily="34" charset="-120"/>
                          <a:ea typeface="微軟正黑體" panose="020B0604030504040204" pitchFamily="34" charset="-120"/>
                        </a:rPr>
                        <a:t>體驗</a:t>
                      </a:r>
                      <a:r>
                        <a:rPr lang="zh-TW" altLang="en-US" sz="1600" b="1" kern="100" dirty="0" smtClean="0">
                          <a:latin typeface="微軟正黑體" panose="020B0604030504040204" pitchFamily="34" charset="-120"/>
                          <a:ea typeface="微軟正黑體" panose="020B0604030504040204" pitchFamily="34" charset="-120"/>
                        </a:rPr>
                        <a:t>在地及全球藝術與文化的多元性。</a:t>
                      </a:r>
                    </a:p>
                  </a:txBody>
                  <a:tcPr marL="65778" marR="65778" marT="9053"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-J-C3</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理解</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在地及全球藝術與文化的多元與</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差異</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tc>
                <a:tc>
                  <a:txBody>
                    <a:bodyPr/>
                    <a:lstStyle/>
                    <a:p>
                      <a:pPr algn="just">
                        <a:spcAft>
                          <a:spcPts val="0"/>
                        </a:spcAft>
                      </a:pP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藝</a:t>
                      </a:r>
                      <a:r>
                        <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S-U-C3</a:t>
                      </a:r>
                    </a:p>
                    <a:p>
                      <a:pPr algn="just">
                        <a:spcAft>
                          <a:spcPts val="0"/>
                        </a:spcAft>
                      </a:pP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探索</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在地及全球藝術與文化的多元與</a:t>
                      </a:r>
                      <a:r>
                        <a:rPr lang="zh-TW" altLang="en-US" sz="1600" b="1" kern="1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趨勢</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68580" marR="68580" marT="0" marB="0" anchor="ctr"/>
                </a:tc>
                <a:extLst>
                  <a:ext uri="{0D108BD9-81ED-4DB2-BD59-A6C34878D82A}">
                    <a16:rowId xmlns:a16="http://schemas.microsoft.com/office/drawing/2014/main" val="10004"/>
                  </a:ext>
                </a:extLst>
              </a:tr>
              <a:tr h="1050879">
                <a:tc gridSpan="5">
                  <a:txBody>
                    <a:bodyPr/>
                    <a:lstStyle/>
                    <a:p>
                      <a:pPr algn="l">
                        <a:lnSpc>
                          <a:spcPct val="150000"/>
                        </a:lnSpc>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a:rPr>
                        <a:t>學習設計考量：引導探究實作、創作實踐、生活應用。</a:t>
                      </a:r>
                    </a:p>
                  </a:txBody>
                  <a:tcPr marL="57474" marR="57474" marT="7910" marB="0" anchor="ctr"/>
                </a:tc>
                <a:tc hMerge="1">
                  <a:txBody>
                    <a:bodyPr/>
                    <a:lstStyle/>
                    <a:p>
                      <a:pPr algn="ctr">
                        <a:spcAft>
                          <a:spcPts val="0"/>
                        </a:spcAft>
                      </a:pPr>
                      <a:endParaRPr lang="zh-TW" sz="1600" b="1" kern="100" dirty="0">
                        <a:latin typeface="微軟正黑體" panose="020B0604030504040204" pitchFamily="34" charset="-120"/>
                        <a:ea typeface="微軟正黑體" panose="020B0604030504040204" pitchFamily="34" charset="-120"/>
                        <a:cs typeface="Times New Roman"/>
                      </a:endParaRPr>
                    </a:p>
                  </a:txBody>
                  <a:tcPr marL="57474" marR="57474" marT="7910" marB="0" anchor="ctr"/>
                </a:tc>
                <a:tc hMerge="1">
                  <a:txBody>
                    <a:bodyPr/>
                    <a:lstStyle/>
                    <a:p>
                      <a:pPr algn="l">
                        <a:spcAft>
                          <a:spcPts val="0"/>
                        </a:spcAft>
                      </a:pPr>
                      <a:endParaRPr lang="zh-TW" altLang="en-US" sz="1600" b="1" kern="100" dirty="0" smtClean="0">
                        <a:latin typeface="微軟正黑體" panose="020B0604030504040204" pitchFamily="34" charset="-120"/>
                        <a:ea typeface="微軟正黑體" panose="020B0604030504040204" pitchFamily="34" charset="-120"/>
                      </a:endParaRPr>
                    </a:p>
                  </a:txBody>
                  <a:tcPr marL="65778" marR="65778" marT="9053" marB="0" anchor="ctr"/>
                </a:tc>
                <a:tc hMerge="1">
                  <a:txBody>
                    <a:bodyPr/>
                    <a:lstStyle/>
                    <a:p>
                      <a:pPr algn="just">
                        <a:spcAft>
                          <a:spcPts val="0"/>
                        </a:spcAft>
                      </a:pPr>
                      <a:endPar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hMerge="1">
                  <a:txBody>
                    <a:bodyPr/>
                    <a:lstStyle/>
                    <a:p>
                      <a:pPr algn="just">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2400348451"/>
                  </a:ext>
                </a:extLst>
              </a:tr>
            </a:tbl>
          </a:graphicData>
        </a:graphic>
      </p:graphicFrame>
      <p:sp>
        <p:nvSpPr>
          <p:cNvPr id="6" name="標題 1"/>
          <p:cNvSpPr txBox="1">
            <a:spLocks/>
          </p:cNvSpPr>
          <p:nvPr/>
        </p:nvSpPr>
        <p:spPr>
          <a:xfrm>
            <a:off x="1466262" y="164957"/>
            <a:ext cx="5167086"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zh-TW" altLang="en-US" sz="32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素養導向之藝術學習</a:t>
            </a:r>
            <a:endParaRPr lang="zh-TW" altLang="en-US"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 name="等腰三角形 3"/>
          <p:cNvSpPr/>
          <p:nvPr/>
        </p:nvSpPr>
        <p:spPr>
          <a:xfrm rot="512239">
            <a:off x="1084625" y="382314"/>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等腰三角形 6"/>
          <p:cNvSpPr/>
          <p:nvPr/>
        </p:nvSpPr>
        <p:spPr>
          <a:xfrm rot="20371609">
            <a:off x="1602166" y="595347"/>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等腰三角形 7"/>
          <p:cNvSpPr/>
          <p:nvPr/>
        </p:nvSpPr>
        <p:spPr>
          <a:xfrm rot="20371609">
            <a:off x="731214" y="617790"/>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3761573">
            <a:off x="228018" y="306441"/>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等腰三角形 9"/>
          <p:cNvSpPr/>
          <p:nvPr/>
        </p:nvSpPr>
        <p:spPr>
          <a:xfrm rot="20371609">
            <a:off x="1594783" y="290564"/>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26</a:t>
            </a:r>
            <a:endParaRPr lang="zh-TW" altLang="en-US" sz="1200" dirty="0" smtClean="0">
              <a:solidFill>
                <a:srgbClr val="898989"/>
              </a:solidFill>
            </a:endParaRPr>
          </a:p>
        </p:txBody>
      </p:sp>
      <p:sp>
        <p:nvSpPr>
          <p:cNvPr id="12" name="矩形 11"/>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6983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34629" y="6196352"/>
            <a:ext cx="2337932" cy="62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340517" y="158740"/>
            <a:ext cx="8474075" cy="825500"/>
          </a:xfrm>
        </p:spPr>
        <p:txBody>
          <a:bodyPr rtlCol="0">
            <a:normAutofit/>
          </a:bodyPr>
          <a:lstStyle/>
          <a:p>
            <a:pPr algn="ctr" eaLnBrk="1" fontAlgn="auto" hangingPunct="1">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藝術領</a:t>
            </a:r>
            <a:r>
              <a:rPr lang="zh-TW" altLang="en-US" sz="3200" b="1" spc="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綱核心素養舉隅</a:t>
            </a:r>
            <a:endParaRPr lang="zh-TW" altLang="en-US" sz="3600" b="1" spc="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83365246"/>
              </p:ext>
            </p:extLst>
          </p:nvPr>
        </p:nvGraphicFramePr>
        <p:xfrm>
          <a:off x="82550" y="1014413"/>
          <a:ext cx="8990011" cy="3605260"/>
        </p:xfrm>
        <a:graphic>
          <a:graphicData uri="http://schemas.openxmlformats.org/drawingml/2006/table">
            <a:tbl>
              <a:tblPr firstRow="1" bandRow="1">
                <a:tableStyleId>{1E171933-4619-4E11-9A3F-F7608DF75F80}</a:tableStyleId>
              </a:tblPr>
              <a:tblGrid>
                <a:gridCol w="719201">
                  <a:extLst>
                    <a:ext uri="{9D8B030D-6E8A-4147-A177-3AD203B41FA5}">
                      <a16:colId xmlns:a16="http://schemas.microsoft.com/office/drawing/2014/main" val="20000"/>
                    </a:ext>
                  </a:extLst>
                </a:gridCol>
                <a:gridCol w="934962">
                  <a:extLst>
                    <a:ext uri="{9D8B030D-6E8A-4147-A177-3AD203B41FA5}">
                      <a16:colId xmlns:a16="http://schemas.microsoft.com/office/drawing/2014/main" val="20001"/>
                    </a:ext>
                  </a:extLst>
                </a:gridCol>
                <a:gridCol w="1885655">
                  <a:extLst>
                    <a:ext uri="{9D8B030D-6E8A-4147-A177-3AD203B41FA5}">
                      <a16:colId xmlns:a16="http://schemas.microsoft.com/office/drawing/2014/main" val="20002"/>
                    </a:ext>
                  </a:extLst>
                </a:gridCol>
                <a:gridCol w="1816731">
                  <a:extLst>
                    <a:ext uri="{9D8B030D-6E8A-4147-A177-3AD203B41FA5}">
                      <a16:colId xmlns:a16="http://schemas.microsoft.com/office/drawing/2014/main" val="20003"/>
                    </a:ext>
                  </a:extLst>
                </a:gridCol>
                <a:gridCol w="1816731">
                  <a:extLst>
                    <a:ext uri="{9D8B030D-6E8A-4147-A177-3AD203B41FA5}">
                      <a16:colId xmlns:a16="http://schemas.microsoft.com/office/drawing/2014/main" val="20004"/>
                    </a:ext>
                  </a:extLst>
                </a:gridCol>
                <a:gridCol w="1816731">
                  <a:extLst>
                    <a:ext uri="{9D8B030D-6E8A-4147-A177-3AD203B41FA5}">
                      <a16:colId xmlns:a16="http://schemas.microsoft.com/office/drawing/2014/main" val="20005"/>
                    </a:ext>
                  </a:extLst>
                </a:gridCol>
              </a:tblGrid>
              <a:tr h="1097232">
                <a:tc>
                  <a:txBody>
                    <a:bodyPr/>
                    <a:lstStyle/>
                    <a:p>
                      <a:pPr algn="ctr">
                        <a:spcAft>
                          <a:spcPts val="0"/>
                        </a:spcAft>
                      </a:pP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總綱核心素養面向</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總綱</a:t>
                      </a:r>
                    </a:p>
                    <a:p>
                      <a:pPr algn="ctr">
                        <a:spcAft>
                          <a:spcPts val="0"/>
                        </a:spcAft>
                      </a:pPr>
                      <a:r>
                        <a:rPr 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核心</a:t>
                      </a:r>
                      <a:endParaRPr lang="en-US" alt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素養</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項目</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項目說明</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國民小學</a:t>
                      </a:r>
                      <a:r>
                        <a:rPr 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教育</a:t>
                      </a:r>
                      <a:r>
                        <a:rPr lang="en-US"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a:t>
                      </a:r>
                      <a:r>
                        <a:rPr lang="en-US" sz="1800" b="1" kern="100" dirty="0">
                          <a:solidFill>
                            <a:schemeClr val="accent4">
                              <a:lumMod val="50000"/>
                            </a:schemeClr>
                          </a:solidFill>
                          <a:effectLst/>
                          <a:latin typeface="微軟正黑體" panose="020B0604030504040204" pitchFamily="34" charset="-120"/>
                          <a:ea typeface="微軟正黑體" panose="020B0604030504040204" pitchFamily="34" charset="-120"/>
                        </a:rPr>
                        <a:t>E)</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國民中學</a:t>
                      </a:r>
                      <a:r>
                        <a:rPr 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教育</a:t>
                      </a:r>
                      <a:r>
                        <a:rPr lang="en-US"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a:t>
                      </a:r>
                      <a:r>
                        <a:rPr lang="en-US" sz="1800" b="1" kern="100" dirty="0">
                          <a:solidFill>
                            <a:schemeClr val="accent4">
                              <a:lumMod val="50000"/>
                            </a:schemeClr>
                          </a:solidFill>
                          <a:effectLst/>
                          <a:latin typeface="微軟正黑體" panose="020B0604030504040204" pitchFamily="34" charset="-120"/>
                          <a:ea typeface="微軟正黑體" panose="020B0604030504040204" pitchFamily="34" charset="-120"/>
                        </a:rPr>
                        <a:t>J)</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高級</a:t>
                      </a:r>
                      <a:r>
                        <a:rPr 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中等</a:t>
                      </a:r>
                      <a:endParaRPr lang="en-US" alt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smtClean="0">
                          <a:solidFill>
                            <a:schemeClr val="accent4">
                              <a:lumMod val="50000"/>
                            </a:schemeClr>
                          </a:solidFill>
                          <a:effectLst/>
                          <a:latin typeface="微軟正黑體" panose="020B0604030504040204" pitchFamily="34" charset="-120"/>
                          <a:ea typeface="微軟正黑體" panose="020B0604030504040204" pitchFamily="34" charset="-120"/>
                        </a:rPr>
                        <a:t>學校</a:t>
                      </a:r>
                      <a:r>
                        <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rPr>
                        <a:t>教育</a:t>
                      </a:r>
                      <a:r>
                        <a:rPr lang="en-US" sz="1800" b="1" kern="100" dirty="0">
                          <a:solidFill>
                            <a:schemeClr val="accent4">
                              <a:lumMod val="50000"/>
                            </a:schemeClr>
                          </a:solidFill>
                          <a:effectLst/>
                          <a:latin typeface="微軟正黑體" panose="020B0604030504040204" pitchFamily="34" charset="-120"/>
                          <a:ea typeface="微軟正黑體" panose="020B0604030504040204" pitchFamily="34" charset="-120"/>
                        </a:rPr>
                        <a:t>(U)</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a16="http://schemas.microsoft.com/office/drawing/2014/main" val="10000"/>
                  </a:ext>
                </a:extLst>
              </a:tr>
              <a:tr h="2507980">
                <a:tc>
                  <a:txBody>
                    <a:bodyPr/>
                    <a:lstStyle/>
                    <a:p>
                      <a:endParaRPr lang="en-US" altLang="zh-TW" sz="1400" b="1" dirty="0">
                        <a:latin typeface="微軟正黑體" panose="020B0604030504040204" pitchFamily="34" charset="-120"/>
                        <a:ea typeface="微軟正黑體" panose="020B0604030504040204" pitchFamily="34" charset="-120"/>
                      </a:endParaRPr>
                    </a:p>
                    <a:p>
                      <a:endParaRPr lang="en-US" altLang="zh-TW" sz="1400" b="1" dirty="0">
                        <a:latin typeface="微軟正黑體" panose="020B0604030504040204" pitchFamily="34" charset="-120"/>
                        <a:ea typeface="微軟正黑體" panose="020B0604030504040204" pitchFamily="34" charset="-120"/>
                      </a:endParaRPr>
                    </a:p>
                    <a:p>
                      <a:endParaRPr lang="en-US" altLang="zh-TW" sz="1400" b="1" dirty="0">
                        <a:latin typeface="微軟正黑體" panose="020B0604030504040204" pitchFamily="34" charset="-120"/>
                        <a:ea typeface="微軟正黑體" panose="020B0604030504040204" pitchFamily="34" charset="-120"/>
                      </a:endParaRPr>
                    </a:p>
                    <a:p>
                      <a:pPr algn="ctr"/>
                      <a:r>
                        <a:rPr lang="en-US" altLang="zh-TW" sz="1400" b="1" dirty="0" smtClean="0">
                          <a:latin typeface="微軟正黑體" panose="020B0604030504040204" pitchFamily="34" charset="-120"/>
                          <a:ea typeface="微軟正黑體" panose="020B0604030504040204" pitchFamily="34" charset="-120"/>
                        </a:rPr>
                        <a:t>A</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smtClean="0">
                          <a:latin typeface="微軟正黑體" panose="020B0604030504040204" pitchFamily="34" charset="-120"/>
                          <a:ea typeface="微軟正黑體" panose="020B0604030504040204" pitchFamily="34" charset="-120"/>
                        </a:rPr>
                        <a:t>自主</a:t>
                      </a:r>
                      <a:endParaRPr lang="en-US" altLang="zh-TW" sz="1400" b="1" dirty="0" smtClean="0">
                        <a:latin typeface="微軟正黑體" panose="020B0604030504040204" pitchFamily="34" charset="-120"/>
                        <a:ea typeface="微軟正黑體" panose="020B0604030504040204" pitchFamily="34" charset="-120"/>
                      </a:endParaRPr>
                    </a:p>
                    <a:p>
                      <a:pPr algn="ctr"/>
                      <a:r>
                        <a:rPr lang="zh-TW" altLang="en-US" sz="1400" b="1" dirty="0" smtClean="0">
                          <a:latin typeface="微軟正黑體" panose="020B0604030504040204" pitchFamily="34" charset="-120"/>
                          <a:ea typeface="微軟正黑體" panose="020B0604030504040204" pitchFamily="34" charset="-120"/>
                        </a:rPr>
                        <a:t>行動</a:t>
                      </a:r>
                      <a:endParaRPr lang="en-US" altLang="zh-TW" sz="1400" b="1" dirty="0">
                        <a:latin typeface="微軟正黑體" panose="020B0604030504040204" pitchFamily="34" charset="-120"/>
                        <a:ea typeface="微軟正黑體" panose="020B0604030504040204" pitchFamily="34" charset="-120"/>
                      </a:endParaRPr>
                    </a:p>
                    <a:p>
                      <a:endParaRPr lang="en-US" altLang="zh-TW" sz="1400" b="1" dirty="0">
                        <a:latin typeface="微軟正黑體" panose="020B0604030504040204" pitchFamily="34" charset="-120"/>
                        <a:ea typeface="微軟正黑體" panose="020B0604030504040204" pitchFamily="34" charset="-120"/>
                      </a:endParaRPr>
                    </a:p>
                    <a:p>
                      <a:endParaRPr lang="zh-TW" altLang="en-US" sz="1400" b="1" dirty="0">
                        <a:latin typeface="微軟正黑體" panose="020B0604030504040204" pitchFamily="34" charset="-120"/>
                        <a:ea typeface="微軟正黑體" panose="020B0604030504040204" pitchFamily="34" charset="-120"/>
                      </a:endParaRPr>
                    </a:p>
                  </a:txBody>
                  <a:tcPr marL="91446" marR="91446" marT="45718" marB="45718" anchor="ctr"/>
                </a:tc>
                <a:tc>
                  <a:txBody>
                    <a:bodyPr/>
                    <a:lstStyle/>
                    <a:p>
                      <a:pPr algn="ctr">
                        <a:spcAft>
                          <a:spcPts val="0"/>
                        </a:spcAft>
                      </a:pPr>
                      <a:r>
                        <a:rPr lang="en-US" sz="1400" b="1" kern="100" dirty="0" smtClean="0">
                          <a:latin typeface="微軟正黑體" panose="020B0604030504040204" pitchFamily="34" charset="-120"/>
                          <a:ea typeface="微軟正黑體" panose="020B0604030504040204" pitchFamily="34" charset="-120"/>
                        </a:rPr>
                        <a:t>A</a:t>
                      </a:r>
                      <a:r>
                        <a:rPr lang="en-US" altLang="zh-TW" sz="1400" b="1" kern="100" dirty="0" smtClean="0">
                          <a:latin typeface="微軟正黑體" panose="020B0604030504040204" pitchFamily="34" charset="-120"/>
                          <a:ea typeface="微軟正黑體" panose="020B0604030504040204" pitchFamily="34" charset="-120"/>
                        </a:rPr>
                        <a:t>3</a:t>
                      </a:r>
                    </a:p>
                    <a:p>
                      <a:pPr algn="ctr">
                        <a:spcAft>
                          <a:spcPts val="0"/>
                        </a:spcAft>
                      </a:pPr>
                      <a:r>
                        <a:rPr lang="zh-TW" altLang="en-US" sz="1400" b="1" kern="100" dirty="0" smtClean="0">
                          <a:latin typeface="微軟正黑體" panose="020B0604030504040204" pitchFamily="34" charset="-120"/>
                          <a:ea typeface="微軟正黑體" panose="020B0604030504040204" pitchFamily="34" charset="-120"/>
                        </a:rPr>
                        <a:t>規劃執行</a:t>
                      </a:r>
                    </a:p>
                    <a:p>
                      <a:pPr algn="ctr">
                        <a:spcAft>
                          <a:spcPts val="0"/>
                        </a:spcAft>
                      </a:pPr>
                      <a:r>
                        <a:rPr lang="zh-TW" altLang="en-US" sz="1400" b="1" kern="100" dirty="0" smtClean="0">
                          <a:latin typeface="微軟正黑體" panose="020B0604030504040204" pitchFamily="34" charset="-120"/>
                          <a:ea typeface="微軟正黑體" panose="020B0604030504040204" pitchFamily="34" charset="-120"/>
                        </a:rPr>
                        <a:t>與</a:t>
                      </a:r>
                    </a:p>
                    <a:p>
                      <a:pPr algn="ctr">
                        <a:spcAft>
                          <a:spcPts val="0"/>
                        </a:spcAft>
                      </a:pPr>
                      <a:r>
                        <a:rPr lang="zh-TW" altLang="en-US" sz="1400" b="1" kern="100" dirty="0" smtClean="0">
                          <a:latin typeface="微軟正黑體" panose="020B0604030504040204" pitchFamily="34" charset="-120"/>
                          <a:ea typeface="微軟正黑體" panose="020B0604030504040204" pitchFamily="34" charset="-120"/>
                        </a:rPr>
                        <a:t>創新應變</a:t>
                      </a:r>
                    </a:p>
                  </a:txBody>
                  <a:tcPr marL="68585" marR="68585" marT="0" marB="0" anchor="ctr"/>
                </a:tc>
                <a:tc>
                  <a:txBody>
                    <a:bodyPr/>
                    <a:lstStyle/>
                    <a:p>
                      <a:pPr algn="just">
                        <a:spcAft>
                          <a:spcPts val="0"/>
                        </a:spcAft>
                      </a:pPr>
                      <a:r>
                        <a:rPr lang="zh-TW" altLang="en-US" sz="1400" b="1" kern="100" dirty="0" smtClean="0">
                          <a:latin typeface="微軟正黑體" panose="020B0604030504040204" pitchFamily="34" charset="-120"/>
                          <a:ea typeface="微軟正黑體" panose="020B0604030504040204" pitchFamily="34" charset="-120"/>
                        </a:rPr>
                        <a:t>具備規劃及執行計畫的能力，並試探與發展多元專業知能、充實生活經驗，發揮創新精神，以因應社會變遷、增進個人的彈性適應力。</a:t>
                      </a:r>
                      <a:endParaRPr lang="zh-TW" sz="1400" b="1" kern="100" dirty="0">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-E-A3</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rPr>
                        <a:t>學習</a:t>
                      </a:r>
                      <a:r>
                        <a:rPr lang="zh-TW" altLang="en-US" sz="1600" b="1" kern="100" dirty="0" smtClean="0">
                          <a:solidFill>
                            <a:srgbClr val="FF0000"/>
                          </a:solidFill>
                          <a:latin typeface="微軟正黑體" panose="020B0604030504040204" pitchFamily="34" charset="-120"/>
                          <a:ea typeface="微軟正黑體" panose="020B0604030504040204" pitchFamily="34" charset="-120"/>
                        </a:rPr>
                        <a:t>規劃藝術活動</a:t>
                      </a:r>
                      <a:r>
                        <a:rPr lang="zh-TW" altLang="en-US" sz="1600" b="1" kern="100" dirty="0" smtClean="0">
                          <a:latin typeface="微軟正黑體" panose="020B0604030504040204" pitchFamily="34" charset="-120"/>
                          <a:ea typeface="微軟正黑體" panose="020B0604030504040204" pitchFamily="34" charset="-120"/>
                        </a:rPr>
                        <a:t>，</a:t>
                      </a:r>
                      <a:r>
                        <a:rPr lang="zh-TW" altLang="en-US" sz="1600" b="1" kern="100" dirty="0" smtClean="0">
                          <a:solidFill>
                            <a:srgbClr val="FF0000"/>
                          </a:solidFill>
                          <a:latin typeface="微軟正黑體" panose="020B0604030504040204" pitchFamily="34" charset="-120"/>
                          <a:ea typeface="微軟正黑體" panose="020B0604030504040204" pitchFamily="34" charset="-120"/>
                        </a:rPr>
                        <a:t>豐富生活經驗</a:t>
                      </a:r>
                      <a:r>
                        <a:rPr lang="zh-TW" altLang="en-US" sz="1600" b="1" kern="100" dirty="0" smtClean="0">
                          <a:latin typeface="微軟正黑體" panose="020B0604030504040204" pitchFamily="34" charset="-120"/>
                          <a:ea typeface="微軟正黑體" panose="020B0604030504040204" pitchFamily="34" charset="-120"/>
                        </a:rPr>
                        <a:t>。</a:t>
                      </a:r>
                      <a:endParaRPr lang="zh-TW" altLang="en-US" sz="1600" b="1" kern="100" dirty="0">
                        <a:latin typeface="微軟正黑體" panose="020B0604030504040204" pitchFamily="34" charset="-120"/>
                        <a:ea typeface="微軟正黑體" panose="020B0604030504040204" pitchFamily="34" charset="-120"/>
                      </a:endParaRPr>
                    </a:p>
                  </a:txBody>
                  <a:tcPr marL="68585" marR="68585" marT="0" marB="0" anchor="ctr"/>
                </a:tc>
                <a:tc>
                  <a:txBody>
                    <a:bodyPr/>
                    <a:lstStyle/>
                    <a:p>
                      <a:pPr algn="ctr">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-J-A3</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rPr>
                        <a:t>嘗試</a:t>
                      </a:r>
                      <a:r>
                        <a:rPr lang="zh-TW" altLang="en-US" sz="1600" b="1" kern="100" dirty="0" smtClean="0">
                          <a:solidFill>
                            <a:schemeClr val="tx1"/>
                          </a:solidFill>
                          <a:latin typeface="微軟正黑體" panose="020B0604030504040204" pitchFamily="34" charset="-120"/>
                          <a:ea typeface="微軟正黑體" panose="020B0604030504040204" pitchFamily="34" charset="-120"/>
                        </a:rPr>
                        <a:t>規劃</a:t>
                      </a:r>
                      <a:r>
                        <a:rPr lang="zh-TW" altLang="en-US" sz="1600" b="1" kern="100" dirty="0" smtClean="0">
                          <a:latin typeface="微軟正黑體" panose="020B0604030504040204" pitchFamily="34" charset="-120"/>
                          <a:ea typeface="微軟正黑體" panose="020B0604030504040204" pitchFamily="34" charset="-120"/>
                        </a:rPr>
                        <a:t>與</a:t>
                      </a:r>
                      <a:r>
                        <a:rPr lang="zh-TW" altLang="en-US" sz="1600" b="1" kern="100" dirty="0" smtClean="0">
                          <a:solidFill>
                            <a:srgbClr val="FF0000"/>
                          </a:solidFill>
                          <a:latin typeface="微軟正黑體" panose="020B0604030504040204" pitchFamily="34" charset="-120"/>
                          <a:ea typeface="微軟正黑體" panose="020B0604030504040204" pitchFamily="34" charset="-120"/>
                        </a:rPr>
                        <a:t>執行藝術活動</a:t>
                      </a:r>
                      <a:r>
                        <a:rPr lang="zh-TW" altLang="en-US" sz="1600" b="1" kern="100" dirty="0" smtClean="0">
                          <a:latin typeface="微軟正黑體" panose="020B0604030504040204" pitchFamily="34" charset="-120"/>
                          <a:ea typeface="微軟正黑體" panose="020B0604030504040204" pitchFamily="34" charset="-120"/>
                        </a:rPr>
                        <a:t>，</a:t>
                      </a:r>
                      <a:r>
                        <a:rPr lang="zh-TW" altLang="en-US" sz="1600" b="1" kern="100" dirty="0" smtClean="0">
                          <a:solidFill>
                            <a:srgbClr val="FF0000"/>
                          </a:solidFill>
                          <a:latin typeface="微軟正黑體" panose="020B0604030504040204" pitchFamily="34" charset="-120"/>
                          <a:ea typeface="微軟正黑體" panose="020B0604030504040204" pitchFamily="34" charset="-120"/>
                        </a:rPr>
                        <a:t>因應情境需求發揮創意</a:t>
                      </a:r>
                      <a:r>
                        <a:rPr lang="zh-TW" altLang="en-US" sz="1600" b="1" kern="100" dirty="0" smtClean="0">
                          <a:latin typeface="微軟正黑體" panose="020B0604030504040204" pitchFamily="34" charset="-120"/>
                          <a:ea typeface="微軟正黑體" panose="020B0604030504040204" pitchFamily="34" charset="-120"/>
                        </a:rPr>
                        <a:t>。</a:t>
                      </a:r>
                      <a:endParaRPr lang="zh-TW" altLang="en-US" sz="1600" b="1" kern="100" dirty="0">
                        <a:latin typeface="微軟正黑體" panose="020B0604030504040204" pitchFamily="34" charset="-120"/>
                        <a:ea typeface="微軟正黑體" panose="020B0604030504040204" pitchFamily="34" charset="-120"/>
                      </a:endParaRPr>
                    </a:p>
                  </a:txBody>
                  <a:tcPr marL="68585" marR="68585" marT="0" marB="0" anchor="ctr"/>
                </a:tc>
                <a:tc>
                  <a:txBody>
                    <a:bodyPr/>
                    <a:lstStyle/>
                    <a:p>
                      <a:pPr algn="ctr">
                        <a:spcAft>
                          <a:spcPts val="0"/>
                        </a:spcAft>
                      </a:pPr>
                      <a:r>
                        <a:rPr lang="zh-TW" altLang="en-US" sz="1600" b="1" kern="100" dirty="0" smtClean="0">
                          <a:latin typeface="微軟正黑體" panose="020B0604030504040204" pitchFamily="34" charset="-120"/>
                          <a:ea typeface="微軟正黑體" panose="020B0604030504040204" pitchFamily="34" charset="-120"/>
                        </a:rPr>
                        <a:t>藝</a:t>
                      </a:r>
                      <a:r>
                        <a:rPr lang="en-US" altLang="zh-TW" sz="1600" b="1" kern="100" dirty="0" smtClean="0">
                          <a:latin typeface="微軟正黑體" panose="020B0604030504040204" pitchFamily="34" charset="-120"/>
                          <a:ea typeface="微軟正黑體" panose="020B0604030504040204" pitchFamily="34" charset="-120"/>
                        </a:rPr>
                        <a:t>S-U-A3</a:t>
                      </a:r>
                    </a:p>
                    <a:p>
                      <a:pPr algn="ctr">
                        <a:spcAft>
                          <a:spcPts val="0"/>
                        </a:spcAft>
                      </a:pPr>
                      <a:r>
                        <a:rPr lang="zh-TW" altLang="en-US" sz="1600" b="1" kern="100" dirty="0" smtClean="0">
                          <a:latin typeface="微軟正黑體" panose="020B0604030504040204" pitchFamily="34" charset="-120"/>
                          <a:ea typeface="微軟正黑體" panose="020B0604030504040204" pitchFamily="34" charset="-120"/>
                        </a:rPr>
                        <a:t>發揮</a:t>
                      </a:r>
                      <a:r>
                        <a:rPr lang="zh-TW" altLang="en-US" sz="1600" b="1" kern="100" dirty="0" smtClean="0">
                          <a:solidFill>
                            <a:srgbClr val="FF0000"/>
                          </a:solidFill>
                          <a:latin typeface="微軟正黑體" panose="020B0604030504040204" pitchFamily="34" charset="-120"/>
                          <a:ea typeface="微軟正黑體" panose="020B0604030504040204" pitchFamily="34" charset="-120"/>
                        </a:rPr>
                        <a:t>創新精神</a:t>
                      </a:r>
                      <a:r>
                        <a:rPr lang="zh-TW" altLang="en-US" sz="1600" b="1" kern="100" dirty="0" smtClean="0">
                          <a:latin typeface="微軟正黑體" panose="020B0604030504040204" pitchFamily="34" charset="-120"/>
                          <a:ea typeface="微軟正黑體" panose="020B0604030504040204" pitchFamily="34" charset="-120"/>
                        </a:rPr>
                        <a:t>，並具備</a:t>
                      </a:r>
                      <a:r>
                        <a:rPr lang="zh-TW" altLang="en-US" sz="1600" b="1" kern="100" dirty="0" smtClean="0">
                          <a:solidFill>
                            <a:srgbClr val="FF0000"/>
                          </a:solidFill>
                          <a:latin typeface="微軟正黑體" panose="020B0604030504040204" pitchFamily="34" charset="-120"/>
                          <a:ea typeface="微軟正黑體" panose="020B0604030504040204" pitchFamily="34" charset="-120"/>
                        </a:rPr>
                        <a:t>規劃、執行</a:t>
                      </a:r>
                      <a:r>
                        <a:rPr lang="zh-TW" altLang="en-US" sz="1600" b="1" kern="100" dirty="0" smtClean="0">
                          <a:latin typeface="微軟正黑體" panose="020B0604030504040204" pitchFamily="34" charset="-120"/>
                          <a:ea typeface="微軟正黑體" panose="020B0604030504040204" pitchFamily="34" charset="-120"/>
                        </a:rPr>
                        <a:t>與省思藝術展演能力，以</a:t>
                      </a:r>
                      <a:r>
                        <a:rPr lang="zh-TW" altLang="en-US" sz="1600" b="1" kern="100" dirty="0" smtClean="0">
                          <a:solidFill>
                            <a:srgbClr val="FF0000"/>
                          </a:solidFill>
                          <a:latin typeface="微軟正黑體" panose="020B0604030504040204" pitchFamily="34" charset="-120"/>
                          <a:ea typeface="微軟正黑體" panose="020B0604030504040204" pitchFamily="34" charset="-120"/>
                        </a:rPr>
                        <a:t>因應社會變化</a:t>
                      </a:r>
                      <a:r>
                        <a:rPr lang="zh-TW" altLang="en-US" sz="1600" b="1" kern="100" dirty="0" smtClean="0">
                          <a:latin typeface="微軟正黑體" panose="020B0604030504040204" pitchFamily="34" charset="-120"/>
                          <a:ea typeface="微軟正黑體" panose="020B0604030504040204" pitchFamily="34" charset="-120"/>
                        </a:rPr>
                        <a:t>。</a:t>
                      </a:r>
                      <a:endParaRPr lang="zh-TW" altLang="en-US" sz="1600" b="1" kern="100" dirty="0">
                        <a:latin typeface="微軟正黑體" panose="020B0604030504040204" pitchFamily="34" charset="-120"/>
                        <a:ea typeface="微軟正黑體" panose="020B0604030504040204" pitchFamily="34" charset="-120"/>
                      </a:endParaRPr>
                    </a:p>
                  </a:txBody>
                  <a:tcPr marL="68585" marR="68585" marT="0" marB="0" anchor="ctr"/>
                </a:tc>
                <a:extLst>
                  <a:ext uri="{0D108BD9-81ED-4DB2-BD59-A6C34878D82A}">
                    <a16:rowId xmlns:a16="http://schemas.microsoft.com/office/drawing/2014/main" val="10001"/>
                  </a:ext>
                </a:extLst>
              </a:tr>
            </a:tbl>
          </a:graphicData>
        </a:graphic>
      </p:graphicFrame>
      <p:sp>
        <p:nvSpPr>
          <p:cNvPr id="24" name="圓角矩形 23"/>
          <p:cNvSpPr/>
          <p:nvPr/>
        </p:nvSpPr>
        <p:spPr>
          <a:xfrm>
            <a:off x="3589336" y="5803446"/>
            <a:ext cx="1512887" cy="792163"/>
          </a:xfrm>
          <a:prstGeom prst="roundRect">
            <a:avLst/>
          </a:prstGeom>
          <a:solidFill>
            <a:schemeClr val="accent4">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kern="100" dirty="0">
                <a:solidFill>
                  <a:schemeClr val="tx1"/>
                </a:solidFill>
                <a:latin typeface="微軟正黑體" panose="020B0604030504040204" pitchFamily="34" charset="-120"/>
                <a:ea typeface="微軟正黑體" panose="020B0604030504040204" pitchFamily="34" charset="-120"/>
              </a:rPr>
              <a:t>豐富</a:t>
            </a:r>
            <a:r>
              <a:rPr lang="zh-TW" altLang="en-US" kern="100" dirty="0" smtClean="0">
                <a:solidFill>
                  <a:schemeClr val="tx1"/>
                </a:solidFill>
                <a:latin typeface="微軟正黑體" panose="020B0604030504040204" pitchFamily="34" charset="-120"/>
                <a:ea typeface="微軟正黑體" panose="020B0604030504040204" pitchFamily="34" charset="-120"/>
              </a:rPr>
              <a:t>生活</a:t>
            </a:r>
            <a:endParaRPr lang="en-US" altLang="zh-TW" kern="100" dirty="0" smtClean="0">
              <a:solidFill>
                <a:schemeClr val="tx1"/>
              </a:solidFill>
              <a:latin typeface="微軟正黑體" panose="020B0604030504040204" pitchFamily="34" charset="-120"/>
              <a:ea typeface="微軟正黑體" panose="020B0604030504040204" pitchFamily="34" charset="-120"/>
            </a:endParaRPr>
          </a:p>
          <a:p>
            <a:pPr algn="ctr">
              <a:defRPr/>
            </a:pPr>
            <a:r>
              <a:rPr lang="zh-TW" altLang="en-US" kern="100" dirty="0" smtClean="0">
                <a:solidFill>
                  <a:schemeClr val="tx1"/>
                </a:solidFill>
                <a:latin typeface="微軟正黑體" panose="020B0604030504040204" pitchFamily="34" charset="-120"/>
                <a:ea typeface="微軟正黑體" panose="020B0604030504040204" pitchFamily="34" charset="-120"/>
              </a:rPr>
              <a:t>經驗</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5" name="向右箭號 24"/>
          <p:cNvSpPr/>
          <p:nvPr/>
        </p:nvSpPr>
        <p:spPr>
          <a:xfrm>
            <a:off x="5191123" y="6028871"/>
            <a:ext cx="287338"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5511798" y="5812971"/>
            <a:ext cx="1512888" cy="792163"/>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kern="100" dirty="0">
                <a:solidFill>
                  <a:schemeClr val="tx1"/>
                </a:solidFill>
                <a:latin typeface="微軟正黑體" panose="020B0604030504040204" pitchFamily="34" charset="-120"/>
                <a:ea typeface="微軟正黑體" panose="020B0604030504040204" pitchFamily="34" charset="-120"/>
              </a:rPr>
              <a:t>因應情境需求發揮創意</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7" name="向右箭號 26"/>
          <p:cNvSpPr/>
          <p:nvPr/>
        </p:nvSpPr>
        <p:spPr>
          <a:xfrm>
            <a:off x="7135811" y="6016171"/>
            <a:ext cx="285750" cy="36036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28" name="圓角矩形 27"/>
          <p:cNvSpPr/>
          <p:nvPr/>
        </p:nvSpPr>
        <p:spPr>
          <a:xfrm>
            <a:off x="7532686" y="5800271"/>
            <a:ext cx="1512887" cy="792163"/>
          </a:xfrm>
          <a:prstGeom prst="roundRect">
            <a:avLst/>
          </a:prstGeom>
          <a:solidFill>
            <a:schemeClr val="accent4">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a:spcAft>
                <a:spcPts val="0"/>
              </a:spcAft>
            </a:pPr>
            <a:r>
              <a:rPr lang="zh-TW" altLang="en-US" kern="100" dirty="0">
                <a:solidFill>
                  <a:schemeClr val="tx1"/>
                </a:solidFill>
                <a:latin typeface="微軟正黑體" panose="020B0604030504040204" pitchFamily="34" charset="-120"/>
                <a:ea typeface="微軟正黑體" panose="020B0604030504040204" pitchFamily="34" charset="-120"/>
              </a:rPr>
              <a:t>因應</a:t>
            </a:r>
            <a:r>
              <a:rPr lang="zh-TW" altLang="en-US" kern="100" dirty="0" smtClean="0">
                <a:solidFill>
                  <a:schemeClr val="tx1"/>
                </a:solidFill>
                <a:latin typeface="微軟正黑體" panose="020B0604030504040204" pitchFamily="34" charset="-120"/>
                <a:ea typeface="微軟正黑體" panose="020B0604030504040204" pitchFamily="34" charset="-120"/>
              </a:rPr>
              <a:t>社會</a:t>
            </a:r>
            <a:endParaRPr lang="en-US" altLang="zh-TW" kern="100" dirty="0" smtClean="0">
              <a:solidFill>
                <a:schemeClr val="tx1"/>
              </a:solidFill>
              <a:latin typeface="微軟正黑體" panose="020B0604030504040204" pitchFamily="34" charset="-120"/>
              <a:ea typeface="微軟正黑體" panose="020B0604030504040204" pitchFamily="34" charset="-120"/>
            </a:endParaRPr>
          </a:p>
          <a:p>
            <a:pPr algn="ctr">
              <a:spcAft>
                <a:spcPts val="0"/>
              </a:spcAft>
            </a:pPr>
            <a:r>
              <a:rPr lang="zh-TW" altLang="en-US" kern="100" dirty="0" smtClean="0">
                <a:solidFill>
                  <a:schemeClr val="tx1"/>
                </a:solidFill>
                <a:latin typeface="微軟正黑體" panose="020B0604030504040204" pitchFamily="34" charset="-120"/>
                <a:ea typeface="微軟正黑體" panose="020B0604030504040204" pitchFamily="34" charset="-120"/>
              </a:rPr>
              <a:t>變化</a:t>
            </a:r>
            <a:endParaRPr lang="zh-TW" altLang="en-US" kern="100" dirty="0">
              <a:solidFill>
                <a:schemeClr val="tx1"/>
              </a:solidFill>
              <a:latin typeface="微軟正黑體" panose="020B0604030504040204" pitchFamily="34" charset="-120"/>
              <a:ea typeface="微軟正黑體" panose="020B0604030504040204" pitchFamily="34" charset="-120"/>
            </a:endParaRPr>
          </a:p>
        </p:txBody>
      </p:sp>
      <p:sp>
        <p:nvSpPr>
          <p:cNvPr id="29" name="圓角矩形 28"/>
          <p:cNvSpPr/>
          <p:nvPr/>
        </p:nvSpPr>
        <p:spPr>
          <a:xfrm>
            <a:off x="3589336" y="4800146"/>
            <a:ext cx="1512887" cy="792163"/>
          </a:xfrm>
          <a:prstGeom prst="roundRect">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sz="2000" kern="100" dirty="0">
                <a:solidFill>
                  <a:schemeClr val="tx1"/>
                </a:solidFill>
                <a:latin typeface="微軟正黑體" panose="020B0604030504040204" pitchFamily="34" charset="-120"/>
                <a:ea typeface="微軟正黑體" panose="020B0604030504040204" pitchFamily="34" charset="-120"/>
              </a:rPr>
              <a:t>規劃藝術活動</a:t>
            </a:r>
            <a:endParaRPr lang="zh-TW" altLang="en-US" sz="2000" dirty="0">
              <a:solidFill>
                <a:schemeClr val="tx1"/>
              </a:solidFill>
              <a:latin typeface="微軟正黑體" panose="020B0604030504040204" pitchFamily="34" charset="-120"/>
              <a:ea typeface="微軟正黑體" panose="020B0604030504040204" pitchFamily="34" charset="-120"/>
            </a:endParaRPr>
          </a:p>
        </p:txBody>
      </p:sp>
      <p:sp>
        <p:nvSpPr>
          <p:cNvPr id="30" name="向右箭號 29"/>
          <p:cNvSpPr/>
          <p:nvPr/>
        </p:nvSpPr>
        <p:spPr>
          <a:xfrm>
            <a:off x="5192711" y="5016046"/>
            <a:ext cx="288925"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31" name="圓角矩形 30"/>
          <p:cNvSpPr/>
          <p:nvPr/>
        </p:nvSpPr>
        <p:spPr>
          <a:xfrm>
            <a:off x="5516561" y="4800146"/>
            <a:ext cx="1512887" cy="792163"/>
          </a:xfrm>
          <a:prstGeom prst="roundRect">
            <a:avLst/>
          </a:prstGeom>
          <a:solidFill>
            <a:schemeClr val="accent6">
              <a:lumMod val="40000"/>
              <a:lumOff val="60000"/>
            </a:schemeClr>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sz="2000" kern="100" dirty="0">
                <a:solidFill>
                  <a:schemeClr val="tx1"/>
                </a:solidFill>
                <a:latin typeface="微軟正黑體" panose="020B0604030504040204" pitchFamily="34" charset="-120"/>
                <a:ea typeface="微軟正黑體" panose="020B0604030504040204" pitchFamily="34" charset="-120"/>
              </a:rPr>
              <a:t>執行藝術活動</a:t>
            </a:r>
            <a:endParaRPr lang="zh-TW" altLang="en-US" sz="2000" dirty="0">
              <a:solidFill>
                <a:schemeClr val="tx1"/>
              </a:solidFill>
              <a:latin typeface="微軟正黑體" panose="020B0604030504040204" pitchFamily="34" charset="-120"/>
              <a:ea typeface="微軟正黑體" panose="020B0604030504040204" pitchFamily="34" charset="-120"/>
            </a:endParaRPr>
          </a:p>
        </p:txBody>
      </p:sp>
      <p:sp>
        <p:nvSpPr>
          <p:cNvPr id="32" name="向右箭號 31"/>
          <p:cNvSpPr/>
          <p:nvPr/>
        </p:nvSpPr>
        <p:spPr>
          <a:xfrm>
            <a:off x="7127873" y="5016046"/>
            <a:ext cx="287338" cy="3603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33" name="圓角矩形 32"/>
          <p:cNvSpPr/>
          <p:nvPr/>
        </p:nvSpPr>
        <p:spPr>
          <a:xfrm>
            <a:off x="7561261" y="4800146"/>
            <a:ext cx="1511300" cy="792163"/>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sz="2000" kern="100" dirty="0">
                <a:solidFill>
                  <a:schemeClr val="tx1"/>
                </a:solidFill>
                <a:latin typeface="微軟正黑體" panose="020B0604030504040204" pitchFamily="34" charset="-120"/>
                <a:ea typeface="微軟正黑體" panose="020B0604030504040204" pitchFamily="34" charset="-120"/>
              </a:rPr>
              <a:t>創新精神</a:t>
            </a:r>
            <a:endParaRPr lang="zh-TW" altLang="en-US" sz="2000" dirty="0">
              <a:solidFill>
                <a:schemeClr val="tx1"/>
              </a:solidFill>
              <a:latin typeface="微軟正黑體" panose="020B0604030504040204" pitchFamily="34" charset="-120"/>
              <a:ea typeface="微軟正黑體" panose="020B0604030504040204" pitchFamily="34" charset="-120"/>
            </a:endParaRPr>
          </a:p>
        </p:txBody>
      </p:sp>
      <p:sp>
        <p:nvSpPr>
          <p:cNvPr id="21" name="等腰三角形 20"/>
          <p:cNvSpPr/>
          <p:nvPr/>
        </p:nvSpPr>
        <p:spPr>
          <a:xfrm rot="512239">
            <a:off x="7963293" y="278326"/>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等腰三角形 21"/>
          <p:cNvSpPr/>
          <p:nvPr/>
        </p:nvSpPr>
        <p:spPr>
          <a:xfrm rot="20371609">
            <a:off x="8480834" y="49135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等腰三角形 22"/>
          <p:cNvSpPr/>
          <p:nvPr/>
        </p:nvSpPr>
        <p:spPr>
          <a:xfrm rot="20371609">
            <a:off x="7609882" y="513802"/>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等腰三角形 33"/>
          <p:cNvSpPr/>
          <p:nvPr/>
        </p:nvSpPr>
        <p:spPr>
          <a:xfrm rot="3761573">
            <a:off x="7106686" y="202453"/>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等腰三角形 34"/>
          <p:cNvSpPr/>
          <p:nvPr/>
        </p:nvSpPr>
        <p:spPr>
          <a:xfrm rot="20371609">
            <a:off x="8473451" y="186576"/>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27</a:t>
            </a:r>
            <a:endParaRPr lang="zh-TW" altLang="en-US" sz="1200" dirty="0" smtClean="0">
              <a:solidFill>
                <a:srgbClr val="898989"/>
              </a:solidFill>
            </a:endParaRPr>
          </a:p>
        </p:txBody>
      </p:sp>
    </p:spTree>
    <p:extLst>
      <p:ext uri="{BB962C8B-B14F-4D97-AF65-F5344CB8AC3E}">
        <p14:creationId xmlns:p14="http://schemas.microsoft.com/office/powerpoint/2010/main" val="3343772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5800" y="170433"/>
            <a:ext cx="7426325" cy="944562"/>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398255228"/>
              </p:ext>
            </p:extLst>
          </p:nvPr>
        </p:nvGraphicFramePr>
        <p:xfrm>
          <a:off x="409577" y="1046377"/>
          <a:ext cx="8153852" cy="5036922"/>
        </p:xfrm>
        <a:graphic>
          <a:graphicData uri="http://schemas.openxmlformats.org/drawingml/2006/table">
            <a:tbl>
              <a:tblPr firstRow="1" firstCol="1" bandRow="1">
                <a:tableStyleId>{21E4AEA4-8DFA-4A89-87EB-49C32662AFE0}</a:tableStyleId>
              </a:tblPr>
              <a:tblGrid>
                <a:gridCol w="1353122">
                  <a:extLst>
                    <a:ext uri="{9D8B030D-6E8A-4147-A177-3AD203B41FA5}">
                      <a16:colId xmlns:a16="http://schemas.microsoft.com/office/drawing/2014/main" val="181578238"/>
                    </a:ext>
                  </a:extLst>
                </a:gridCol>
                <a:gridCol w="1773715">
                  <a:extLst>
                    <a:ext uri="{9D8B030D-6E8A-4147-A177-3AD203B41FA5}">
                      <a16:colId xmlns:a16="http://schemas.microsoft.com/office/drawing/2014/main" val="20000"/>
                    </a:ext>
                  </a:extLst>
                </a:gridCol>
                <a:gridCol w="1743405">
                  <a:extLst>
                    <a:ext uri="{9D8B030D-6E8A-4147-A177-3AD203B41FA5}">
                      <a16:colId xmlns:a16="http://schemas.microsoft.com/office/drawing/2014/main" val="20001"/>
                    </a:ext>
                  </a:extLst>
                </a:gridCol>
                <a:gridCol w="3283610">
                  <a:extLst>
                    <a:ext uri="{9D8B030D-6E8A-4147-A177-3AD203B41FA5}">
                      <a16:colId xmlns:a16="http://schemas.microsoft.com/office/drawing/2014/main" val="20003"/>
                    </a:ext>
                  </a:extLst>
                </a:gridCol>
              </a:tblGrid>
              <a:tr h="385381">
                <a:tc rowSpan="2">
                  <a:txBody>
                    <a:bodyPr/>
                    <a:lstStyle/>
                    <a:p>
                      <a:pPr algn="ctr">
                        <a:spcAft>
                          <a:spcPts val="0"/>
                        </a:spcAft>
                      </a:pPr>
                      <a:r>
                        <a:rPr lang="zh-TW" altLang="en-US"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藝術</a:t>
                      </a:r>
                      <a:r>
                        <a:rPr lang="zh-TW" altLang="zh-TW"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領域</a:t>
                      </a:r>
                      <a:r>
                        <a:rPr lang="en-US" altLang="zh-TW"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a:t>
                      </a:r>
                      <a:endParaRPr lang="zh-TW" altLang="zh-TW"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核心素養</a:t>
                      </a:r>
                      <a:endParaRPr lang="zh-TW" altLang="zh-TW"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4">
                        <a:lumMod val="60000"/>
                        <a:lumOff val="40000"/>
                      </a:schemeClr>
                    </a:solidFill>
                  </a:tcPr>
                </a:tc>
                <a:tc gridSpan="2">
                  <a:txBody>
                    <a:bodyPr/>
                    <a:lstStyle/>
                    <a:p>
                      <a:pPr algn="ctr">
                        <a:spcAft>
                          <a:spcPts val="0"/>
                        </a:spcAft>
                      </a:pPr>
                      <a:r>
                        <a:rPr lang="zh-TW" altLang="en-US"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藝術</a:t>
                      </a:r>
                      <a:r>
                        <a:rPr lang="zh-TW"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領域</a:t>
                      </a:r>
                      <a:r>
                        <a:rPr lang="en-US"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a:t>
                      </a:r>
                      <a:r>
                        <a:rPr lang="zh-TW" altLang="en-US"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音樂</a:t>
                      </a:r>
                      <a:r>
                        <a:rPr lang="zh-TW" sz="2000" b="1" kern="100" dirty="0" smtClean="0">
                          <a:solidFill>
                            <a:schemeClr val="accent2">
                              <a:lumMod val="50000"/>
                            </a:schemeClr>
                          </a:solidFill>
                          <a:effectLst/>
                          <a:latin typeface="微軟正黑體" panose="020B0604030504040204" pitchFamily="34" charset="-120"/>
                          <a:ea typeface="微軟正黑體" panose="020B0604030504040204" pitchFamily="34" charset="-120"/>
                        </a:rPr>
                        <a:t>學習</a:t>
                      </a:r>
                      <a:r>
                        <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rPr>
                        <a:t>重點</a:t>
                      </a:r>
                      <a:endPar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lumMod val="60000"/>
                        <a:lumOff val="40000"/>
                      </a:schemeClr>
                    </a:solidFill>
                  </a:tcPr>
                </a:tc>
                <a:tc hMerge="1">
                  <a:txBody>
                    <a:bodyPr/>
                    <a:lstStyle/>
                    <a:p>
                      <a:endParaRPr lang="zh-TW" altLang="en-US"/>
                    </a:p>
                  </a:txBody>
                  <a:tcPr/>
                </a:tc>
                <a:tc rowSpan="2">
                  <a:txBody>
                    <a:bodyPr/>
                    <a:lstStyle/>
                    <a:p>
                      <a:pPr algn="ctr">
                        <a:spcAft>
                          <a:spcPts val="0"/>
                        </a:spcAft>
                      </a:pPr>
                      <a:r>
                        <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rPr>
                        <a:t>說明</a:t>
                      </a:r>
                      <a:endPar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L w="12700" cap="flat" cmpd="sng" algn="ctr">
                      <a:solidFill>
                        <a:schemeClr val="bg1"/>
                      </a:solidFill>
                      <a:prstDash val="solid"/>
                      <a:round/>
                      <a:headEnd type="none" w="med" len="med"/>
                      <a:tailEnd type="none" w="med" len="med"/>
                    </a:lnL>
                    <a:solidFill>
                      <a:schemeClr val="accent4">
                        <a:lumMod val="60000"/>
                        <a:lumOff val="40000"/>
                      </a:schemeClr>
                    </a:solidFill>
                  </a:tcPr>
                </a:tc>
                <a:extLst>
                  <a:ext uri="{0D108BD9-81ED-4DB2-BD59-A6C34878D82A}">
                    <a16:rowId xmlns:a16="http://schemas.microsoft.com/office/drawing/2014/main" val="10000"/>
                  </a:ext>
                </a:extLst>
              </a:tr>
              <a:tr h="292227">
                <a:tc vMerge="1">
                  <a:txBody>
                    <a:bodyPr/>
                    <a:lstStyle/>
                    <a:p>
                      <a:pPr algn="ctr">
                        <a:spcAft>
                          <a:spcPts val="0"/>
                        </a:spcAft>
                      </a:pPr>
                      <a:endPar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rgbClr val="FDCBC3"/>
                    </a:solidFill>
                  </a:tcPr>
                </a:tc>
                <a:tc>
                  <a:txBody>
                    <a:bodyPr/>
                    <a:lstStyle/>
                    <a:p>
                      <a:pPr algn="ctr">
                        <a:spcAft>
                          <a:spcPts val="0"/>
                        </a:spcAft>
                      </a:pPr>
                      <a:r>
                        <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rPr>
                        <a:t>學習表現</a:t>
                      </a:r>
                      <a:endPar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4">
                        <a:lumMod val="60000"/>
                        <a:lumOff val="40000"/>
                      </a:schemeClr>
                    </a:solidFill>
                  </a:tcPr>
                </a:tc>
                <a:tc>
                  <a:txBody>
                    <a:bodyPr/>
                    <a:lstStyle/>
                    <a:p>
                      <a:pPr algn="ctr">
                        <a:spcAft>
                          <a:spcPts val="0"/>
                        </a:spcAft>
                      </a:pPr>
                      <a:r>
                        <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rPr>
                        <a:t>學習內容</a:t>
                      </a:r>
                      <a:endParaRPr lang="zh-TW" sz="2000" b="1" kern="100" dirty="0">
                        <a:solidFill>
                          <a:schemeClr val="accent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60000"/>
                        <a:lumOff val="40000"/>
                      </a:schemeClr>
                    </a:solidFill>
                  </a:tcPr>
                </a:tc>
                <a:tc vMerge="1">
                  <a:txBody>
                    <a:bodyPr/>
                    <a:lstStyle/>
                    <a:p>
                      <a:endParaRPr lang="zh-TW" altLang="en-US"/>
                    </a:p>
                  </a:txBody>
                  <a:tcPr/>
                </a:tc>
                <a:extLst>
                  <a:ext uri="{0D108BD9-81ED-4DB2-BD59-A6C34878D82A}">
                    <a16:rowId xmlns:a16="http://schemas.microsoft.com/office/drawing/2014/main" val="10001"/>
                  </a:ext>
                </a:extLst>
              </a:tr>
              <a:tr h="1656347">
                <a:tc rowSpan="3">
                  <a:txBody>
                    <a:bodyPr/>
                    <a:lstStyle/>
                    <a:p>
                      <a:pPr marL="0" algn="just" defTabSz="914400" rtl="0" eaLnBrk="1" latinLnBrk="0" hangingPunct="1">
                        <a:spcAft>
                          <a:spcPts val="0"/>
                        </a:spcAft>
                      </a:pPr>
                      <a:endParaRPr lang="en-US" altLang="zh-TW" sz="2000" b="0" kern="100" dirty="0" smtClean="0">
                        <a:solidFill>
                          <a:schemeClr val="tx1"/>
                        </a:solidFill>
                        <a:effectLst/>
                        <a:latin typeface="微軟正黑體" panose="020B0604030504040204" pitchFamily="34" charset="-120"/>
                        <a:ea typeface="微軟正黑體" panose="020B0604030504040204" pitchFamily="34" charset="-120"/>
                      </a:endParaRPr>
                    </a:p>
                    <a:p>
                      <a:pPr marL="0" algn="just" defTabSz="914400" rtl="0" eaLnBrk="1" latinLnBrk="0" hangingPunct="1">
                        <a:spcAft>
                          <a:spcPts val="0"/>
                        </a:spcAft>
                      </a:pP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藝</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-J-A3</a:t>
                      </a:r>
                    </a:p>
                    <a:p>
                      <a:pPr marL="0" algn="just" defTabSz="914400" rtl="0" eaLnBrk="1" latinLnBrk="0" hangingPunct="1">
                        <a:spcAft>
                          <a:spcPts val="0"/>
                        </a:spcAft>
                      </a:pP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嘗試規劃與執行藝術活動，因應情境需求發揮創意。</a:t>
                      </a:r>
                      <a:endParaRPr lang="zh-TW" altLang="zh-TW" sz="1600" b="0"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p>
                      <a:pPr algn="l">
                        <a:spcAft>
                          <a:spcPts val="0"/>
                        </a:spcAft>
                      </a:pPr>
                      <a:endParaRPr lang="zh-TW" altLang="en-US" sz="1400" b="0" kern="100" dirty="0" smtClean="0">
                        <a:solidFill>
                          <a:schemeClr val="tx1"/>
                        </a:solidFill>
                        <a:effectLst/>
                        <a:latin typeface="微軟正黑體" panose="020B0604030504040204" pitchFamily="34" charset="-120"/>
                        <a:ea typeface="微軟正黑體" panose="020B0604030504040204" pitchFamily="34" charset="-120"/>
                      </a:endParaRPr>
                    </a:p>
                  </a:txBody>
                  <a:tcPr marL="72483" marR="72483" marT="0" marB="0" anchor="ctr">
                    <a:solidFill>
                      <a:srgbClr val="FDCBC3"/>
                    </a:solidFill>
                  </a:tcPr>
                </a:tc>
                <a:tc>
                  <a:txBody>
                    <a:bodyPr/>
                    <a:lstStyle/>
                    <a:p>
                      <a:pPr algn="l">
                        <a:spcAft>
                          <a:spcPts val="0"/>
                        </a:spcAft>
                      </a:pPr>
                      <a:endParaRPr lang="en-US" sz="1400" b="0" kern="100" dirty="0" smtClean="0">
                        <a:solidFill>
                          <a:schemeClr val="tx1"/>
                        </a:solidFill>
                        <a:effectLst/>
                        <a:latin typeface="微軟正黑體" panose="020B0604030504040204" pitchFamily="34" charset="-120"/>
                        <a:ea typeface="微軟正黑體" panose="020B0604030504040204" pitchFamily="34" charset="-120"/>
                      </a:endParaRPr>
                    </a:p>
                    <a:p>
                      <a:pPr algn="l">
                        <a:spcAft>
                          <a:spcPts val="0"/>
                        </a:spcAft>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音</a:t>
                      </a:r>
                      <a:r>
                        <a:rPr lang="en-US" altLang="zh-TW" sz="1400" b="0" kern="100" dirty="0" smtClean="0">
                          <a:solidFill>
                            <a:schemeClr val="tx1"/>
                          </a:solidFill>
                          <a:effectLst/>
                          <a:latin typeface="微軟正黑體" panose="020B0604030504040204" pitchFamily="34" charset="-120"/>
                          <a:ea typeface="微軟正黑體" panose="020B0604030504040204" pitchFamily="34" charset="-120"/>
                        </a:rPr>
                        <a:t>3-Ⅳ-1</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能透過多元音樂活動，探索音樂及其他藝術之共通性，關懷在地及全球藝術文化。視覺藝術</a:t>
                      </a:r>
                      <a:r>
                        <a:rPr lang="zh-TW" altLang="en-US"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p>
                  </a:txBody>
                  <a:tcPr marL="72483" marR="72483" marT="0" marB="0">
                    <a:solidFill>
                      <a:srgbClr val="FDCBC3"/>
                    </a:solidFill>
                  </a:tcPr>
                </a:tc>
                <a:tc>
                  <a:txBody>
                    <a:bodyPr/>
                    <a:lstStyle/>
                    <a:p>
                      <a:pPr marL="0" algn="just" defTabSz="914400" rtl="0" eaLnBrk="1" latinLnBrk="0" hangingPunct="1">
                        <a:spcAft>
                          <a:spcPts val="0"/>
                        </a:spcAft>
                      </a:pPr>
                      <a:r>
                        <a:rPr lang="zh-TW" altLang="en-US" sz="1400" kern="100" dirty="0" smtClean="0">
                          <a:effectLst/>
                          <a:latin typeface="微軟正黑體" panose="020B0604030504040204" pitchFamily="34" charset="-120"/>
                          <a:ea typeface="微軟正黑體" panose="020B0604030504040204" pitchFamily="34" charset="-120"/>
                        </a:rPr>
                        <a:t>音</a:t>
                      </a:r>
                      <a:r>
                        <a:rPr lang="en-US" altLang="zh-TW" sz="1400" kern="100" dirty="0" smtClean="0">
                          <a:effectLst/>
                          <a:latin typeface="微軟正黑體" panose="020B0604030504040204" pitchFamily="34" charset="-120"/>
                          <a:ea typeface="微軟正黑體" panose="020B0604030504040204" pitchFamily="34" charset="-120"/>
                        </a:rPr>
                        <a:t>P-Ⅳ-1</a:t>
                      </a: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400" kern="100" dirty="0" smtClean="0">
                          <a:effectLst/>
                          <a:latin typeface="微軟正黑體" panose="020B0604030504040204" pitchFamily="34" charset="-120"/>
                          <a:ea typeface="微軟正黑體" panose="020B0604030504040204" pitchFamily="34" charset="-120"/>
                        </a:rPr>
                        <a:t>音樂與跨領域藝術文化活動</a:t>
                      </a:r>
                      <a:r>
                        <a:rPr lang="zh-TW" altLang="en-US"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endParaRPr lang="en-US" altLang="zh-TW" sz="1400" kern="100" dirty="0" smtClean="0">
                        <a:effectLst/>
                        <a:latin typeface="微軟正黑體" panose="020B0604030504040204" pitchFamily="34" charset="-120"/>
                        <a:ea typeface="微軟正黑體" panose="020B0604030504040204" pitchFamily="34" charset="-120"/>
                      </a:endParaRPr>
                    </a:p>
                    <a:p>
                      <a:pPr marL="0" algn="just" defTabSz="914400" rtl="0" eaLnBrk="1" latinLnBrk="0" hangingPunct="1">
                        <a:spcAft>
                          <a:spcPts val="0"/>
                        </a:spcAft>
                      </a:pPr>
                      <a:r>
                        <a:rPr lang="zh-TW" altLang="en-US" sz="1400" kern="100" dirty="0" smtClean="0">
                          <a:effectLst/>
                          <a:latin typeface="微軟正黑體" panose="020B0604030504040204" pitchFamily="34" charset="-120"/>
                          <a:ea typeface="微軟正黑體" panose="020B0604030504040204" pitchFamily="34" charset="-120"/>
                        </a:rPr>
                        <a:t>音</a:t>
                      </a:r>
                      <a:r>
                        <a:rPr lang="en-US" altLang="zh-TW" sz="1400" kern="100" dirty="0" smtClean="0">
                          <a:effectLst/>
                          <a:latin typeface="微軟正黑體" panose="020B0604030504040204" pitchFamily="34" charset="-120"/>
                          <a:ea typeface="微軟正黑體" panose="020B0604030504040204" pitchFamily="34" charset="-120"/>
                        </a:rPr>
                        <a:t>P-Ⅳ-2</a:t>
                      </a: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400" kern="100" dirty="0" smtClean="0">
                          <a:effectLst/>
                          <a:latin typeface="微軟正黑體" panose="020B0604030504040204" pitchFamily="34" charset="-120"/>
                          <a:ea typeface="微軟正黑體" panose="020B0604030504040204" pitchFamily="34" charset="-120"/>
                        </a:rPr>
                        <a:t>在地人文關懷與全球藝術文化相關議題</a:t>
                      </a:r>
                      <a:r>
                        <a:rPr lang="zh-TW" altLang="en-US"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p>
                  </a:txBody>
                  <a:tcPr marL="72483" marR="72483" marT="0" marB="0"/>
                </a:tc>
                <a:tc>
                  <a:txBody>
                    <a:bodyPr/>
                    <a:lstStyle/>
                    <a:p>
                      <a:pPr algn="just">
                        <a:spcAft>
                          <a:spcPts val="0"/>
                        </a:spcAft>
                      </a:pPr>
                      <a:r>
                        <a:rPr lang="zh-TW" altLang="en-US" sz="1600" kern="100" dirty="0" smtClean="0">
                          <a:effectLst/>
                          <a:latin typeface="微軟正黑體" panose="020B0604030504040204" pitchFamily="34" charset="-120"/>
                          <a:ea typeface="微軟正黑體" panose="020B0604030504040204" pitchFamily="34" charset="-120"/>
                        </a:rPr>
                        <a:t>結合班級、學校、社區的活動，學生能夠和他人合作，依據不同目的、主題等、情境需求規劃各種形式藝文活動，展現音樂與跨領域的學習成果，如班級音樂發表會、社團表演、或是社區音樂會等。</a:t>
                      </a:r>
                      <a:endParaRPr lang="zh-TW" sz="1600" b="1" kern="100" dirty="0">
                        <a:solidFill>
                          <a:schemeClr val="tx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tc>
                <a:extLst>
                  <a:ext uri="{0D108BD9-81ED-4DB2-BD59-A6C34878D82A}">
                    <a16:rowId xmlns:a16="http://schemas.microsoft.com/office/drawing/2014/main" val="10002"/>
                  </a:ext>
                </a:extLst>
              </a:tr>
              <a:tr h="1227354">
                <a:tc vMerge="1">
                  <a:txBody>
                    <a:bodyPr/>
                    <a:lstStyle/>
                    <a:p>
                      <a:pPr algn="l">
                        <a:spcAft>
                          <a:spcPts val="0"/>
                        </a:spcAft>
                      </a:pPr>
                      <a:endParaRPr lang="zh-TW" altLang="en-US" sz="1400" b="0" kern="100" dirty="0" smtClean="0">
                        <a:solidFill>
                          <a:schemeClr val="tx1"/>
                        </a:solidFill>
                        <a:effectLst/>
                        <a:latin typeface="微軟正黑體" panose="020B0604030504040204" pitchFamily="34" charset="-120"/>
                        <a:ea typeface="微軟正黑體" panose="020B0604030504040204" pitchFamily="34" charset="-120"/>
                      </a:endParaRPr>
                    </a:p>
                  </a:txBody>
                  <a:tcPr marL="72483" marR="72483" marT="0" marB="0">
                    <a:solidFill>
                      <a:srgbClr val="FDCBC3"/>
                    </a:solidFill>
                  </a:tcPr>
                </a:tc>
                <a:tc>
                  <a:txBody>
                    <a:bodyPr/>
                    <a:lstStyle/>
                    <a:p>
                      <a:pPr algn="l">
                        <a:spcAft>
                          <a:spcPts val="0"/>
                        </a:spcAft>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視</a:t>
                      </a:r>
                      <a:r>
                        <a:rPr lang="en-US" altLang="zh-TW" sz="1400" b="0" kern="100" dirty="0" smtClean="0">
                          <a:solidFill>
                            <a:schemeClr val="tx1"/>
                          </a:solidFill>
                          <a:effectLst/>
                          <a:latin typeface="微軟正黑體" panose="020B0604030504040204" pitchFamily="34" charset="-120"/>
                          <a:ea typeface="微軟正黑體" panose="020B0604030504040204" pitchFamily="34" charset="-120"/>
                        </a:rPr>
                        <a:t>3-IV-2</a:t>
                      </a:r>
                    </a:p>
                    <a:p>
                      <a:pPr algn="l">
                        <a:spcAft>
                          <a:spcPts val="0"/>
                        </a:spcAft>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能規劃或報導藝術活動，展現對自然環境與社會議題的關懷。</a:t>
                      </a:r>
                    </a:p>
                    <a:p>
                      <a:pPr algn="l">
                        <a:spcAft>
                          <a:spcPts val="0"/>
                        </a:spcAft>
                      </a:pPr>
                      <a:endParaRPr lang="zh-TW" altLang="en-US" sz="1400" b="0" kern="100" dirty="0" smtClean="0">
                        <a:solidFill>
                          <a:schemeClr val="tx1"/>
                        </a:solidFill>
                        <a:effectLst/>
                        <a:latin typeface="微軟正黑體" panose="020B0604030504040204" pitchFamily="34" charset="-120"/>
                        <a:ea typeface="微軟正黑體" panose="020B0604030504040204" pitchFamily="34" charset="-120"/>
                      </a:endParaRPr>
                    </a:p>
                  </a:txBody>
                  <a:tcPr marL="72483" marR="72483" marT="0" marB="0">
                    <a:solidFill>
                      <a:srgbClr val="FDCBC3"/>
                    </a:solidFill>
                  </a:tcPr>
                </a:tc>
                <a:tc>
                  <a:txBody>
                    <a:bodyPr/>
                    <a:lstStyle/>
                    <a:p>
                      <a:pPr marL="0" algn="just" defTabSz="914400" rtl="0" eaLnBrk="1" latinLnBrk="0" hangingPunct="1">
                        <a:spcAft>
                          <a:spcPts val="0"/>
                        </a:spcAft>
                      </a:pPr>
                      <a:r>
                        <a:rPr lang="zh-TW" altLang="en-US"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視</a:t>
                      </a:r>
                      <a:r>
                        <a:rPr lang="en-US" altLang="zh-TW"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P-Ⅳ-2</a:t>
                      </a:r>
                    </a:p>
                    <a:p>
                      <a:pPr marL="0" algn="just" defTabSz="914400" rtl="0" eaLnBrk="1" latinLnBrk="0" hangingPunct="1">
                        <a:spcAft>
                          <a:spcPts val="0"/>
                        </a:spcAft>
                      </a:pPr>
                      <a:r>
                        <a:rPr lang="zh-TW" altLang="en-US"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展覽策劃與執行。</a:t>
                      </a:r>
                    </a:p>
                  </a:txBody>
                  <a:tcPr marL="72483" marR="72483" marT="0" marB="0"/>
                </a:tc>
                <a:tc>
                  <a:txBody>
                    <a:bodyPr/>
                    <a:lstStyle/>
                    <a:p>
                      <a:pPr algn="just">
                        <a:spcAft>
                          <a:spcPts val="0"/>
                        </a:spcAft>
                      </a:pPr>
                      <a:r>
                        <a:rPr lang="zh-TW" altLang="en-US"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Times New Roman"/>
                        </a:rPr>
                        <a:t>透過對個人生活及外在環境中藝術活動的策展規劃，學生能逐步學習如何因應不同的環境，規劃合宜的藝術展演活動，展現對自然環境與社會議題的關懷。</a:t>
                      </a:r>
                      <a:endParaRPr lang="zh-TW" sz="1600" b="0" kern="100" dirty="0">
                        <a:solidFill>
                          <a:schemeClr val="tx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tc>
                <a:extLst>
                  <a:ext uri="{0D108BD9-81ED-4DB2-BD59-A6C34878D82A}">
                    <a16:rowId xmlns:a16="http://schemas.microsoft.com/office/drawing/2014/main" val="2590355213"/>
                  </a:ext>
                </a:extLst>
              </a:tr>
              <a:tr h="970265">
                <a:tc vMerge="1">
                  <a:txBody>
                    <a:bodyPr/>
                    <a:lstStyle/>
                    <a:p>
                      <a:pPr algn="l">
                        <a:spcAft>
                          <a:spcPts val="0"/>
                        </a:spcAft>
                      </a:pPr>
                      <a:endParaRPr lang="zh-TW" altLang="en-US" sz="1400" b="0" kern="100" dirty="0" smtClean="0">
                        <a:solidFill>
                          <a:schemeClr val="tx1"/>
                        </a:solidFill>
                        <a:effectLst/>
                        <a:latin typeface="微軟正黑體" panose="020B0604030504040204" pitchFamily="34" charset="-120"/>
                        <a:ea typeface="微軟正黑體" panose="020B0604030504040204" pitchFamily="34" charset="-120"/>
                      </a:endParaRPr>
                    </a:p>
                  </a:txBody>
                  <a:tcPr marL="72483" marR="72483" marT="0" marB="0">
                    <a:solidFill>
                      <a:srgbClr val="FDCBC3"/>
                    </a:solidFill>
                  </a:tcPr>
                </a:tc>
                <a:tc>
                  <a:txBody>
                    <a:bodyPr/>
                    <a:lstStyle/>
                    <a:p>
                      <a:pPr algn="l">
                        <a:spcAft>
                          <a:spcPts val="0"/>
                        </a:spcAft>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表</a:t>
                      </a:r>
                      <a:r>
                        <a:rPr lang="en-US" altLang="zh-TW" sz="1400" b="0" kern="100" dirty="0" smtClean="0">
                          <a:solidFill>
                            <a:schemeClr val="tx1"/>
                          </a:solidFill>
                          <a:effectLst/>
                          <a:latin typeface="微軟正黑體" panose="020B0604030504040204" pitchFamily="34" charset="-120"/>
                          <a:ea typeface="微軟正黑體" panose="020B0604030504040204" pitchFamily="34" charset="-120"/>
                        </a:rPr>
                        <a:t>3-Ⅳ-1</a:t>
                      </a:r>
                    </a:p>
                    <a:p>
                      <a:pPr algn="l">
                        <a:spcAft>
                          <a:spcPts val="0"/>
                        </a:spcAft>
                      </a:pPr>
                      <a:r>
                        <a:rPr lang="zh-TW" altLang="en-US" sz="1400" b="0" kern="100" dirty="0" smtClean="0">
                          <a:solidFill>
                            <a:schemeClr val="tx1"/>
                          </a:solidFill>
                          <a:effectLst/>
                          <a:latin typeface="微軟正黑體" panose="020B0604030504040204" pitchFamily="34" charset="-120"/>
                          <a:ea typeface="微軟正黑體" panose="020B0604030504040204" pitchFamily="34" charset="-120"/>
                        </a:rPr>
                        <a:t>能運用劇場相關技術，有計畫地排練與展演。</a:t>
                      </a:r>
                    </a:p>
                  </a:txBody>
                  <a:tcPr marL="72483" marR="72483" marT="0" marB="0">
                    <a:solidFill>
                      <a:srgbClr val="FDCBC3"/>
                    </a:solidFill>
                  </a:tcPr>
                </a:tc>
                <a:tc>
                  <a:txBody>
                    <a:bodyPr/>
                    <a:lstStyle/>
                    <a:p>
                      <a:pPr marL="0" algn="just" defTabSz="914400" rtl="0" eaLnBrk="1" latinLnBrk="0" hangingPunct="1">
                        <a:spcAft>
                          <a:spcPts val="0"/>
                        </a:spcAft>
                      </a:pPr>
                      <a:r>
                        <a:rPr lang="zh-TW" altLang="en-US"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表</a:t>
                      </a:r>
                      <a:r>
                        <a:rPr lang="en-US" altLang="zh-TW"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P-Ⅳ-1</a:t>
                      </a:r>
                    </a:p>
                    <a:p>
                      <a:pPr marL="0" algn="just" defTabSz="914400" rtl="0" eaLnBrk="1" latinLnBrk="0" hangingPunct="1">
                        <a:spcAft>
                          <a:spcPts val="0"/>
                        </a:spcAft>
                      </a:pPr>
                      <a:r>
                        <a:rPr lang="zh-TW" altLang="en-US" sz="14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表演團隊組織與架構、劇場基礎設計和製作。</a:t>
                      </a:r>
                      <a:endParaRPr lang="zh-TW" altLang="en-US" sz="1400" b="1"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txBody>
                  <a:tcPr marL="72483" marR="72483" marT="0" marB="0"/>
                </a:tc>
                <a:tc>
                  <a:txBody>
                    <a:bodyPr/>
                    <a:lstStyle/>
                    <a:p>
                      <a:pPr algn="just">
                        <a:spcAft>
                          <a:spcPts val="0"/>
                        </a:spcAft>
                      </a:pPr>
                      <a:r>
                        <a:rPr lang="zh-TW" altLang="en-US"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Times New Roman"/>
                        </a:rPr>
                        <a:t>學生能規劃、組織團隊，向學校與社區提出戲劇、舞蹈小品展演申請，並能利用舞臺技術，例如燈光與音效等劇場媒介，因應劇情發展與所處環境，發揮創意，展現演出的效果。</a:t>
                      </a:r>
                      <a:endParaRPr lang="zh-TW" sz="1600" b="0" kern="100" dirty="0">
                        <a:solidFill>
                          <a:schemeClr val="tx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tc>
                <a:extLst>
                  <a:ext uri="{0D108BD9-81ED-4DB2-BD59-A6C34878D82A}">
                    <a16:rowId xmlns:a16="http://schemas.microsoft.com/office/drawing/2014/main" val="1595266790"/>
                  </a:ext>
                </a:extLst>
              </a:tr>
            </a:tbl>
          </a:graphicData>
        </a:graphic>
      </p:graphicFrame>
      <p:sp>
        <p:nvSpPr>
          <p:cNvPr id="46110" name="文字方塊 4"/>
          <p:cNvSpPr txBox="1">
            <a:spLocks noChangeArrowheads="1"/>
          </p:cNvSpPr>
          <p:nvPr/>
        </p:nvSpPr>
        <p:spPr bwMode="auto">
          <a:xfrm>
            <a:off x="215900" y="6452728"/>
            <a:ext cx="6657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zh-TW" altLang="en-US" sz="1000" dirty="0">
                <a:latin typeface="微軟正黑體" panose="020B0604030504040204" pitchFamily="34" charset="-120"/>
                <a:ea typeface="微軟正黑體" panose="020B0604030504040204" pitchFamily="34" charset="-120"/>
              </a:rPr>
              <a:t>摘自</a:t>
            </a:r>
            <a:r>
              <a:rPr lang="en-US" altLang="zh-TW" sz="1000" dirty="0" smtClean="0">
                <a:latin typeface="微軟正黑體" panose="020B0604030504040204" pitchFamily="34" charset="-120"/>
                <a:ea typeface="微軟正黑體" panose="020B0604030504040204" pitchFamily="34" charset="-120"/>
              </a:rPr>
              <a:t>&lt;</a:t>
            </a:r>
            <a:r>
              <a:rPr lang="zh-TW" altLang="en-US" sz="1000" dirty="0">
                <a:latin typeface="微軟正黑體" panose="020B0604030504040204" pitchFamily="34" charset="-120"/>
                <a:ea typeface="微軟正黑體" panose="020B0604030504040204" pitchFamily="34" charset="-120"/>
              </a:rPr>
              <a:t>十二年國教國民中小學暨普通型高級中等學校藝術領域課程手冊</a:t>
            </a:r>
            <a:r>
              <a:rPr lang="en-US" altLang="zh-TW" sz="1000" dirty="0" smtClean="0">
                <a:latin typeface="微軟正黑體" panose="020B0604030504040204" pitchFamily="34" charset="-120"/>
                <a:ea typeface="微軟正黑體" panose="020B0604030504040204" pitchFamily="34" charset="-120"/>
              </a:rPr>
              <a:t>&gt;</a:t>
            </a:r>
            <a:r>
              <a:rPr lang="zh-TW" altLang="en-US" sz="1000" dirty="0">
                <a:latin typeface="微軟正黑體" panose="020B0604030504040204" pitchFamily="34" charset="-120"/>
                <a:ea typeface="微軟正黑體" panose="020B0604030504040204" pitchFamily="34" charset="-120"/>
              </a:rPr>
              <a:t>之「</a:t>
            </a:r>
            <a:r>
              <a:rPr lang="zh-TW" altLang="zh-TW" sz="1000" dirty="0">
                <a:latin typeface="微軟正黑體" panose="020B0604030504040204" pitchFamily="34" charset="-120"/>
                <a:ea typeface="微軟正黑體" panose="020B0604030504040204" pitchFamily="34" charset="-120"/>
              </a:rPr>
              <a:t>參、核心素養與學習重點的呼應說明</a:t>
            </a:r>
            <a:r>
              <a:rPr lang="zh-TW" altLang="en-US" sz="1000" dirty="0">
                <a:latin typeface="微軟正黑體" panose="020B0604030504040204" pitchFamily="34" charset="-120"/>
                <a:ea typeface="微軟正黑體" panose="020B0604030504040204" pitchFamily="34" charset="-120"/>
              </a:rPr>
              <a:t>」</a:t>
            </a:r>
          </a:p>
        </p:txBody>
      </p:sp>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28</a:t>
            </a:fld>
            <a:endParaRPr lang="zh-TW" altLang="en-US" sz="1200" smtClean="0">
              <a:solidFill>
                <a:srgbClr val="898989"/>
              </a:solidFill>
            </a:endParaRPr>
          </a:p>
        </p:txBody>
      </p:sp>
      <p:sp>
        <p:nvSpPr>
          <p:cNvPr id="7" name="文字方塊 6"/>
          <p:cNvSpPr txBox="1"/>
          <p:nvPr/>
        </p:nvSpPr>
        <p:spPr>
          <a:xfrm>
            <a:off x="215900" y="6095986"/>
            <a:ext cx="4895569" cy="307777"/>
          </a:xfrm>
          <a:prstGeom prst="rect">
            <a:avLst/>
          </a:prstGeom>
          <a:solidFill>
            <a:schemeClr val="accent4">
              <a:lumMod val="20000"/>
              <a:lumOff val="80000"/>
            </a:schemeClr>
          </a:solidFill>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1400" dirty="0">
                <a:ln w="0"/>
                <a:solidFill>
                  <a:srgbClr val="C00000"/>
                </a:solidFill>
                <a:effectLst>
                  <a:outerShdw blurRad="38100" dist="25400" dir="5400000" algn="ctr" rotWithShape="0">
                    <a:srgbClr val="6E747A">
                      <a:alpha val="43000"/>
                    </a:srgbClr>
                  </a:outerShdw>
                </a:effectLst>
                <a:latin typeface="微軟正黑體" pitchFamily="34" charset="-120"/>
                <a:ea typeface="微軟正黑體" pitchFamily="34" charset="-120"/>
              </a:rPr>
              <a:t>學習重點與核心素養的呼應</a:t>
            </a:r>
            <a:r>
              <a:rPr lang="zh-TW" altLang="en-US" sz="1400" dirty="0" smtClean="0">
                <a:ln w="0"/>
                <a:solidFill>
                  <a:srgbClr val="C00000"/>
                </a:solidFill>
                <a:effectLst>
                  <a:outerShdw blurRad="38100" dist="25400" dir="5400000" algn="ctr" rotWithShape="0">
                    <a:srgbClr val="6E747A">
                      <a:alpha val="43000"/>
                    </a:srgbClr>
                  </a:outerShdw>
                </a:effectLst>
                <a:latin typeface="微軟正黑體" pitchFamily="34" charset="-120"/>
                <a:ea typeface="微軟正黑體" pitchFamily="34" charset="-120"/>
              </a:rPr>
              <a:t>舉例詳見領綱附錄一，頁</a:t>
            </a:r>
            <a:r>
              <a:rPr lang="en-US" altLang="zh-TW" sz="1400" dirty="0" smtClean="0">
                <a:ln w="0"/>
                <a:solidFill>
                  <a:srgbClr val="C00000"/>
                </a:solidFill>
                <a:effectLst>
                  <a:outerShdw blurRad="38100" dist="25400" dir="5400000" algn="ctr" rotWithShape="0">
                    <a:srgbClr val="6E747A">
                      <a:alpha val="43000"/>
                    </a:srgbClr>
                  </a:outerShdw>
                </a:effectLst>
                <a:latin typeface="微軟正黑體" pitchFamily="34" charset="-120"/>
                <a:ea typeface="微軟正黑體" pitchFamily="34" charset="-120"/>
              </a:rPr>
              <a:t>34-45</a:t>
            </a:r>
            <a:r>
              <a:rPr lang="zh-TW" altLang="en-US" sz="1400" dirty="0" smtClean="0">
                <a:ln w="0"/>
                <a:solidFill>
                  <a:srgbClr val="C00000"/>
                </a:solidFill>
                <a:effectLst>
                  <a:outerShdw blurRad="38100" dist="25400" dir="5400000" algn="ctr" rotWithShape="0">
                    <a:srgbClr val="6E747A">
                      <a:alpha val="43000"/>
                    </a:srgbClr>
                  </a:outerShdw>
                </a:effectLst>
                <a:latin typeface="微軟正黑體" pitchFamily="34" charset="-120"/>
                <a:ea typeface="微軟正黑體" pitchFamily="34" charset="-120"/>
              </a:rPr>
              <a:t>。</a:t>
            </a:r>
            <a:endParaRPr lang="en-US" altLang="zh-TW" sz="1400" dirty="0" smtClean="0">
              <a:ln w="0"/>
              <a:solidFill>
                <a:srgbClr val="C00000"/>
              </a:solidFill>
              <a:effectLst>
                <a:outerShdw blurRad="38100" dist="25400" dir="5400000" algn="ctr" rotWithShape="0">
                  <a:srgbClr val="6E747A">
                    <a:alpha val="43000"/>
                  </a:srgbClr>
                </a:outerShdw>
              </a:effectLst>
              <a:latin typeface="微軟正黑體" pitchFamily="34" charset="-120"/>
              <a:ea typeface="微軟正黑體" pitchFamily="34" charset="-120"/>
            </a:endParaRPr>
          </a:p>
        </p:txBody>
      </p:sp>
      <p:sp>
        <p:nvSpPr>
          <p:cNvPr id="8" name="等腰三角形 7"/>
          <p:cNvSpPr/>
          <p:nvPr/>
        </p:nvSpPr>
        <p:spPr>
          <a:xfrm rot="512239">
            <a:off x="8310442" y="13358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20371609">
            <a:off x="8827983" y="34661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等腰三角形 9"/>
          <p:cNvSpPr/>
          <p:nvPr/>
        </p:nvSpPr>
        <p:spPr>
          <a:xfrm rot="20371609">
            <a:off x="7957031" y="36905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等腰三角形 10"/>
          <p:cNvSpPr/>
          <p:nvPr/>
        </p:nvSpPr>
        <p:spPr>
          <a:xfrm rot="3761573">
            <a:off x="7453835" y="57708"/>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等腰三角形 11"/>
          <p:cNvSpPr/>
          <p:nvPr/>
        </p:nvSpPr>
        <p:spPr>
          <a:xfrm rot="20371609">
            <a:off x="8820600" y="4183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矩形 13"/>
          <p:cNvSpPr/>
          <p:nvPr/>
        </p:nvSpPr>
        <p:spPr>
          <a:xfrm>
            <a:off x="8603800" y="6060304"/>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11028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604" y="360002"/>
            <a:ext cx="8144329" cy="944562"/>
          </a:xfrm>
        </p:spPr>
        <p:txBody>
          <a:bodyPr rtlCol="0">
            <a:normAutofit/>
          </a:bodyPr>
          <a:lstStyle/>
          <a:p>
            <a:pPr algn="ctr">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領綱核心素養與學習重點的</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呼應</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舉</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隅</a:t>
            </a:r>
            <a:endParaRPr lang="zh-TW" altLang="en-US" sz="2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 name="圓角矩形 2"/>
          <p:cNvSpPr/>
          <p:nvPr/>
        </p:nvSpPr>
        <p:spPr>
          <a:xfrm>
            <a:off x="1308117" y="1202729"/>
            <a:ext cx="6552729" cy="576064"/>
          </a:xfrm>
          <a:prstGeom prst="round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914377">
              <a:defRPr/>
            </a:pPr>
            <a:r>
              <a:rPr lang="zh-TW" altLang="en-US" sz="2400" b="1" dirty="0">
                <a:solidFill>
                  <a:prstClr val="black"/>
                </a:solidFill>
                <a:latin typeface="微軟正黑體" pitchFamily="34" charset="-120"/>
                <a:ea typeface="微軟正黑體" pitchFamily="34" charset="-120"/>
              </a:rPr>
              <a:t>臺</a:t>
            </a:r>
            <a:r>
              <a:rPr lang="zh-TW" altLang="en-US" sz="2400" b="1" dirty="0" smtClean="0">
                <a:solidFill>
                  <a:prstClr val="black"/>
                </a:solidFill>
                <a:latin typeface="微軟正黑體" pitchFamily="34" charset="-120"/>
                <a:ea typeface="微軟正黑體" pitchFamily="34" charset="-120"/>
              </a:rPr>
              <a:t>灣</a:t>
            </a:r>
            <a:r>
              <a:rPr lang="zh-TW" altLang="en-US" sz="2400" b="1" dirty="0">
                <a:solidFill>
                  <a:prstClr val="black"/>
                </a:solidFill>
                <a:latin typeface="微軟正黑體" pitchFamily="34" charset="-120"/>
                <a:ea typeface="微軟正黑體" pitchFamily="34" charset="-120"/>
              </a:rPr>
              <a:t>印象</a:t>
            </a:r>
            <a:r>
              <a:rPr lang="en-US" altLang="zh-TW" sz="2400" b="1" dirty="0">
                <a:solidFill>
                  <a:prstClr val="black"/>
                </a:solidFill>
                <a:latin typeface="微軟正黑體" pitchFamily="34" charset="-120"/>
                <a:ea typeface="微軟正黑體" pitchFamily="34" charset="-120"/>
              </a:rPr>
              <a:t>-</a:t>
            </a:r>
            <a:r>
              <a:rPr lang="zh-TW" altLang="en-US" sz="2400" b="1" dirty="0">
                <a:solidFill>
                  <a:srgbClr val="C00000"/>
                </a:solidFill>
                <a:latin typeface="微軟正黑體" pitchFamily="34" charset="-120"/>
                <a:ea typeface="微軟正黑體" pitchFamily="34" charset="-120"/>
              </a:rPr>
              <a:t>家鄉生活誌</a:t>
            </a:r>
            <a:r>
              <a:rPr lang="zh-TW" altLang="en-US" sz="2400" b="1" dirty="0">
                <a:solidFill>
                  <a:prstClr val="black"/>
                </a:solidFill>
                <a:latin typeface="微軟正黑體" pitchFamily="34" charset="-120"/>
                <a:ea typeface="微軟正黑體" pitchFamily="34" charset="-120"/>
              </a:rPr>
              <a:t>課程架構</a:t>
            </a:r>
          </a:p>
        </p:txBody>
      </p:sp>
      <p:sp>
        <p:nvSpPr>
          <p:cNvPr id="5" name="圓角矩形 4"/>
          <p:cNvSpPr/>
          <p:nvPr/>
        </p:nvSpPr>
        <p:spPr>
          <a:xfrm>
            <a:off x="1242126" y="1950210"/>
            <a:ext cx="1728192" cy="1080120"/>
          </a:xfrm>
          <a:prstGeom prst="roundRect">
            <a:avLst/>
          </a:prstGeom>
          <a:solidFill>
            <a:schemeClr val="accent6">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914377">
              <a:defRPr/>
            </a:pPr>
            <a:r>
              <a:rPr lang="en-US" altLang="zh-TW" sz="1867" b="1" dirty="0">
                <a:solidFill>
                  <a:prstClr val="black"/>
                </a:solidFill>
                <a:latin typeface="微軟正黑體" pitchFamily="34" charset="-120"/>
                <a:ea typeface="微軟正黑體" pitchFamily="34" charset="-120"/>
              </a:rPr>
              <a:t>1/</a:t>
            </a:r>
            <a:r>
              <a:rPr lang="zh-TW" altLang="zh-TW" sz="1867" b="1" dirty="0">
                <a:solidFill>
                  <a:prstClr val="black"/>
                </a:solidFill>
                <a:latin typeface="微軟正黑體" pitchFamily="34" charset="-120"/>
                <a:ea typeface="微軟正黑體" pitchFamily="34" charset="-120"/>
              </a:rPr>
              <a:t>生活紀錄</a:t>
            </a:r>
            <a:endParaRPr lang="en-US" altLang="zh-TW" sz="1867" b="1" dirty="0">
              <a:solidFill>
                <a:prstClr val="black"/>
              </a:solidFill>
              <a:latin typeface="微軟正黑體" pitchFamily="34" charset="-120"/>
              <a:ea typeface="微軟正黑體" pitchFamily="34" charset="-120"/>
            </a:endParaRPr>
          </a:p>
          <a:p>
            <a:pPr algn="ctr" defTabSz="914377">
              <a:defRPr/>
            </a:pPr>
            <a:r>
              <a:rPr lang="zh-TW" altLang="zh-TW" sz="1867" b="1" dirty="0">
                <a:solidFill>
                  <a:prstClr val="black"/>
                </a:solidFill>
                <a:latin typeface="微軟正黑體" pitchFamily="34" charset="-120"/>
                <a:ea typeface="微軟正黑體" pitchFamily="34" charset="-120"/>
              </a:rPr>
              <a:t>美好臺灣印象</a:t>
            </a:r>
            <a:endParaRPr lang="zh-TW" altLang="en-US" sz="1867" b="1" dirty="0">
              <a:solidFill>
                <a:prstClr val="black"/>
              </a:solidFill>
              <a:latin typeface="微軟正黑體" pitchFamily="34" charset="-120"/>
              <a:ea typeface="微軟正黑體" pitchFamily="34" charset="-120"/>
            </a:endParaRPr>
          </a:p>
        </p:txBody>
      </p:sp>
      <p:sp>
        <p:nvSpPr>
          <p:cNvPr id="6" name="圓角矩形 5"/>
          <p:cNvSpPr/>
          <p:nvPr/>
        </p:nvSpPr>
        <p:spPr>
          <a:xfrm>
            <a:off x="1232601" y="3079129"/>
            <a:ext cx="1728192" cy="108012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914377">
              <a:defRPr/>
            </a:pPr>
            <a:r>
              <a:rPr lang="en-US" altLang="zh-TW" sz="1867" b="1" dirty="0">
                <a:solidFill>
                  <a:prstClr val="black"/>
                </a:solidFill>
                <a:latin typeface="微軟正黑體" pitchFamily="34" charset="-120"/>
                <a:ea typeface="微軟正黑體" pitchFamily="34" charset="-120"/>
              </a:rPr>
              <a:t>2/</a:t>
            </a:r>
            <a:r>
              <a:rPr lang="zh-TW" altLang="zh-TW" sz="1867" b="1" dirty="0">
                <a:solidFill>
                  <a:prstClr val="black"/>
                </a:solidFill>
                <a:latin typeface="微軟正黑體" pitchFamily="34" charset="-120"/>
                <a:ea typeface="微軟正黑體" pitchFamily="34" charset="-120"/>
              </a:rPr>
              <a:t>社區踏查</a:t>
            </a:r>
            <a:endParaRPr lang="en-US" altLang="zh-TW" sz="1867" b="1" dirty="0">
              <a:solidFill>
                <a:prstClr val="black"/>
              </a:solidFill>
              <a:latin typeface="微軟正黑體" pitchFamily="34" charset="-120"/>
              <a:ea typeface="微軟正黑體" pitchFamily="34" charset="-120"/>
            </a:endParaRPr>
          </a:p>
          <a:p>
            <a:pPr algn="ctr" defTabSz="914377">
              <a:defRPr/>
            </a:pPr>
            <a:r>
              <a:rPr lang="zh-TW" altLang="zh-TW" sz="1867" b="1" dirty="0">
                <a:solidFill>
                  <a:prstClr val="black"/>
                </a:solidFill>
                <a:latin typeface="微軟正黑體" pitchFamily="34" charset="-120"/>
                <a:ea typeface="微軟正黑體" pitchFamily="34" charset="-120"/>
              </a:rPr>
              <a:t>找尋</a:t>
            </a:r>
            <a:r>
              <a:rPr lang="zh-TW" altLang="en-US" sz="1867" b="1" dirty="0">
                <a:solidFill>
                  <a:prstClr val="black"/>
                </a:solidFill>
                <a:latin typeface="微軟正黑體" pitchFamily="34" charset="-120"/>
                <a:ea typeface="微軟正黑體" pitchFamily="34" charset="-120"/>
              </a:rPr>
              <a:t>家鄉匠師</a:t>
            </a:r>
          </a:p>
        </p:txBody>
      </p:sp>
      <p:sp>
        <p:nvSpPr>
          <p:cNvPr id="7" name="圓角矩形 6"/>
          <p:cNvSpPr/>
          <p:nvPr/>
        </p:nvSpPr>
        <p:spPr>
          <a:xfrm>
            <a:off x="1251651" y="4183632"/>
            <a:ext cx="1728192" cy="1080120"/>
          </a:xfrm>
          <a:prstGeom prst="roundRect">
            <a:avLst/>
          </a:prstGeom>
          <a:solidFill>
            <a:schemeClr val="accent4">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914377">
              <a:defRPr/>
            </a:pPr>
            <a:r>
              <a:rPr lang="en-US" altLang="zh-TW" sz="1867" b="1" dirty="0">
                <a:solidFill>
                  <a:prstClr val="black"/>
                </a:solidFill>
                <a:latin typeface="微軟正黑體" pitchFamily="34" charset="-120"/>
                <a:ea typeface="微軟正黑體" pitchFamily="34" charset="-120"/>
              </a:rPr>
              <a:t>3/</a:t>
            </a:r>
            <a:r>
              <a:rPr lang="zh-TW" altLang="zh-TW" sz="1867" b="1" dirty="0">
                <a:solidFill>
                  <a:prstClr val="black"/>
                </a:solidFill>
                <a:latin typeface="微軟正黑體" pitchFamily="34" charset="-120"/>
                <a:ea typeface="微軟正黑體" pitchFamily="34" charset="-120"/>
              </a:rPr>
              <a:t>創作活動</a:t>
            </a:r>
            <a:endParaRPr lang="en-US" altLang="zh-TW" sz="1867" b="1" dirty="0">
              <a:solidFill>
                <a:prstClr val="black"/>
              </a:solidFill>
              <a:latin typeface="微軟正黑體" pitchFamily="34" charset="-120"/>
              <a:ea typeface="微軟正黑體" pitchFamily="34" charset="-120"/>
            </a:endParaRPr>
          </a:p>
          <a:p>
            <a:pPr algn="ctr" defTabSz="914377">
              <a:defRPr/>
            </a:pPr>
            <a:r>
              <a:rPr lang="zh-TW" altLang="zh-TW" sz="1867" b="1" dirty="0">
                <a:solidFill>
                  <a:prstClr val="black"/>
                </a:solidFill>
                <a:latin typeface="微軟正黑體" pitchFamily="34" charset="-120"/>
                <a:ea typeface="微軟正黑體" pitchFamily="34" charset="-120"/>
              </a:rPr>
              <a:t>家鄉</a:t>
            </a:r>
            <a:r>
              <a:rPr lang="zh-TW" altLang="en-US" sz="1867" b="1" dirty="0">
                <a:solidFill>
                  <a:prstClr val="black"/>
                </a:solidFill>
                <a:latin typeface="微軟正黑體" pitchFamily="34" charset="-120"/>
                <a:ea typeface="微軟正黑體" pitchFamily="34" charset="-120"/>
              </a:rPr>
              <a:t>生活</a:t>
            </a:r>
            <a:r>
              <a:rPr lang="zh-TW" altLang="zh-TW" sz="1867" b="1" dirty="0">
                <a:solidFill>
                  <a:prstClr val="black"/>
                </a:solidFill>
                <a:latin typeface="微軟正黑體" pitchFamily="34" charset="-120"/>
                <a:ea typeface="微軟正黑體" pitchFamily="34" charset="-120"/>
              </a:rPr>
              <a:t>誌</a:t>
            </a:r>
            <a:endParaRPr lang="zh-TW" altLang="en-US" sz="1867" b="1" dirty="0">
              <a:solidFill>
                <a:prstClr val="black"/>
              </a:solidFill>
              <a:latin typeface="微軟正黑體" pitchFamily="34" charset="-120"/>
              <a:ea typeface="微軟正黑體" pitchFamily="34" charset="-120"/>
            </a:endParaRPr>
          </a:p>
        </p:txBody>
      </p:sp>
      <p:sp>
        <p:nvSpPr>
          <p:cNvPr id="8" name="圓角矩形 7"/>
          <p:cNvSpPr/>
          <p:nvPr/>
        </p:nvSpPr>
        <p:spPr>
          <a:xfrm>
            <a:off x="1232601" y="5307185"/>
            <a:ext cx="1728192" cy="1080120"/>
          </a:xfrm>
          <a:prstGeom prst="round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algn="ctr" defTabSz="914377">
              <a:defRPr/>
            </a:pPr>
            <a:r>
              <a:rPr lang="en-US" altLang="zh-TW" sz="1867" b="1" dirty="0">
                <a:solidFill>
                  <a:prstClr val="black"/>
                </a:solidFill>
                <a:latin typeface="微軟正黑體" pitchFamily="34" charset="-120"/>
                <a:ea typeface="微軟正黑體" pitchFamily="34" charset="-120"/>
              </a:rPr>
              <a:t>4/</a:t>
            </a:r>
            <a:r>
              <a:rPr lang="zh-TW" altLang="zh-TW" sz="1867" b="1" dirty="0">
                <a:solidFill>
                  <a:prstClr val="black"/>
                </a:solidFill>
                <a:latin typeface="微軟正黑體" pitchFamily="34" charset="-120"/>
                <a:ea typeface="微軟正黑體" pitchFamily="34" charset="-120"/>
              </a:rPr>
              <a:t>回饋分享</a:t>
            </a:r>
            <a:endParaRPr lang="en-US" altLang="zh-TW" sz="1867" b="1" dirty="0">
              <a:solidFill>
                <a:prstClr val="black"/>
              </a:solidFill>
              <a:latin typeface="微軟正黑體" pitchFamily="34" charset="-120"/>
              <a:ea typeface="微軟正黑體" pitchFamily="34" charset="-120"/>
            </a:endParaRPr>
          </a:p>
          <a:p>
            <a:pPr algn="ctr" defTabSz="914377">
              <a:defRPr/>
            </a:pPr>
            <a:r>
              <a:rPr lang="zh-TW" altLang="zh-TW" sz="1867" b="1" dirty="0">
                <a:solidFill>
                  <a:prstClr val="black"/>
                </a:solidFill>
                <a:latin typeface="微軟正黑體" pitchFamily="34" charset="-120"/>
                <a:ea typeface="微軟正黑體" pitchFamily="34" charset="-120"/>
              </a:rPr>
              <a:t>採訪發表會</a:t>
            </a:r>
            <a:endParaRPr lang="zh-TW" altLang="en-US" sz="1867" b="1" dirty="0">
              <a:solidFill>
                <a:prstClr val="black"/>
              </a:solidFill>
              <a:latin typeface="微軟正黑體" pitchFamily="34" charset="-120"/>
              <a:ea typeface="微軟正黑體" pitchFamily="34" charset="-120"/>
            </a:endParaRPr>
          </a:p>
        </p:txBody>
      </p:sp>
      <p:sp>
        <p:nvSpPr>
          <p:cNvPr id="9" name="圓角矩形 8"/>
          <p:cNvSpPr/>
          <p:nvPr/>
        </p:nvSpPr>
        <p:spPr>
          <a:xfrm>
            <a:off x="4206578" y="1917476"/>
            <a:ext cx="3869691" cy="1080120"/>
          </a:xfrm>
          <a:prstGeom prst="roundRect">
            <a:avLst/>
          </a:prstGeom>
          <a:solidFill>
            <a:schemeClr val="accent6">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defTabSz="914377">
              <a:defRPr/>
            </a:pPr>
            <a:r>
              <a:rPr lang="zh-TW" altLang="en-US" sz="1600" dirty="0">
                <a:solidFill>
                  <a:prstClr val="black"/>
                </a:solidFill>
                <a:latin typeface="微軟正黑體" pitchFamily="34" charset="-120"/>
                <a:ea typeface="微軟正黑體" pitchFamily="34" charset="-120"/>
              </a:rPr>
              <a:t>從藝術作品</a:t>
            </a:r>
            <a:r>
              <a:rPr lang="zh-TW" altLang="zh-TW" sz="1600" dirty="0">
                <a:solidFill>
                  <a:prstClr val="black"/>
                </a:solidFill>
                <a:latin typeface="微軟正黑體" pitchFamily="34" charset="-120"/>
                <a:ea typeface="微軟正黑體" pitchFamily="34" charset="-120"/>
              </a:rPr>
              <a:t>認識臺灣藝術家及</a:t>
            </a:r>
            <a:r>
              <a:rPr lang="zh-TW" altLang="en-US" sz="1600" dirty="0">
                <a:solidFill>
                  <a:prstClr val="black"/>
                </a:solidFill>
                <a:latin typeface="微軟正黑體" pitchFamily="34" charset="-120"/>
                <a:ea typeface="微軟正黑體" pitchFamily="34" charset="-120"/>
              </a:rPr>
              <a:t>時代</a:t>
            </a:r>
            <a:r>
              <a:rPr lang="zh-TW" altLang="zh-TW" sz="1600" dirty="0">
                <a:solidFill>
                  <a:prstClr val="black"/>
                </a:solidFill>
                <a:latin typeface="微軟正黑體" pitchFamily="34" charset="-120"/>
                <a:ea typeface="微軟正黑體" pitchFamily="34" charset="-120"/>
              </a:rPr>
              <a:t>背景，</a:t>
            </a:r>
            <a:r>
              <a:rPr lang="en-US" altLang="zh-TW" sz="1600" dirty="0">
                <a:solidFill>
                  <a:prstClr val="black"/>
                </a:solidFill>
                <a:latin typeface="微軟正黑體" pitchFamily="34" charset="-120"/>
                <a:ea typeface="微軟正黑體" pitchFamily="34" charset="-120"/>
              </a:rPr>
              <a:t/>
            </a:r>
            <a:br>
              <a:rPr lang="en-US" altLang="zh-TW" sz="1600" dirty="0">
                <a:solidFill>
                  <a:prstClr val="black"/>
                </a:solidFill>
                <a:latin typeface="微軟正黑體" pitchFamily="34" charset="-120"/>
                <a:ea typeface="微軟正黑體" pitchFamily="34" charset="-120"/>
              </a:rPr>
            </a:br>
            <a:r>
              <a:rPr lang="zh-TW" altLang="zh-TW" sz="1600" dirty="0">
                <a:solidFill>
                  <a:prstClr val="black"/>
                </a:solidFill>
                <a:latin typeface="微軟正黑體" pitchFamily="34" charset="-120"/>
                <a:ea typeface="微軟正黑體" pitchFamily="34" charset="-120"/>
              </a:rPr>
              <a:t>從討論情境中，覺察社會生活的變遷。</a:t>
            </a:r>
            <a:r>
              <a:rPr lang="en-US" altLang="zh-TW" sz="1600" dirty="0">
                <a:solidFill>
                  <a:prstClr val="black"/>
                </a:solidFill>
                <a:latin typeface="微軟正黑體" pitchFamily="34" charset="-120"/>
                <a:ea typeface="微軟正黑體" pitchFamily="34" charset="-120"/>
              </a:rPr>
              <a:t/>
            </a:r>
            <a:br>
              <a:rPr lang="en-US" altLang="zh-TW" sz="1600" dirty="0">
                <a:solidFill>
                  <a:prstClr val="black"/>
                </a:solidFill>
                <a:latin typeface="微軟正黑體" pitchFamily="34" charset="-120"/>
                <a:ea typeface="微軟正黑體" pitchFamily="34" charset="-120"/>
              </a:rPr>
            </a:br>
            <a:r>
              <a:rPr lang="zh-TW" altLang="zh-TW" sz="1600" dirty="0">
                <a:solidFill>
                  <a:prstClr val="black"/>
                </a:solidFill>
                <a:latin typeface="微軟正黑體" pitchFamily="34" charset="-120"/>
                <a:ea typeface="微軟正黑體" pitchFamily="34" charset="-120"/>
              </a:rPr>
              <a:t>分析圖像意涵，並能與自身生活連結</a:t>
            </a:r>
            <a:r>
              <a:rPr lang="zh-TW" altLang="en-US" sz="1600" dirty="0">
                <a:solidFill>
                  <a:prstClr val="black"/>
                </a:solidFill>
                <a:latin typeface="微軟正黑體" pitchFamily="34" charset="-120"/>
                <a:ea typeface="微軟正黑體" pitchFamily="34" charset="-120"/>
              </a:rPr>
              <a:t>。</a:t>
            </a:r>
          </a:p>
        </p:txBody>
      </p:sp>
      <p:sp>
        <p:nvSpPr>
          <p:cNvPr id="10" name="圓角矩形 9"/>
          <p:cNvSpPr/>
          <p:nvPr/>
        </p:nvSpPr>
        <p:spPr>
          <a:xfrm>
            <a:off x="4214218" y="3021978"/>
            <a:ext cx="3869691" cy="1080120"/>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defTabSz="914377">
              <a:defRPr/>
            </a:pPr>
            <a:r>
              <a:rPr lang="zh-TW" altLang="zh-TW" sz="1600" dirty="0">
                <a:solidFill>
                  <a:prstClr val="black"/>
                </a:solidFill>
                <a:latin typeface="微軟正黑體" pitchFamily="34" charset="-120"/>
                <a:ea typeface="微軟正黑體" pitchFamily="34" charset="-120"/>
              </a:rPr>
              <a:t>透過校外教學社區踏查</a:t>
            </a:r>
            <a:r>
              <a:rPr lang="zh-TW" altLang="en-US" sz="1600" dirty="0">
                <a:solidFill>
                  <a:prstClr val="black"/>
                </a:solidFill>
                <a:latin typeface="微軟正黑體" pitchFamily="34" charset="-120"/>
                <a:ea typeface="微軟正黑體" pitchFamily="34" charset="-120"/>
              </a:rPr>
              <a:t>，</a:t>
            </a:r>
            <a:r>
              <a:rPr lang="zh-TW" altLang="zh-TW" sz="1600" dirty="0">
                <a:solidFill>
                  <a:prstClr val="black"/>
                </a:solidFill>
                <a:latin typeface="微軟正黑體" pitchFamily="34" charset="-120"/>
                <a:ea typeface="微軟正黑體" pitchFamily="34" charset="-120"/>
              </a:rPr>
              <a:t>探訪</a:t>
            </a:r>
            <a:r>
              <a:rPr lang="zh-TW" altLang="en-US" sz="1600" dirty="0">
                <a:solidFill>
                  <a:prstClr val="black"/>
                </a:solidFill>
                <a:latin typeface="微軟正黑體" pitchFamily="34" charset="-120"/>
                <a:ea typeface="微軟正黑體" pitchFamily="34" charset="-120"/>
              </a:rPr>
              <a:t>地方傳統產業工作者</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體驗生活</a:t>
            </a:r>
            <a:r>
              <a:rPr lang="zh-TW" altLang="zh-TW" sz="1600" dirty="0">
                <a:solidFill>
                  <a:prstClr val="black"/>
                </a:solidFill>
                <a:latin typeface="微軟正黑體" pitchFamily="34" charset="-120"/>
                <a:ea typeface="微軟正黑體" pitchFamily="34" charset="-120"/>
              </a:rPr>
              <a:t>美學與地方文化。</a:t>
            </a:r>
            <a:endParaRPr lang="zh-TW" altLang="en-US" sz="1600" dirty="0">
              <a:solidFill>
                <a:prstClr val="black"/>
              </a:solidFill>
              <a:latin typeface="微軟正黑體" pitchFamily="34" charset="-120"/>
              <a:ea typeface="微軟正黑體" pitchFamily="34" charset="-120"/>
            </a:endParaRPr>
          </a:p>
        </p:txBody>
      </p:sp>
      <p:sp>
        <p:nvSpPr>
          <p:cNvPr id="11" name="圓角矩形 10"/>
          <p:cNvSpPr/>
          <p:nvPr/>
        </p:nvSpPr>
        <p:spPr>
          <a:xfrm>
            <a:off x="4214218" y="4108297"/>
            <a:ext cx="3870939" cy="1080120"/>
          </a:xfrm>
          <a:prstGeom prst="roundRect">
            <a:avLst/>
          </a:prstGeom>
          <a:solidFill>
            <a:schemeClr val="accent4">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defTabSz="914377">
              <a:defRPr/>
            </a:pPr>
            <a:r>
              <a:rPr lang="zh-TW" altLang="zh-TW" sz="1600" dirty="0">
                <a:solidFill>
                  <a:prstClr val="black"/>
                </a:solidFill>
                <a:latin typeface="微軟正黑體" pitchFamily="34" charset="-120"/>
                <a:ea typeface="微軟正黑體" pitchFamily="34" charset="-120"/>
              </a:rPr>
              <a:t>學習</a:t>
            </a:r>
            <a:r>
              <a:rPr lang="zh-TW" altLang="en-US" sz="1600" dirty="0">
                <a:solidFill>
                  <a:prstClr val="black"/>
                </a:solidFill>
                <a:latin typeface="微軟正黑體" pitchFamily="34" charset="-120"/>
                <a:ea typeface="微軟正黑體" pitchFamily="34" charset="-120"/>
              </a:rPr>
              <a:t>美的</a:t>
            </a:r>
            <a:r>
              <a:rPr lang="zh-TW" altLang="zh-TW" sz="1600" dirty="0">
                <a:solidFill>
                  <a:prstClr val="black"/>
                </a:solidFill>
                <a:latin typeface="微軟正黑體" pitchFamily="34" charset="-120"/>
                <a:ea typeface="微軟正黑體" pitchFamily="34" charset="-120"/>
              </a:rPr>
              <a:t>形式原理及構成編排</a:t>
            </a:r>
            <a:r>
              <a:rPr lang="zh-TW" altLang="en-US" sz="1600" dirty="0">
                <a:solidFill>
                  <a:prstClr val="black"/>
                </a:solidFill>
                <a:latin typeface="微軟正黑體" pitchFamily="34" charset="-120"/>
                <a:ea typeface="微軟正黑體" pitchFamily="34" charset="-120"/>
              </a:rPr>
              <a:t>設計</a:t>
            </a:r>
            <a:r>
              <a:rPr lang="zh-TW" altLang="zh-TW" sz="1600" dirty="0">
                <a:solidFill>
                  <a:prstClr val="black"/>
                </a:solidFill>
                <a:latin typeface="微軟正黑體" pitchFamily="34" charset="-120"/>
                <a:ea typeface="微軟正黑體" pitchFamily="34" charset="-120"/>
              </a:rPr>
              <a:t>。</a:t>
            </a:r>
            <a:r>
              <a:rPr lang="en-US" altLang="zh-TW" sz="1600" dirty="0">
                <a:solidFill>
                  <a:prstClr val="black"/>
                </a:solidFill>
                <a:latin typeface="微軟正黑體" pitchFamily="34" charset="-120"/>
                <a:ea typeface="微軟正黑體" pitchFamily="34" charset="-120"/>
              </a:rPr>
              <a:t/>
            </a:r>
            <a:br>
              <a:rPr lang="en-US" altLang="zh-TW" sz="1600" dirty="0">
                <a:solidFill>
                  <a:prstClr val="black"/>
                </a:solidFill>
                <a:latin typeface="微軟正黑體" pitchFamily="34" charset="-120"/>
                <a:ea typeface="微軟正黑體" pitchFamily="34" charset="-120"/>
              </a:rPr>
            </a:br>
            <a:r>
              <a:rPr lang="zh-TW" altLang="zh-TW" sz="1600" dirty="0">
                <a:solidFill>
                  <a:prstClr val="black"/>
                </a:solidFill>
                <a:latin typeface="微軟正黑體" pitchFamily="34" charset="-120"/>
                <a:ea typeface="微軟正黑體" pitchFamily="34" charset="-120"/>
              </a:rPr>
              <a:t>運用</a:t>
            </a:r>
            <a:r>
              <a:rPr lang="zh-TW" altLang="en-US" sz="1600" dirty="0">
                <a:solidFill>
                  <a:prstClr val="black"/>
                </a:solidFill>
                <a:latin typeface="微軟正黑體" pitchFamily="34" charset="-120"/>
                <a:ea typeface="微軟正黑體" pitchFamily="34" charset="-120"/>
              </a:rPr>
              <a:t>電腦軟體</a:t>
            </a:r>
            <a:r>
              <a:rPr lang="zh-TW" altLang="zh-TW" sz="1600" dirty="0">
                <a:solidFill>
                  <a:prstClr val="black"/>
                </a:solidFill>
                <a:latin typeface="微軟正黑體" pitchFamily="34" charset="-120"/>
                <a:ea typeface="微軟正黑體" pitchFamily="34" charset="-120"/>
              </a:rPr>
              <a:t>完成</a:t>
            </a:r>
            <a:r>
              <a:rPr lang="zh-TW" altLang="en-US" sz="1600" dirty="0">
                <a:solidFill>
                  <a:prstClr val="black"/>
                </a:solidFill>
                <a:latin typeface="微軟正黑體" pitchFamily="34" charset="-120"/>
                <a:ea typeface="微軟正黑體" pitchFamily="34" charset="-120"/>
              </a:rPr>
              <a:t>報誌設計</a:t>
            </a:r>
            <a:r>
              <a:rPr lang="zh-TW" altLang="zh-TW" sz="1600" dirty="0">
                <a:solidFill>
                  <a:prstClr val="black"/>
                </a:solidFill>
                <a:latin typeface="微軟正黑體" pitchFamily="34" charset="-120"/>
                <a:ea typeface="微軟正黑體" pitchFamily="34" charset="-120"/>
              </a:rPr>
              <a:t>作品。</a:t>
            </a:r>
            <a:endParaRPr lang="zh-TW" altLang="en-US" sz="1600" dirty="0">
              <a:solidFill>
                <a:prstClr val="black"/>
              </a:solidFill>
              <a:latin typeface="微軟正黑體" pitchFamily="34" charset="-120"/>
              <a:ea typeface="微軟正黑體" pitchFamily="34" charset="-120"/>
            </a:endParaRPr>
          </a:p>
        </p:txBody>
      </p:sp>
      <p:sp>
        <p:nvSpPr>
          <p:cNvPr id="12" name="圓角矩形 11"/>
          <p:cNvSpPr/>
          <p:nvPr/>
        </p:nvSpPr>
        <p:spPr>
          <a:xfrm>
            <a:off x="4214218" y="5211936"/>
            <a:ext cx="3870939" cy="1080120"/>
          </a:xfrm>
          <a:prstGeom prst="round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pPr defTabSz="914377">
              <a:defRPr/>
            </a:pPr>
            <a:r>
              <a:rPr lang="zh-TW" altLang="zh-TW" sz="1600" dirty="0">
                <a:solidFill>
                  <a:prstClr val="black"/>
                </a:solidFill>
                <a:latin typeface="微軟正黑體" pitchFamily="34" charset="-120"/>
                <a:ea typeface="微軟正黑體" pitchFamily="34" charset="-120"/>
              </a:rPr>
              <a:t>學生上台分享採訪</a:t>
            </a:r>
            <a:r>
              <a:rPr lang="zh-TW" altLang="en-US" sz="1600" dirty="0">
                <a:solidFill>
                  <a:prstClr val="black"/>
                </a:solidFill>
                <a:latin typeface="微軟正黑體" pitchFamily="34" charset="-120"/>
                <a:ea typeface="微軟正黑體" pitchFamily="34" charset="-120"/>
              </a:rPr>
              <a:t>家鄉傳統產業工作者的</a:t>
            </a:r>
            <a:r>
              <a:rPr lang="zh-TW" altLang="zh-TW" sz="1600" dirty="0">
                <a:solidFill>
                  <a:prstClr val="black"/>
                </a:solidFill>
                <a:latin typeface="微軟正黑體" pitchFamily="34" charset="-120"/>
                <a:ea typeface="微軟正黑體" pitchFamily="34" charset="-120"/>
              </a:rPr>
              <a:t>內容與心得。</a:t>
            </a:r>
            <a:endParaRPr lang="zh-TW" altLang="en-US" sz="1600" dirty="0">
              <a:solidFill>
                <a:prstClr val="black"/>
              </a:solidFill>
              <a:latin typeface="微軟正黑體" pitchFamily="34" charset="-120"/>
              <a:ea typeface="微軟正黑體" pitchFamily="34" charset="-120"/>
            </a:endParaRPr>
          </a:p>
        </p:txBody>
      </p:sp>
      <p:sp>
        <p:nvSpPr>
          <p:cNvPr id="13" name="向右箭號 12"/>
          <p:cNvSpPr/>
          <p:nvPr/>
        </p:nvSpPr>
        <p:spPr>
          <a:xfrm>
            <a:off x="3219860" y="2179610"/>
            <a:ext cx="718640" cy="440673"/>
          </a:xfrm>
          <a:prstGeom prst="stripedRightArrow">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defTabSz="914377">
              <a:defRPr/>
            </a:pPr>
            <a:endParaRPr lang="zh-TW" altLang="en-US" sz="1867">
              <a:solidFill>
                <a:prstClr val="white"/>
              </a:solidFill>
              <a:latin typeface="Calibri"/>
              <a:ea typeface="新細明體" panose="02020500000000000000" pitchFamily="18" charset="-120"/>
            </a:endParaRPr>
          </a:p>
        </p:txBody>
      </p:sp>
      <p:sp>
        <p:nvSpPr>
          <p:cNvPr id="14" name="向右箭號 13"/>
          <p:cNvSpPr/>
          <p:nvPr/>
        </p:nvSpPr>
        <p:spPr>
          <a:xfrm>
            <a:off x="3296066" y="3461971"/>
            <a:ext cx="718640" cy="440673"/>
          </a:xfrm>
          <a:prstGeom prst="stripedRightArrow">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defTabSz="914377">
              <a:defRPr/>
            </a:pPr>
            <a:endParaRPr lang="zh-TW" altLang="en-US" sz="1867">
              <a:solidFill>
                <a:prstClr val="white"/>
              </a:solidFill>
              <a:latin typeface="Calibri"/>
              <a:ea typeface="新細明體" panose="02020500000000000000" pitchFamily="18" charset="-120"/>
            </a:endParaRPr>
          </a:p>
        </p:txBody>
      </p:sp>
      <p:sp>
        <p:nvSpPr>
          <p:cNvPr id="15" name="向右箭號 14"/>
          <p:cNvSpPr/>
          <p:nvPr/>
        </p:nvSpPr>
        <p:spPr>
          <a:xfrm>
            <a:off x="3276146" y="4548290"/>
            <a:ext cx="718640" cy="440673"/>
          </a:xfrm>
          <a:prstGeom prst="stripedRightArrow">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defTabSz="914377">
              <a:defRPr/>
            </a:pPr>
            <a:endParaRPr lang="zh-TW" altLang="en-US" sz="1867">
              <a:solidFill>
                <a:prstClr val="white"/>
              </a:solidFill>
              <a:latin typeface="Calibri"/>
              <a:ea typeface="新細明體" panose="02020500000000000000" pitchFamily="18" charset="-120"/>
            </a:endParaRPr>
          </a:p>
        </p:txBody>
      </p:sp>
      <p:sp>
        <p:nvSpPr>
          <p:cNvPr id="16" name="向右箭號 15"/>
          <p:cNvSpPr/>
          <p:nvPr/>
        </p:nvSpPr>
        <p:spPr>
          <a:xfrm>
            <a:off x="3276146" y="5642402"/>
            <a:ext cx="718640" cy="440673"/>
          </a:xfrm>
          <a:prstGeom prst="stripedRightArrow">
            <a:avLst/>
          </a:prstGeom>
          <a:solidFill>
            <a:schemeClr val="bg1">
              <a:lumMod val="8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defTabSz="914377">
              <a:defRPr/>
            </a:pPr>
            <a:endParaRPr lang="zh-TW" altLang="en-US" sz="1867">
              <a:solidFill>
                <a:prstClr val="white"/>
              </a:solidFill>
              <a:latin typeface="Calibri"/>
              <a:ea typeface="新細明體" panose="02020500000000000000" pitchFamily="18" charset="-120"/>
            </a:endParaRPr>
          </a:p>
        </p:txBody>
      </p:sp>
      <p:sp>
        <p:nvSpPr>
          <p:cNvPr id="17" name="文字方塊 4"/>
          <p:cNvSpPr txBox="1">
            <a:spLocks noChangeArrowheads="1"/>
          </p:cNvSpPr>
          <p:nvPr/>
        </p:nvSpPr>
        <p:spPr bwMode="auto">
          <a:xfrm>
            <a:off x="0" y="6564088"/>
            <a:ext cx="7064755"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zh-TW" altLang="en-US" sz="950" dirty="0" smtClean="0">
                <a:latin typeface="微軟正黑體" panose="020B0604030504040204" pitchFamily="34" charset="-120"/>
                <a:ea typeface="微軟正黑體" panose="020B0604030504040204" pitchFamily="34" charset="-120"/>
              </a:rPr>
              <a:t>本案例由新港高中駱巧梅教師提供，更多的教學示例，請參考</a:t>
            </a:r>
            <a:r>
              <a:rPr lang="en-US" altLang="zh-TW" sz="950" dirty="0" smtClean="0">
                <a:latin typeface="微軟正黑體" panose="020B0604030504040204" pitchFamily="34" charset="-120"/>
                <a:ea typeface="微軟正黑體" panose="020B0604030504040204" pitchFamily="34" charset="-120"/>
              </a:rPr>
              <a:t>&lt;</a:t>
            </a:r>
            <a:r>
              <a:rPr lang="zh-TW" altLang="en-US" sz="950" dirty="0">
                <a:latin typeface="微軟正黑體" panose="020B0604030504040204" pitchFamily="34" charset="-120"/>
                <a:ea typeface="微軟正黑體" panose="020B0604030504040204" pitchFamily="34" charset="-120"/>
              </a:rPr>
              <a:t>十二年國教國民中小學暨普通型高級中等學校藝術領域課程手冊</a:t>
            </a:r>
            <a:r>
              <a:rPr lang="en-US" altLang="zh-TW" sz="950" dirty="0" smtClean="0">
                <a:latin typeface="微軟正黑體" panose="020B0604030504040204" pitchFamily="34" charset="-120"/>
                <a:ea typeface="微軟正黑體" panose="020B0604030504040204" pitchFamily="34" charset="-120"/>
              </a:rPr>
              <a:t>&gt;</a:t>
            </a:r>
            <a:endParaRPr lang="zh-TW" altLang="en-US" sz="950" dirty="0">
              <a:latin typeface="微軟正黑體" panose="020B0604030504040204" pitchFamily="34" charset="-120"/>
              <a:ea typeface="微軟正黑體" panose="020B0604030504040204" pitchFamily="34" charset="-120"/>
            </a:endParaRPr>
          </a:p>
        </p:txBody>
      </p:sp>
      <p:sp>
        <p:nvSpPr>
          <p:cNvPr id="23" name="等腰三角形 22"/>
          <p:cNvSpPr/>
          <p:nvPr/>
        </p:nvSpPr>
        <p:spPr>
          <a:xfrm rot="512239">
            <a:off x="8323797" y="233809"/>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8841338" y="446842"/>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20371609">
            <a:off x="7970386" y="469285"/>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等腰三角形 25"/>
          <p:cNvSpPr/>
          <p:nvPr/>
        </p:nvSpPr>
        <p:spPr>
          <a:xfrm rot="3761573">
            <a:off x="7467190" y="157936"/>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等腰三角形 26"/>
          <p:cNvSpPr/>
          <p:nvPr/>
        </p:nvSpPr>
        <p:spPr>
          <a:xfrm rot="20371609">
            <a:off x="8833955" y="14205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29</a:t>
            </a:r>
            <a:endParaRPr lang="zh-TW" altLang="en-US" sz="1200" dirty="0" smtClean="0">
              <a:solidFill>
                <a:srgbClr val="898989"/>
              </a:solidFill>
            </a:endParaRPr>
          </a:p>
        </p:txBody>
      </p:sp>
      <p:sp>
        <p:nvSpPr>
          <p:cNvPr id="28" name="矩形 2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03539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國民基本教育課程綱要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1946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1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sp>
        <p:nvSpPr>
          <p:cNvPr id="6" name="矩形 5"/>
          <p:cNvSpPr/>
          <p:nvPr/>
        </p:nvSpPr>
        <p:spPr>
          <a:xfrm>
            <a:off x="6676222" y="5971142"/>
            <a:ext cx="2214390" cy="72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a:solidFill>
                  <a:srgbClr val="898989"/>
                </a:solidFill>
              </a:rPr>
              <a:t>3</a:t>
            </a:r>
            <a:endParaRPr lang="zh-TW" altLang="en-US" sz="1200" dirty="0" smtClean="0">
              <a:solidFill>
                <a:srgbClr val="898989"/>
              </a:solidFill>
            </a:endParaRPr>
          </a:p>
        </p:txBody>
      </p:sp>
    </p:spTree>
    <p:extLst>
      <p:ext uri="{BB962C8B-B14F-4D97-AF65-F5344CB8AC3E}">
        <p14:creationId xmlns:p14="http://schemas.microsoft.com/office/powerpoint/2010/main" val="190316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734629" y="6196352"/>
            <a:ext cx="2337932" cy="62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0" y="260601"/>
            <a:ext cx="9158288" cy="769937"/>
          </a:xfrm>
        </p:spPr>
        <p:txBody>
          <a:bodyPr rtlCol="0">
            <a:no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領綱核心素養與學習</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a:t>
            </a:r>
            <a: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雙向</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細目表舉隅</a:t>
            </a:r>
          </a:p>
        </p:txBody>
      </p:sp>
      <p:graphicFrame>
        <p:nvGraphicFramePr>
          <p:cNvPr id="3" name="表格 2"/>
          <p:cNvGraphicFramePr>
            <a:graphicFrameLocks noGrp="1"/>
          </p:cNvGraphicFramePr>
          <p:nvPr>
            <p:extLst>
              <p:ext uri="{D42A27DB-BD31-4B8C-83A1-F6EECF244321}">
                <p14:modId xmlns:p14="http://schemas.microsoft.com/office/powerpoint/2010/main" val="3573283055"/>
              </p:ext>
            </p:extLst>
          </p:nvPr>
        </p:nvGraphicFramePr>
        <p:xfrm>
          <a:off x="60421" y="1127140"/>
          <a:ext cx="9012140" cy="5280630"/>
        </p:xfrm>
        <a:graphic>
          <a:graphicData uri="http://schemas.openxmlformats.org/drawingml/2006/table">
            <a:tbl>
              <a:tblPr/>
              <a:tblGrid>
                <a:gridCol w="2278732">
                  <a:extLst>
                    <a:ext uri="{9D8B030D-6E8A-4147-A177-3AD203B41FA5}">
                      <a16:colId xmlns:a16="http://schemas.microsoft.com/office/drawing/2014/main" val="20000"/>
                    </a:ext>
                  </a:extLst>
                </a:gridCol>
                <a:gridCol w="6733408">
                  <a:extLst>
                    <a:ext uri="{9D8B030D-6E8A-4147-A177-3AD203B41FA5}">
                      <a16:colId xmlns:a16="http://schemas.microsoft.com/office/drawing/2014/main" val="20001"/>
                    </a:ext>
                  </a:extLst>
                </a:gridCol>
              </a:tblGrid>
              <a:tr h="68866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領域核心素養：</a:t>
                      </a:r>
                      <a:r>
                        <a:rPr kumimoji="0" lang="zh-TW" altLang="en-US"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藝</a:t>
                      </a:r>
                      <a:r>
                        <a:rPr kumimoji="0" lang="en-US"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S-U-B3</a:t>
                      </a:r>
                      <a:r>
                        <a:rPr kumimoji="0" lang="zh-TW" altLang="en-US"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善用多元感官，體驗與鑑賞藝術文化與生活。</a:t>
                      </a:r>
                      <a:endParaRPr kumimoji="0" lang="zh-TW" altLang="zh-TW" sz="16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hMerge="1">
                  <a:txBody>
                    <a:bodyPr/>
                    <a:lstStyle/>
                    <a:p>
                      <a:endParaRPr lang="zh-TW" altLang="en-US"/>
                    </a:p>
                  </a:txBody>
                  <a:tcPr/>
                </a:tc>
                <a:extLst>
                  <a:ext uri="{0D108BD9-81ED-4DB2-BD59-A6C34878D82A}">
                    <a16:rowId xmlns:a16="http://schemas.microsoft.com/office/drawing/2014/main" val="10000"/>
                  </a:ext>
                </a:extLst>
              </a:tr>
              <a:tr h="1234739">
                <a:tc>
                  <a:txBody>
                    <a:bodyPr/>
                    <a:lstStyle>
                      <a:lvl1pPr marL="304800" indent="2317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en-US" sz="18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zh-TW" sz="18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學習表現</a:t>
                      </a:r>
                    </a:p>
                    <a:p>
                      <a:pPr marL="304800" marR="0" lvl="0" indent="231775"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p>
                    <a:p>
                      <a:pPr marL="304800" marR="0" lvl="0" indent="-130175"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學習內容</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FFC00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1-V-3</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能運用數位及影音媒體，進行創作表現。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2-V-2</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能分析視覺符號與圖像的意涵，並表達與溝通多元觀點。</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3-V-4</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能透過藝術活動，展現對人文與環境議題的關懷及省思。</a:t>
                      </a:r>
                    </a:p>
                  </a:txBody>
                  <a:tcPr marL="62770" marR="6277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8CB"/>
                    </a:solidFill>
                  </a:tcPr>
                </a:tc>
                <a:extLst>
                  <a:ext uri="{0D108BD9-81ED-4DB2-BD59-A6C34878D82A}">
                    <a16:rowId xmlns:a16="http://schemas.microsoft.com/office/drawing/2014/main" val="10001"/>
                  </a:ext>
                </a:extLst>
              </a:tr>
              <a:tr h="3357226">
                <a:tc>
                  <a:txBody>
                    <a:bodyPr/>
                    <a:lstStyle>
                      <a:lvl1pPr marL="498475" indent="-49847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498475" marR="0" lvl="0" indent="-498475"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E-V-1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色彩與造形應用、</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形式原理、</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平面與立體構成原理*、</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視覺符號分析與詮釋*。</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498475" marR="0" lvl="0" indent="-498475"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A-V-3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臺灣美術、中國美術*、</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世界美術*。</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P-V-3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文化創意、生活美學*。</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endParaRPr kumimoji="0" lang="zh-TW"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marL="169863" indent="-169863">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169863" marR="0" lvl="0" indent="-169863" algn="l" defTabSz="9144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十年級</a:t>
                      </a: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單元名稱：臺灣印象</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家鄉生活誌</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00000"/>
                        </a:lnSpc>
                        <a:spcBef>
                          <a:spcPct val="0"/>
                        </a:spcBef>
                        <a:spcAft>
                          <a:spcPct val="0"/>
                        </a:spcAft>
                        <a:buClrTx/>
                        <a:buSzTx/>
                        <a:buFontTx/>
                        <a:buNone/>
                        <a:tabLst/>
                      </a:pPr>
                      <a:endPar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學習目標：</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學生能體驗並敘述生活中的美感素養及審美經驗。</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P-V-3)</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學習從臺灣美術案例中，思索藝術創作與社會、歷史、文化間的關係。</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2-V-2</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A-V-3)</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學生能應用形式原理與平面構成編排，並以多媒體與資訊科技進行排版設計創作。</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E-V-1</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1-V-3)</a:t>
                      </a: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4.</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學生能觀察生活環境與他人互動，並以藝術創作與社會產生共好的生命價值。</a:t>
                      </a:r>
                      <a:endPar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p>
                      <a:pPr marL="169863" marR="0" lvl="0" indent="-169863" algn="l" defTabSz="914400" rtl="0" eaLnBrk="1" fontAlgn="base" latinLnBrk="0" hangingPunct="1">
                        <a:lnSpc>
                          <a:spcPct val="150000"/>
                        </a:lnSpc>
                        <a:spcBef>
                          <a:spcPct val="0"/>
                        </a:spcBef>
                        <a:spcAft>
                          <a:spcPct val="0"/>
                        </a:spcAft>
                        <a:buClrTx/>
                        <a:buSzTx/>
                        <a:buFontTx/>
                        <a:buNone/>
                        <a:tabLst/>
                      </a:pP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    (</a:t>
                      </a:r>
                      <a:r>
                        <a:rPr kumimoji="0" lang="zh-TW" altLang="en-US"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美</a:t>
                      </a:r>
                      <a:r>
                        <a:rPr kumimoji="0" lang="en-US" altLang="zh-TW" sz="1400" b="1"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3-V-4)</a:t>
                      </a:r>
                    </a:p>
                  </a:txBody>
                  <a:tcPr marL="62770" marR="6277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val="10002"/>
                  </a:ext>
                </a:extLst>
              </a:tr>
            </a:tbl>
          </a:graphicData>
        </a:graphic>
      </p:graphicFrame>
      <p:sp>
        <p:nvSpPr>
          <p:cNvPr id="47120" name="文字方塊 4"/>
          <p:cNvSpPr txBox="1">
            <a:spLocks noChangeArrowheads="1"/>
          </p:cNvSpPr>
          <p:nvPr/>
        </p:nvSpPr>
        <p:spPr bwMode="auto">
          <a:xfrm>
            <a:off x="411066" y="6499310"/>
            <a:ext cx="73372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a:lnSpc>
                <a:spcPct val="100000"/>
              </a:lnSpc>
              <a:spcBef>
                <a:spcPct val="0"/>
              </a:spcBef>
              <a:buNone/>
            </a:pPr>
            <a:r>
              <a:rPr lang="zh-TW" altLang="en-US" sz="1200" dirty="0">
                <a:latin typeface="微軟正黑體" panose="020B0604030504040204" pitchFamily="34" charset="-120"/>
                <a:ea typeface="微軟正黑體" panose="020B0604030504040204" pitchFamily="34" charset="-120"/>
              </a:rPr>
              <a:t>摘自</a:t>
            </a:r>
            <a:r>
              <a:rPr lang="en-US" altLang="zh-TW" sz="1200" dirty="0" smtClean="0">
                <a:latin typeface="微軟正黑體" panose="020B0604030504040204" pitchFamily="34" charset="-120"/>
                <a:ea typeface="微軟正黑體" panose="020B0604030504040204" pitchFamily="34" charset="-120"/>
              </a:rPr>
              <a:t>&lt;</a:t>
            </a:r>
            <a:r>
              <a:rPr lang="zh-TW" altLang="en-US" sz="1200" dirty="0">
                <a:latin typeface="微軟正黑體" panose="020B0604030504040204" pitchFamily="34" charset="-120"/>
                <a:ea typeface="微軟正黑體" panose="020B0604030504040204" pitchFamily="34" charset="-120"/>
              </a:rPr>
              <a:t>十二年國教國民中小學暨普通型高級中等學校藝術領域課程手冊</a:t>
            </a:r>
            <a:r>
              <a:rPr lang="en-US" altLang="zh-TW" sz="1200" dirty="0" smtClean="0">
                <a:latin typeface="微軟正黑體" panose="020B0604030504040204" pitchFamily="34" charset="-120"/>
                <a:ea typeface="微軟正黑體" panose="020B0604030504040204" pitchFamily="34" charset="-120"/>
              </a:rPr>
              <a:t>&gt;</a:t>
            </a:r>
            <a:r>
              <a:rPr lang="zh-TW" altLang="en-US" sz="1200" dirty="0">
                <a:latin typeface="微軟正黑體" panose="020B0604030504040204" pitchFamily="34" charset="-120"/>
                <a:ea typeface="微軟正黑體" panose="020B0604030504040204" pitchFamily="34" charset="-120"/>
              </a:rPr>
              <a:t>之「</a:t>
            </a:r>
            <a:r>
              <a:rPr lang="zh-TW" altLang="zh-TW" sz="1200" dirty="0">
                <a:latin typeface="微軟正黑體" panose="020B0604030504040204" pitchFamily="34" charset="-120"/>
                <a:ea typeface="微軟正黑體" panose="020B0604030504040204" pitchFamily="34" charset="-120"/>
              </a:rPr>
              <a:t>伍、素養導向教材編寫原則</a:t>
            </a:r>
            <a:r>
              <a:rPr lang="zh-TW" altLang="en-US" sz="1200" dirty="0">
                <a:latin typeface="微軟正黑體" panose="020B0604030504040204" pitchFamily="34" charset="-120"/>
                <a:ea typeface="微軟正黑體" panose="020B0604030504040204" pitchFamily="34" charset="-120"/>
              </a:rPr>
              <a:t>」</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30</a:t>
            </a:fld>
            <a:endParaRPr lang="zh-TW" altLang="en-US" sz="1200" smtClean="0">
              <a:solidFill>
                <a:srgbClr val="898989"/>
              </a:solidFill>
            </a:endParaRPr>
          </a:p>
        </p:txBody>
      </p:sp>
      <p:sp>
        <p:nvSpPr>
          <p:cNvPr id="7" name="等腰三角形 6"/>
          <p:cNvSpPr/>
          <p:nvPr/>
        </p:nvSpPr>
        <p:spPr>
          <a:xfrm rot="512239">
            <a:off x="8310442" y="210700"/>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等腰三角形 7"/>
          <p:cNvSpPr/>
          <p:nvPr/>
        </p:nvSpPr>
        <p:spPr>
          <a:xfrm rot="20371609">
            <a:off x="8827983" y="423733"/>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20371609">
            <a:off x="7957031" y="446176"/>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等腰三角形 9"/>
          <p:cNvSpPr/>
          <p:nvPr/>
        </p:nvSpPr>
        <p:spPr>
          <a:xfrm rot="3761573">
            <a:off x="7453835" y="134827"/>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等腰三角形 10"/>
          <p:cNvSpPr/>
          <p:nvPr/>
        </p:nvSpPr>
        <p:spPr>
          <a:xfrm rot="20371609">
            <a:off x="8820600" y="118950"/>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3232215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4721" y="2634353"/>
            <a:ext cx="7886700" cy="733762"/>
          </a:xfrm>
        </p:spPr>
        <p:txBody>
          <a:bodyPr rtlCol="0">
            <a:normAutofit fontScale="90000"/>
          </a:bodyPr>
          <a:lstStyle/>
          <a:p>
            <a:pPr lvl="1" eaLnBrk="1" fontAlgn="auto" hangingPunct="1">
              <a:spcAft>
                <a:spcPts val="0"/>
              </a:spcAft>
              <a:defRPr/>
            </a:pPr>
            <a:r>
              <a:rPr lang="zh-TW" altLang="en-US" sz="44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二、連貫統整的課</a:t>
            </a:r>
            <a:r>
              <a:rPr lang="zh-TW" altLang="en-US" sz="4400" b="1" kern="12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a:t>
            </a:r>
            <a:endParaRPr lang="zh-TW" altLang="en-US" sz="44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cxnSp>
        <p:nvCxnSpPr>
          <p:cNvPr id="5" name="直接连接符 8"/>
          <p:cNvCxnSpPr/>
          <p:nvPr/>
        </p:nvCxnSpPr>
        <p:spPr>
          <a:xfrm rot="960000" flipH="1">
            <a:off x="2136294" y="3909053"/>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p:nvCxnSpPr>
        <p:spPr>
          <a:xfrm flipH="1">
            <a:off x="1271040" y="4089179"/>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7" name="直接连接符 10"/>
          <p:cNvCxnSpPr/>
          <p:nvPr/>
        </p:nvCxnSpPr>
        <p:spPr>
          <a:xfrm flipH="1">
            <a:off x="5966375" y="1307644"/>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flipH="1">
            <a:off x="6473802" y="2131936"/>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806382" y="3380687"/>
            <a:ext cx="4308918" cy="584775"/>
          </a:xfrm>
          <a:prstGeom prst="rect">
            <a:avLst/>
          </a:prstGeom>
          <a:ln>
            <a:noFill/>
          </a:ln>
        </p:spPr>
        <p:txBody>
          <a:bodyPr wrap="square">
            <a:spAutoFit/>
          </a:bodyPr>
          <a:lstStyle/>
          <a:p>
            <a:pPr algn="ctr"/>
            <a:r>
              <a:rPr lang="zh-TW" altLang="en-US" sz="32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學習重點</a:t>
            </a:r>
            <a:endPar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31</a:t>
            </a:r>
            <a:endParaRPr lang="zh-TW" altLang="en-US" sz="1200" dirty="0" smtClean="0">
              <a:solidFill>
                <a:srgbClr val="898989"/>
              </a:solidFill>
            </a:endParaRPr>
          </a:p>
        </p:txBody>
      </p:sp>
      <p:sp>
        <p:nvSpPr>
          <p:cNvPr id="11" name="矩形 10"/>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2143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601"/>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601"/>
                                        <p:tgtEl>
                                          <p:spTgt spid="8"/>
                                        </p:tgtEl>
                                      </p:cBhvr>
                                    </p:animEffect>
                                  </p:child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601"/>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601"/>
                                        <p:tgtEl>
                                          <p:spTgt spid="6"/>
                                        </p:tgtEl>
                                      </p:cBhvr>
                                    </p:animEffect>
                                  </p:childTnLst>
                                </p:cTn>
                              </p:par>
                            </p:childTnLst>
                          </p:cTn>
                        </p:par>
                        <p:par>
                          <p:cTn id="17" fill="hold">
                            <p:stCondLst>
                              <p:cond delay="601"/>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90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肘形接點 11"/>
          <p:cNvCxnSpPr/>
          <p:nvPr/>
        </p:nvCxnSpPr>
        <p:spPr>
          <a:xfrm>
            <a:off x="5123311" y="868851"/>
            <a:ext cx="1044398" cy="960994"/>
          </a:xfrm>
          <a:prstGeom prst="bentConnector3">
            <a:avLst>
              <a:gd name="adj1" fmla="val 70012"/>
            </a:avLst>
          </a:prstGeom>
          <a:ln w="34925">
            <a:solidFill>
              <a:schemeClr val="accent1">
                <a:lumMod val="75000"/>
              </a:schemeClr>
            </a:solidFill>
            <a:tailEnd type="triangle"/>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组合 11">
            <a:extLst>
              <a:ext uri="{FF2B5EF4-FFF2-40B4-BE49-F238E27FC236}">
                <a16:creationId xmlns:a16="http://schemas.microsoft.com/office/drawing/2014/main" id="{D5EF6D4F-4689-4EA7-8E94-2E2532969F10}"/>
              </a:ext>
            </a:extLst>
          </p:cNvPr>
          <p:cNvGrpSpPr>
            <a:grpSpLocks noChangeAspect="1"/>
          </p:cNvGrpSpPr>
          <p:nvPr/>
        </p:nvGrpSpPr>
        <p:grpSpPr>
          <a:xfrm>
            <a:off x="130297" y="85893"/>
            <a:ext cx="1349516" cy="1372998"/>
            <a:chOff x="5397500" y="5734050"/>
            <a:chExt cx="365123" cy="371476"/>
          </a:xfrm>
          <a:solidFill>
            <a:schemeClr val="bg1">
              <a:lumMod val="65000"/>
            </a:schemeClr>
          </a:solidFill>
        </p:grpSpPr>
        <p:sp>
          <p:nvSpPr>
            <p:cNvPr id="17" name="Freeform 288">
              <a:extLst>
                <a:ext uri="{FF2B5EF4-FFF2-40B4-BE49-F238E27FC236}">
                  <a16:creationId xmlns:a16="http://schemas.microsoft.com/office/drawing/2014/main" id="{8C0DDCB4-A959-477E-8CDA-310F5C2CBFA7}"/>
                </a:ext>
              </a:extLst>
            </p:cNvPr>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89">
              <a:extLst>
                <a:ext uri="{FF2B5EF4-FFF2-40B4-BE49-F238E27FC236}">
                  <a16:creationId xmlns:a16="http://schemas.microsoft.com/office/drawing/2014/main" id="{6ADEA291-CD32-4C2A-8B7E-9D5C5E6325A3}"/>
                </a:ext>
              </a:extLst>
            </p:cNvPr>
            <p:cNvSpPr>
              <a:spLocks noEditPoints="1"/>
            </p:cNvSpPr>
            <p:nvPr/>
          </p:nvSpPr>
          <p:spPr bwMode="auto">
            <a:xfrm>
              <a:off x="5537198"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291">
              <a:extLst>
                <a:ext uri="{FF2B5EF4-FFF2-40B4-BE49-F238E27FC236}">
                  <a16:creationId xmlns:a16="http://schemas.microsoft.com/office/drawing/2014/main" id="{ACB8A7FD-6CA3-4BFD-96C3-C74184DF57D9}"/>
                </a:ext>
              </a:extLst>
            </p:cNvPr>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sp>
        <p:nvSpPr>
          <p:cNvPr id="2" name="文字方塊 1"/>
          <p:cNvSpPr txBox="1"/>
          <p:nvPr/>
        </p:nvSpPr>
        <p:spPr>
          <a:xfrm>
            <a:off x="5903389" y="272733"/>
            <a:ext cx="2799786" cy="646331"/>
          </a:xfrm>
          <a:prstGeom prst="rect">
            <a:avLst/>
          </a:prstGeom>
          <a:noFill/>
          <a:ln>
            <a:solidFill>
              <a:srgbClr val="7F7F7F"/>
            </a:solidFill>
          </a:ln>
        </p:spPr>
        <p:txBody>
          <a:bodyPr wrap="square" rtlCol="0">
            <a:spAutoFit/>
          </a:bodyPr>
          <a:lstStyle/>
          <a:p>
            <a:pPr algn="ctr"/>
            <a:r>
              <a:rPr lang="zh-TW" altLang="en-US" b="1" dirty="0" smtClean="0">
                <a:solidFill>
                  <a:srgbClr val="0070C0"/>
                </a:solidFill>
                <a:latin typeface="微軟正黑體" panose="020B0604030504040204" pitchFamily="34" charset="-120"/>
                <a:ea typeface="微軟正黑體" panose="020B0604030504040204" pitchFamily="34" charset="-120"/>
              </a:rPr>
              <a:t>鑑賞及實踐構面的關鍵內涵一致，</a:t>
            </a:r>
            <a:r>
              <a:rPr lang="zh-TW" altLang="en-US" b="1" dirty="0">
                <a:solidFill>
                  <a:srgbClr val="0070C0"/>
                </a:solidFill>
                <a:latin typeface="微軟正黑體" panose="020B0604030504040204" pitchFamily="34" charset="-120"/>
                <a:ea typeface="微軟正黑體" panose="020B0604030504040204" pitchFamily="34" charset="-120"/>
              </a:rPr>
              <a:t>有助於跨科統</a:t>
            </a:r>
            <a:r>
              <a:rPr lang="zh-TW" altLang="en-US" b="1" dirty="0" smtClean="0">
                <a:solidFill>
                  <a:srgbClr val="0070C0"/>
                </a:solidFill>
                <a:latin typeface="微軟正黑體" panose="020B0604030504040204" pitchFamily="34" charset="-120"/>
                <a:ea typeface="微軟正黑體" panose="020B0604030504040204" pitchFamily="34" charset="-120"/>
              </a:rPr>
              <a:t>整。</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graphicFrame>
        <p:nvGraphicFramePr>
          <p:cNvPr id="9" name="內容版面配置區 3"/>
          <p:cNvGraphicFramePr>
            <a:graphicFrameLocks noGrp="1"/>
          </p:cNvGraphicFramePr>
          <p:nvPr>
            <p:ph idx="1"/>
            <p:extLst>
              <p:ext uri="{D42A27DB-BD31-4B8C-83A1-F6EECF244321}">
                <p14:modId xmlns:p14="http://schemas.microsoft.com/office/powerpoint/2010/main" val="331429748"/>
              </p:ext>
            </p:extLst>
          </p:nvPr>
        </p:nvGraphicFramePr>
        <p:xfrm>
          <a:off x="906888" y="1458891"/>
          <a:ext cx="6942136" cy="4560949"/>
        </p:xfrm>
        <a:graphic>
          <a:graphicData uri="http://schemas.openxmlformats.org/drawingml/2006/table">
            <a:tbl>
              <a:tblPr/>
              <a:tblGrid>
                <a:gridCol w="635029">
                  <a:extLst>
                    <a:ext uri="{9D8B030D-6E8A-4147-A177-3AD203B41FA5}">
                      <a16:colId xmlns:a16="http://schemas.microsoft.com/office/drawing/2014/main" val="20001"/>
                    </a:ext>
                  </a:extLst>
                </a:gridCol>
                <a:gridCol w="635029">
                  <a:extLst>
                    <a:ext uri="{9D8B030D-6E8A-4147-A177-3AD203B41FA5}">
                      <a16:colId xmlns:a16="http://schemas.microsoft.com/office/drawing/2014/main" val="20007"/>
                    </a:ext>
                  </a:extLst>
                </a:gridCol>
                <a:gridCol w="994996">
                  <a:extLst>
                    <a:ext uri="{9D8B030D-6E8A-4147-A177-3AD203B41FA5}">
                      <a16:colId xmlns:a16="http://schemas.microsoft.com/office/drawing/2014/main" val="20002"/>
                    </a:ext>
                  </a:extLst>
                </a:gridCol>
                <a:gridCol w="696075">
                  <a:extLst>
                    <a:ext uri="{9D8B030D-6E8A-4147-A177-3AD203B41FA5}">
                      <a16:colId xmlns:a16="http://schemas.microsoft.com/office/drawing/2014/main" val="20003"/>
                    </a:ext>
                  </a:extLst>
                </a:gridCol>
                <a:gridCol w="696075">
                  <a:extLst>
                    <a:ext uri="{9D8B030D-6E8A-4147-A177-3AD203B41FA5}">
                      <a16:colId xmlns:a16="http://schemas.microsoft.com/office/drawing/2014/main" val="20008"/>
                    </a:ext>
                  </a:extLst>
                </a:gridCol>
                <a:gridCol w="994996">
                  <a:extLst>
                    <a:ext uri="{9D8B030D-6E8A-4147-A177-3AD203B41FA5}">
                      <a16:colId xmlns:a16="http://schemas.microsoft.com/office/drawing/2014/main" val="20004"/>
                    </a:ext>
                  </a:extLst>
                </a:gridCol>
                <a:gridCol w="644764">
                  <a:extLst>
                    <a:ext uri="{9D8B030D-6E8A-4147-A177-3AD203B41FA5}">
                      <a16:colId xmlns:a16="http://schemas.microsoft.com/office/drawing/2014/main" val="20005"/>
                    </a:ext>
                  </a:extLst>
                </a:gridCol>
                <a:gridCol w="647114">
                  <a:extLst>
                    <a:ext uri="{9D8B030D-6E8A-4147-A177-3AD203B41FA5}">
                      <a16:colId xmlns:a16="http://schemas.microsoft.com/office/drawing/2014/main" val="20009"/>
                    </a:ext>
                  </a:extLst>
                </a:gridCol>
                <a:gridCol w="998058">
                  <a:extLst>
                    <a:ext uri="{9D8B030D-6E8A-4147-A177-3AD203B41FA5}">
                      <a16:colId xmlns:a16="http://schemas.microsoft.com/office/drawing/2014/main" val="20006"/>
                    </a:ext>
                  </a:extLst>
                </a:gridCol>
              </a:tblGrid>
              <a:tr h="692833">
                <a:tc>
                  <a:txBody>
                    <a:bodyPr/>
                    <a:lstStyle/>
                    <a:p>
                      <a:pPr algn="ctr" fontAlgn="base">
                        <a:spcAft>
                          <a:spcPts val="0"/>
                        </a:spcAft>
                      </a:pP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學習</a:t>
                      </a:r>
                      <a:r>
                        <a:rPr lang="en-US" sz="1500" b="1" kern="100" spc="0" dirty="0">
                          <a:solidFill>
                            <a:srgbClr val="000000"/>
                          </a:solidFill>
                          <a:latin typeface="微軟正黑體" panose="020B0604030504040204" pitchFamily="34" charset="-120"/>
                          <a:ea typeface="微軟正黑體" panose="020B0604030504040204" pitchFamily="34" charset="-120"/>
                          <a:cs typeface="Times New Roman"/>
                        </a:rPr>
                        <a:t/>
                      </a:r>
                      <a:br>
                        <a:rPr lang="en-US" sz="1500" b="1" kern="100" spc="0" dirty="0">
                          <a:solidFill>
                            <a:srgbClr val="000000"/>
                          </a:solidFill>
                          <a:latin typeface="微軟正黑體" panose="020B0604030504040204" pitchFamily="34" charset="-120"/>
                          <a:ea typeface="微軟正黑體" panose="020B0604030504040204" pitchFamily="34" charset="-120"/>
                          <a:cs typeface="Times New Roman"/>
                        </a:rPr>
                      </a:b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構面</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base">
                        <a:spcAft>
                          <a:spcPts val="0"/>
                        </a:spcAft>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科目</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base">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關鍵</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內涵</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base">
                        <a:spcAft>
                          <a:spcPts val="0"/>
                        </a:spcAft>
                      </a:pP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學習</a:t>
                      </a:r>
                      <a:r>
                        <a:rPr lang="en-US" sz="1500" b="1" kern="100" spc="0" dirty="0">
                          <a:solidFill>
                            <a:srgbClr val="000000"/>
                          </a:solidFill>
                          <a:latin typeface="微軟正黑體" panose="020B0604030504040204" pitchFamily="34" charset="-120"/>
                          <a:ea typeface="微軟正黑體" panose="020B0604030504040204" pitchFamily="34" charset="-120"/>
                          <a:cs typeface="Times New Roman"/>
                        </a:rPr>
                        <a:t/>
                      </a:r>
                      <a:br>
                        <a:rPr lang="en-US" sz="1500" b="1" kern="100" spc="0" dirty="0">
                          <a:solidFill>
                            <a:srgbClr val="000000"/>
                          </a:solidFill>
                          <a:latin typeface="微軟正黑體" panose="020B0604030504040204" pitchFamily="34" charset="-120"/>
                          <a:ea typeface="微軟正黑體" panose="020B0604030504040204" pitchFamily="34" charset="-120"/>
                          <a:cs typeface="Times New Roman"/>
                        </a:rPr>
                      </a:b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構面</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ase">
                        <a:spcAft>
                          <a:spcPts val="0"/>
                        </a:spcAft>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科目</a:t>
                      </a:r>
                      <a:endParaRPr lang="zh-TW" alt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ase">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關鍵</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內涵</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ase">
                        <a:spcAft>
                          <a:spcPts val="0"/>
                        </a:spcAft>
                      </a:pP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學習</a:t>
                      </a:r>
                      <a:r>
                        <a:rPr lang="en-US" sz="1500" b="1" kern="100" spc="0" dirty="0">
                          <a:solidFill>
                            <a:srgbClr val="000000"/>
                          </a:solidFill>
                          <a:latin typeface="微軟正黑體" panose="020B0604030504040204" pitchFamily="34" charset="-120"/>
                          <a:ea typeface="微軟正黑體" panose="020B0604030504040204" pitchFamily="34" charset="-120"/>
                          <a:cs typeface="Times New Roman"/>
                        </a:rPr>
                        <a:t/>
                      </a:r>
                      <a:br>
                        <a:rPr lang="en-US" sz="1500" b="1" kern="100" spc="0" dirty="0">
                          <a:solidFill>
                            <a:srgbClr val="000000"/>
                          </a:solidFill>
                          <a:latin typeface="微軟正黑體" panose="020B0604030504040204" pitchFamily="34" charset="-120"/>
                          <a:ea typeface="微軟正黑體" panose="020B0604030504040204" pitchFamily="34" charset="-120"/>
                          <a:cs typeface="Times New Roman"/>
                        </a:rPr>
                      </a:b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構面</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alpha val="58000"/>
                      </a:srgb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科目</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alpha val="58000"/>
                      </a:srgbClr>
                    </a:solidFill>
                  </a:tcPr>
                </a:tc>
                <a:tc>
                  <a:txBody>
                    <a:bodyPr/>
                    <a:lstStyle/>
                    <a:p>
                      <a:pPr algn="ctr" fontAlgn="base">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關鍵</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內涵</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alpha val="58000"/>
                      </a:srgbClr>
                    </a:solidFill>
                  </a:tcPr>
                </a:tc>
                <a:extLst>
                  <a:ext uri="{0D108BD9-81ED-4DB2-BD59-A6C34878D82A}">
                    <a16:rowId xmlns:a16="http://schemas.microsoft.com/office/drawing/2014/main" val="10000"/>
                  </a:ext>
                </a:extLst>
              </a:tr>
              <a:tr h="552588">
                <a:tc rowSpan="8">
                  <a:txBody>
                    <a:bodyPr/>
                    <a:lstStyle/>
                    <a:p>
                      <a:pPr algn="ctr" fontAlgn="base">
                        <a:lnSpc>
                          <a:spcPts val="2000"/>
                        </a:lnSpc>
                        <a:spcAft>
                          <a:spcPts val="0"/>
                        </a:spcAft>
                      </a:pPr>
                      <a:r>
                        <a:rPr lang="zh-TW" altLang="en-US" sz="2200" b="1" kern="100" spc="75" dirty="0" smtClean="0">
                          <a:solidFill>
                            <a:srgbClr val="000000"/>
                          </a:solidFill>
                          <a:latin typeface="微軟正黑體" panose="020B0604030504040204" pitchFamily="34" charset="-120"/>
                          <a:ea typeface="微軟正黑體" panose="020B0604030504040204" pitchFamily="34" charset="-120"/>
                          <a:cs typeface="Times New Roman"/>
                        </a:rPr>
                        <a:t>表</a:t>
                      </a:r>
                      <a:endParaRPr lang="en-US" altLang="zh-TW" sz="2200" b="1" kern="100" spc="75" dirty="0" smtClean="0">
                        <a:solidFill>
                          <a:srgbClr val="000000"/>
                        </a:solidFill>
                        <a:latin typeface="微軟正黑體" panose="020B0604030504040204" pitchFamily="34" charset="-120"/>
                        <a:ea typeface="微軟正黑體" panose="020B0604030504040204" pitchFamily="34" charset="-120"/>
                        <a:cs typeface="Times New Roman"/>
                      </a:endParaRPr>
                    </a:p>
                    <a:p>
                      <a:pPr algn="ctr" fontAlgn="base">
                        <a:lnSpc>
                          <a:spcPts val="2000"/>
                        </a:lnSpc>
                        <a:spcAft>
                          <a:spcPts val="0"/>
                        </a:spcAft>
                      </a:pPr>
                      <a:endParaRPr lang="en-US" altLang="zh-TW" sz="2200" b="1" kern="100" spc="75" dirty="0" smtClean="0">
                        <a:solidFill>
                          <a:srgbClr val="000000"/>
                        </a:solidFill>
                        <a:latin typeface="微軟正黑體" panose="020B0604030504040204" pitchFamily="34" charset="-120"/>
                        <a:ea typeface="微軟正黑體" panose="020B0604030504040204" pitchFamily="34" charset="-120"/>
                        <a:cs typeface="Times New Roman"/>
                      </a:endParaRPr>
                    </a:p>
                    <a:p>
                      <a:pPr algn="ctr" fontAlgn="base">
                        <a:lnSpc>
                          <a:spcPts val="2000"/>
                        </a:lnSpc>
                        <a:spcAft>
                          <a:spcPts val="0"/>
                        </a:spcAft>
                      </a:pPr>
                      <a:r>
                        <a:rPr lang="zh-TW" altLang="en-US" sz="2200" b="1" kern="100" spc="0" dirty="0" smtClean="0">
                          <a:solidFill>
                            <a:srgbClr val="000000"/>
                          </a:solidFill>
                          <a:latin typeface="微軟正黑體" panose="020B0604030504040204" pitchFamily="34" charset="-120"/>
                          <a:ea typeface="微軟正黑體" panose="020B0604030504040204" pitchFamily="34" charset="-120"/>
                          <a:cs typeface="Times New Roman"/>
                        </a:rPr>
                        <a:t>現</a:t>
                      </a:r>
                      <a:endParaRPr lang="en-US" alt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a:lnSpc>
                          <a:spcPts val="2000"/>
                        </a:lnSpc>
                        <a:spcAft>
                          <a:spcPts val="0"/>
                        </a:spcAft>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音樂</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歌唱</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演奏</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base">
                        <a:lnSpc>
                          <a:spcPts val="2000"/>
                        </a:lnSpc>
                        <a:spcAft>
                          <a:spcPts val="0"/>
                        </a:spcAft>
                      </a:pPr>
                      <a:r>
                        <a:rPr 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rPr>
                        <a:t>鑑</a:t>
                      </a:r>
                      <a:endParaRPr lang="en-US" alt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endParaRPr>
                    </a:p>
                    <a:p>
                      <a:pPr algn="ctr" fontAlgn="base">
                        <a:lnSpc>
                          <a:spcPts val="2000"/>
                        </a:lnSpc>
                        <a:spcAft>
                          <a:spcPts val="0"/>
                        </a:spcAft>
                      </a:pPr>
                      <a:endParaRPr lang="en-US" alt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endParaRPr>
                    </a:p>
                    <a:p>
                      <a:pPr algn="ctr" fontAlgn="base">
                        <a:lnSpc>
                          <a:spcPts val="2000"/>
                        </a:lnSpc>
                        <a:spcAft>
                          <a:spcPts val="0"/>
                        </a:spcAft>
                      </a:pPr>
                      <a:r>
                        <a:rPr 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rPr>
                        <a:t>賞</a:t>
                      </a:r>
                      <a:endParaRPr lang="zh-TW" sz="22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base" latinLnBrk="0" hangingPunct="1">
                        <a:lnSpc>
                          <a:spcPts val="2000"/>
                        </a:lnSpc>
                        <a:spcBef>
                          <a:spcPts val="0"/>
                        </a:spcBef>
                        <a:spcAft>
                          <a:spcPts val="0"/>
                        </a:spcAft>
                        <a:buClrTx/>
                        <a:buSzTx/>
                        <a:buFontTx/>
                        <a:buNone/>
                        <a:tabLst/>
                        <a:defRPr/>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音樂</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000"/>
                        </a:lnSpc>
                        <a:spcAft>
                          <a:spcPts val="0"/>
                        </a:spcAft>
                      </a:pPr>
                      <a:r>
                        <a:rPr lang="zh-TW" altLang="en-US"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審美感知</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base">
                        <a:lnSpc>
                          <a:spcPts val="2000"/>
                        </a:lnSpc>
                        <a:spcAft>
                          <a:spcPts val="0"/>
                        </a:spcAft>
                      </a:pPr>
                      <a:r>
                        <a:rPr 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rPr>
                        <a:t>實</a:t>
                      </a:r>
                      <a:endParaRPr lang="en-US" alt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endParaRPr>
                    </a:p>
                    <a:p>
                      <a:pPr algn="ctr" fontAlgn="base">
                        <a:lnSpc>
                          <a:spcPts val="2000"/>
                        </a:lnSpc>
                        <a:spcAft>
                          <a:spcPts val="0"/>
                        </a:spcAft>
                      </a:pPr>
                      <a:endParaRPr lang="en-US" alt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endParaRPr>
                    </a:p>
                    <a:p>
                      <a:pPr algn="ctr" fontAlgn="base">
                        <a:lnSpc>
                          <a:spcPts val="2000"/>
                        </a:lnSpc>
                        <a:spcAft>
                          <a:spcPts val="0"/>
                        </a:spcAft>
                      </a:pPr>
                      <a:r>
                        <a:rPr lang="zh-TW" sz="2200" b="1" kern="100" spc="0" dirty="0" smtClean="0">
                          <a:solidFill>
                            <a:srgbClr val="000000"/>
                          </a:solidFill>
                          <a:latin typeface="微軟正黑體" panose="020B0604030504040204" pitchFamily="34" charset="-120"/>
                          <a:ea typeface="微軟正黑體" panose="020B0604030504040204" pitchFamily="34" charset="-120"/>
                          <a:cs typeface="Times New Roman"/>
                        </a:rPr>
                        <a:t>踐</a:t>
                      </a:r>
                      <a:endParaRPr lang="zh-TW" sz="22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base" latinLnBrk="0" hangingPunct="1">
                        <a:lnSpc>
                          <a:spcPts val="2000"/>
                        </a:lnSpc>
                        <a:spcBef>
                          <a:spcPts val="0"/>
                        </a:spcBef>
                        <a:spcAft>
                          <a:spcPts val="0"/>
                        </a:spcAft>
                        <a:buClrTx/>
                        <a:buSzTx/>
                        <a:buFontTx/>
                        <a:buNone/>
                        <a:tabLst/>
                        <a:defRPr/>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音樂</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藝術</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參與</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2588">
                <a:tc vMerge="1">
                  <a:txBody>
                    <a:bodyPr/>
                    <a:lstStyle/>
                    <a:p>
                      <a:endParaRPr lang="zh-TW" altLang="en-US"/>
                    </a:p>
                  </a:txBody>
                  <a:tcPr/>
                </a:tc>
                <a:tc vMerge="1">
                  <a:txBody>
                    <a:bodyPr/>
                    <a:lstStyle/>
                    <a:p>
                      <a:endParaRPr lang="zh-TW" altLang="en-US"/>
                    </a:p>
                  </a:txBody>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創作</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展現</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審美</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理解</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生活</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應用</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2588">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base">
                        <a:lnSpc>
                          <a:spcPts val="2000"/>
                        </a:lnSpc>
                        <a:spcAft>
                          <a:spcPts val="0"/>
                        </a:spcAft>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視覺藝術</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視覺</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探索</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indent="0" algn="ctr" defTabSz="914400" rtl="0" eaLnBrk="1" fontAlgn="base" latinLnBrk="0" hangingPunct="1">
                        <a:lnSpc>
                          <a:spcPts val="2000"/>
                        </a:lnSpc>
                        <a:spcBef>
                          <a:spcPts val="0"/>
                        </a:spcBef>
                        <a:spcAft>
                          <a:spcPts val="0"/>
                        </a:spcAft>
                        <a:buClrTx/>
                        <a:buSzTx/>
                        <a:buFontTx/>
                        <a:buNone/>
                        <a:tabLst/>
                        <a:defRPr/>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視覺藝術</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審美</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感知</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indent="0" algn="ctr" defTabSz="914400" rtl="0" eaLnBrk="1" fontAlgn="base" latinLnBrk="0" hangingPunct="1">
                        <a:lnSpc>
                          <a:spcPts val="2000"/>
                        </a:lnSpc>
                        <a:spcBef>
                          <a:spcPts val="0"/>
                        </a:spcBef>
                        <a:spcAft>
                          <a:spcPts val="0"/>
                        </a:spcAft>
                        <a:buClrTx/>
                        <a:buSzTx/>
                        <a:buFontTx/>
                        <a:buNone/>
                        <a:tabLst/>
                        <a:defRPr/>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視覺藝術</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藝術</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參與</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0581">
                <a:tc vMerge="1">
                  <a:txBody>
                    <a:bodyPr/>
                    <a:lstStyle/>
                    <a:p>
                      <a:endParaRPr lang="zh-TW" altLang="en-US"/>
                    </a:p>
                  </a:txBody>
                  <a:tcPr/>
                </a:tc>
                <a:tc vMerge="1">
                  <a:txBody>
                    <a:bodyPr/>
                    <a:lstStyle/>
                    <a:p>
                      <a:endParaRPr lang="zh-TW" altLang="en-US"/>
                    </a:p>
                  </a:txBody>
                  <a:tcPr/>
                </a:tc>
                <a:tc rowSpan="2">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媒介</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技能</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200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審美</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理解</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rowSpan="2">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生活</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應用</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2588">
                <a:tc vMerge="1">
                  <a:txBody>
                    <a:bodyPr/>
                    <a:lstStyle/>
                    <a:p>
                      <a:endParaRPr lang="zh-TW" altLang="en-US"/>
                    </a:p>
                  </a:txBody>
                  <a:tcPr/>
                </a:tc>
                <a:tc vMerge="1">
                  <a:txBody>
                    <a:bodyPr/>
                    <a:lstStyle/>
                    <a:p>
                      <a:endParaRPr lang="zh-TW" altLang="en-US"/>
                    </a:p>
                  </a:txBody>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創作</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展現</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552588">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a:lnSpc>
                          <a:spcPts val="2000"/>
                        </a:lnSpc>
                        <a:spcAft>
                          <a:spcPts val="0"/>
                        </a:spcAft>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表演藝術</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表演</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元素</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base" latinLnBrk="0" hangingPunct="1">
                        <a:lnSpc>
                          <a:spcPts val="2000"/>
                        </a:lnSpc>
                        <a:spcBef>
                          <a:spcPts val="0"/>
                        </a:spcBef>
                        <a:spcAft>
                          <a:spcPts val="0"/>
                        </a:spcAft>
                        <a:buClrTx/>
                        <a:buSzTx/>
                        <a:buFontTx/>
                        <a:buNone/>
                        <a:tabLst/>
                        <a:defRPr/>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表演藝術</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審美</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感知</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ase">
                        <a:lnSpc>
                          <a:spcPts val="2000"/>
                        </a:lnSpc>
                        <a:spcAft>
                          <a:spcPts val="0"/>
                        </a:spcAft>
                      </a:pPr>
                      <a:endParaRPr lang="zh-TW" sz="14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92306" marR="923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base" latinLnBrk="0" hangingPunct="1">
                        <a:lnSpc>
                          <a:spcPts val="2000"/>
                        </a:lnSpc>
                        <a:spcBef>
                          <a:spcPts val="0"/>
                        </a:spcBef>
                        <a:spcAft>
                          <a:spcPts val="0"/>
                        </a:spcAft>
                        <a:buClrTx/>
                        <a:buSzTx/>
                        <a:buFontTx/>
                        <a:buNone/>
                        <a:tabLst/>
                        <a:defRPr/>
                      </a:pPr>
                      <a:r>
                        <a:rPr lang="zh-TW" altLang="en-US" sz="1500" b="1" kern="100" spc="75" dirty="0" smtClean="0">
                          <a:solidFill>
                            <a:srgbClr val="000000"/>
                          </a:solidFill>
                          <a:latin typeface="微軟正黑體" panose="020B0604030504040204" pitchFamily="34" charset="-120"/>
                          <a:ea typeface="微軟正黑體" panose="020B0604030504040204" pitchFamily="34" charset="-120"/>
                          <a:cs typeface="Times New Roman"/>
                        </a:rPr>
                        <a:t>表演藝術</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藝術</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參與</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52588">
                <a:tc vMerge="1">
                  <a:txBody>
                    <a:bodyPr/>
                    <a:lstStyle/>
                    <a:p>
                      <a:endParaRPr lang="zh-TW" altLang="en-US"/>
                    </a:p>
                  </a:txBody>
                  <a:tcPr/>
                </a:tc>
                <a:tc vMerge="1">
                  <a:txBody>
                    <a:bodyPr/>
                    <a:lstStyle/>
                    <a:p>
                      <a:endParaRPr lang="zh-TW" altLang="en-US"/>
                    </a:p>
                  </a:txBody>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創作</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展現</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審美</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理解</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a:txBody>
                    <a:bodyPr/>
                    <a:lstStyle/>
                    <a:p>
                      <a:pPr algn="ctr" fontAlgn="base">
                        <a:lnSpc>
                          <a:spcPts val="2000"/>
                        </a:lnSpc>
                        <a:spcAft>
                          <a:spcPts val="0"/>
                        </a:spcAft>
                      </a:pPr>
                      <a:r>
                        <a:rPr lang="zh-TW" sz="1500" b="1" kern="100" spc="0" dirty="0" smtClean="0">
                          <a:solidFill>
                            <a:srgbClr val="000000"/>
                          </a:solidFill>
                          <a:latin typeface="微軟正黑體" panose="020B0604030504040204" pitchFamily="34" charset="-120"/>
                          <a:ea typeface="微軟正黑體" panose="020B0604030504040204" pitchFamily="34" charset="-120"/>
                          <a:cs typeface="Times New Roman"/>
                        </a:rPr>
                        <a:t>生活</a:t>
                      </a:r>
                      <a:r>
                        <a:rPr lang="zh-TW" sz="1500" b="1" kern="100" spc="0" dirty="0">
                          <a:solidFill>
                            <a:srgbClr val="000000"/>
                          </a:solidFill>
                          <a:latin typeface="微軟正黑體" panose="020B0604030504040204" pitchFamily="34" charset="-120"/>
                          <a:ea typeface="微軟正黑體" panose="020B0604030504040204" pitchFamily="34" charset="-120"/>
                          <a:cs typeface="Times New Roman"/>
                        </a:rPr>
                        <a:t>應用</a:t>
                      </a:r>
                      <a:endParaRPr lang="zh-TW" sz="1500" b="1" kern="100" spc="75" dirty="0">
                        <a:solidFill>
                          <a:srgbClr val="000000"/>
                        </a:solidFill>
                        <a:latin typeface="微軟正黑體" panose="020B0604030504040204" pitchFamily="34" charset="-120"/>
                        <a:ea typeface="微軟正黑體" panose="020B0604030504040204" pitchFamily="34" charset="-120"/>
                        <a:cs typeface="Times New Roman"/>
                      </a:endParaRPr>
                    </a:p>
                  </a:txBody>
                  <a:tcPr marL="100408" marR="10040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文字方塊 2"/>
          <p:cNvSpPr txBox="1"/>
          <p:nvPr/>
        </p:nvSpPr>
        <p:spPr>
          <a:xfrm>
            <a:off x="746027" y="6357855"/>
            <a:ext cx="5628833" cy="369332"/>
          </a:xfrm>
          <a:prstGeom prst="rect">
            <a:avLst/>
          </a:prstGeom>
          <a:noFill/>
          <a:ln>
            <a:solidFill>
              <a:schemeClr val="tx1">
                <a:lumMod val="75000"/>
                <a:lumOff val="25000"/>
              </a:schemeClr>
            </a:solidFill>
          </a:ln>
        </p:spPr>
        <p:txBody>
          <a:bodyPr wrap="square" rtlCol="0">
            <a:spAutoFit/>
          </a:bodyPr>
          <a:lstStyle/>
          <a:p>
            <a:pPr algn="ctr"/>
            <a:r>
              <a:rPr lang="zh-TW" altLang="en-US" b="1" dirty="0" smtClean="0">
                <a:solidFill>
                  <a:srgbClr val="C00000"/>
                </a:solidFill>
                <a:latin typeface="微軟正黑體" panose="020B0604030504040204" pitchFamily="34" charset="-120"/>
                <a:ea typeface="微軟正黑體" panose="020B0604030504040204" pitchFamily="34" charset="-120"/>
              </a:rPr>
              <a:t>連貫統整：各科及教育階段有共同</a:t>
            </a:r>
            <a:r>
              <a:rPr lang="zh-TW" altLang="en-US" b="1" dirty="0">
                <a:solidFill>
                  <a:srgbClr val="C00000"/>
                </a:solidFill>
                <a:latin typeface="微軟正黑體" panose="020B0604030504040204" pitchFamily="34" charset="-120"/>
                <a:ea typeface="微軟正黑體" panose="020B0604030504040204" pitchFamily="34" charset="-120"/>
              </a:rPr>
              <a:t>的學習構</a:t>
            </a:r>
            <a:r>
              <a:rPr lang="zh-TW" altLang="en-US" b="1" dirty="0" smtClean="0">
                <a:solidFill>
                  <a:srgbClr val="C00000"/>
                </a:solidFill>
                <a:latin typeface="微軟正黑體" panose="020B0604030504040204" pitchFamily="34" charset="-120"/>
                <a:ea typeface="微軟正黑體" panose="020B0604030504040204" pitchFamily="34" charset="-120"/>
              </a:rPr>
              <a:t>面</a:t>
            </a:r>
            <a:endParaRPr lang="zh-TW" altLang="en-US" b="1" dirty="0">
              <a:solidFill>
                <a:srgbClr val="C0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893075" y="1438605"/>
            <a:ext cx="664420" cy="4603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p:cNvCxnSpPr/>
          <p:nvPr/>
        </p:nvCxnSpPr>
        <p:spPr>
          <a:xfrm>
            <a:off x="1247933" y="6145445"/>
            <a:ext cx="0" cy="1938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3544447" y="6145446"/>
            <a:ext cx="0" cy="1938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5891381" y="6145446"/>
            <a:ext cx="0" cy="1938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標題 1"/>
          <p:cNvSpPr>
            <a:spLocks noGrp="1"/>
          </p:cNvSpPr>
          <p:nvPr>
            <p:ph type="title"/>
          </p:nvPr>
        </p:nvSpPr>
        <p:spPr>
          <a:xfrm>
            <a:off x="284260" y="245705"/>
            <a:ext cx="8734425" cy="944562"/>
          </a:xfrm>
        </p:spPr>
        <p:txBody>
          <a:bodyPr rtlCol="0">
            <a:noAutofit/>
          </a:bodyPr>
          <a:lstStyle/>
          <a:p>
            <a:pPr>
              <a:lnSpc>
                <a:spcPct val="100000"/>
              </a:lnSpc>
              <a:defRPr/>
            </a:pPr>
            <a:r>
              <a:rPr lang="zh-TW" altLang="en-US" sz="28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藝術領域</a:t>
            </a:r>
            <a:r>
              <a:rPr lang="zh-TW" altLang="en-US" sz="28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架構（部</a:t>
            </a:r>
            <a:r>
              <a:rPr lang="zh-TW" altLang="en-US" sz="28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定</a:t>
            </a:r>
            <a:r>
              <a:rPr lang="zh-TW" altLang="en-US" sz="28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必修）：</a:t>
            </a:r>
            <a:r>
              <a:rPr lang="en-US" altLang="zh-TW" sz="28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28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28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28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構面與關鍵內涵</a:t>
            </a:r>
          </a:p>
        </p:txBody>
      </p:sp>
      <p:sp>
        <p:nvSpPr>
          <p:cNvPr id="26" name="矩形 25"/>
          <p:cNvSpPr/>
          <p:nvPr/>
        </p:nvSpPr>
        <p:spPr>
          <a:xfrm>
            <a:off x="3155182" y="1438605"/>
            <a:ext cx="716731" cy="4581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5566787" y="1438604"/>
            <a:ext cx="643094" cy="4603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6842711" y="1426965"/>
            <a:ext cx="1020127" cy="459287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32</a:t>
            </a:r>
            <a:endParaRPr lang="zh-TW" altLang="en-US" sz="1200" dirty="0" smtClean="0">
              <a:solidFill>
                <a:srgbClr val="898989"/>
              </a:solidFill>
            </a:endParaRPr>
          </a:p>
        </p:txBody>
      </p:sp>
      <p:sp>
        <p:nvSpPr>
          <p:cNvPr id="21" name="矩形 20"/>
          <p:cNvSpPr/>
          <p:nvPr/>
        </p:nvSpPr>
        <p:spPr>
          <a:xfrm>
            <a:off x="4546915" y="1438604"/>
            <a:ext cx="979934" cy="459287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單箭頭接點 28"/>
          <p:cNvCxnSpPr/>
          <p:nvPr/>
        </p:nvCxnSpPr>
        <p:spPr>
          <a:xfrm flipV="1">
            <a:off x="7352774" y="938170"/>
            <a:ext cx="0" cy="48879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044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655" y="299892"/>
            <a:ext cx="8753382" cy="1435100"/>
          </a:xfrm>
        </p:spPr>
        <p:txBody>
          <a:bodyPr rtlCol="0">
            <a:normAutofit/>
          </a:body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學習表現舉隅</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以「音樂</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為例</a:t>
            </a:r>
            <a:endParaRPr lang="zh-TW" altLang="en-US" sz="24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1378643734"/>
              </p:ext>
            </p:extLst>
          </p:nvPr>
        </p:nvGraphicFramePr>
        <p:xfrm>
          <a:off x="686349" y="1586319"/>
          <a:ext cx="7960004" cy="4105956"/>
        </p:xfrm>
        <a:graphic>
          <a:graphicData uri="http://schemas.openxmlformats.org/drawingml/2006/table">
            <a:tbl>
              <a:tblPr firstRow="1" bandRow="1">
                <a:tableStyleId>{72833802-FEF1-4C79-8D5D-14CF1EAF98D9}</a:tableStyleId>
              </a:tblPr>
              <a:tblGrid>
                <a:gridCol w="1990001">
                  <a:extLst>
                    <a:ext uri="{9D8B030D-6E8A-4147-A177-3AD203B41FA5}">
                      <a16:colId xmlns:a16="http://schemas.microsoft.com/office/drawing/2014/main" val="20001"/>
                    </a:ext>
                  </a:extLst>
                </a:gridCol>
                <a:gridCol w="1990001">
                  <a:extLst>
                    <a:ext uri="{9D8B030D-6E8A-4147-A177-3AD203B41FA5}">
                      <a16:colId xmlns:a16="http://schemas.microsoft.com/office/drawing/2014/main" val="20002"/>
                    </a:ext>
                  </a:extLst>
                </a:gridCol>
                <a:gridCol w="1990001">
                  <a:extLst>
                    <a:ext uri="{9D8B030D-6E8A-4147-A177-3AD203B41FA5}">
                      <a16:colId xmlns:a16="http://schemas.microsoft.com/office/drawing/2014/main" val="20003"/>
                    </a:ext>
                  </a:extLst>
                </a:gridCol>
                <a:gridCol w="1990001">
                  <a:extLst>
                    <a:ext uri="{9D8B030D-6E8A-4147-A177-3AD203B41FA5}">
                      <a16:colId xmlns:a16="http://schemas.microsoft.com/office/drawing/2014/main" val="20004"/>
                    </a:ext>
                  </a:extLst>
                </a:gridCol>
              </a:tblGrid>
              <a:tr h="722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第二學習階段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第三學習階段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第四學習階段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第五學習階段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extLst>
                  <a:ext uri="{0D108BD9-81ED-4DB2-BD59-A6C34878D82A}">
                    <a16:rowId xmlns:a16="http://schemas.microsoft.com/office/drawing/2014/main" val="10000"/>
                  </a:ext>
                </a:extLst>
              </a:tr>
              <a:tr h="3017458">
                <a:tc>
                  <a:txBody>
                    <a:bodyPr/>
                    <a:lstStyle/>
                    <a:p>
                      <a:pPr>
                        <a:lnSpc>
                          <a:spcPct val="150000"/>
                        </a:lnSpc>
                      </a:pPr>
                      <a:r>
                        <a:rPr lang="en-US" altLang="zh-TW" sz="1800" b="0" kern="1200" dirty="0" smtClean="0">
                          <a:latin typeface="微軟正黑體" panose="020B0604030504040204" pitchFamily="34" charset="-120"/>
                          <a:ea typeface="微軟正黑體" panose="020B0604030504040204" pitchFamily="34" charset="-120"/>
                        </a:rPr>
                        <a:t>2-Ⅱ-1</a:t>
                      </a:r>
                    </a:p>
                    <a:p>
                      <a:pPr>
                        <a:lnSpc>
                          <a:spcPct val="150000"/>
                        </a:lnSpc>
                      </a:pPr>
                      <a:r>
                        <a:rPr lang="zh-TW" altLang="en-US" sz="1800" b="0" kern="1200" dirty="0" smtClean="0">
                          <a:latin typeface="微軟正黑體" panose="020B0604030504040204" pitchFamily="34" charset="-120"/>
                          <a:ea typeface="微軟正黑體" panose="020B0604030504040204" pitchFamily="34" charset="-120"/>
                        </a:rPr>
                        <a:t>能使用音樂語彙、肢體等多元方式，回應聆聽的感受。</a:t>
                      </a:r>
                    </a:p>
                  </a:txBody>
                  <a:tcPr marL="91451" marR="91451" marT="45712" marB="45712"/>
                </a:tc>
                <a:tc>
                  <a:txBody>
                    <a:bodyPr/>
                    <a:lstStyle/>
                    <a:p>
                      <a:pPr>
                        <a:lnSpc>
                          <a:spcPct val="150000"/>
                        </a:lnSpc>
                      </a:pPr>
                      <a:r>
                        <a:rPr lang="en-US" altLang="zh-TW" sz="1800" b="0" kern="1200" dirty="0" smtClean="0">
                          <a:latin typeface="微軟正黑體" panose="020B0604030504040204" pitchFamily="34" charset="-120"/>
                          <a:ea typeface="微軟正黑體" panose="020B0604030504040204" pitchFamily="34" charset="-120"/>
                        </a:rPr>
                        <a:t>2-Ⅲ-1</a:t>
                      </a:r>
                    </a:p>
                    <a:p>
                      <a:pPr>
                        <a:lnSpc>
                          <a:spcPct val="150000"/>
                        </a:lnSpc>
                      </a:pPr>
                      <a:r>
                        <a:rPr lang="zh-TW" altLang="en-US" sz="1800" b="0" kern="1200" dirty="0" smtClean="0">
                          <a:latin typeface="微軟正黑體" panose="020B0604030504040204" pitchFamily="34" charset="-120"/>
                          <a:ea typeface="微軟正黑體" panose="020B0604030504040204" pitchFamily="34" charset="-120"/>
                        </a:rPr>
                        <a:t>能使用適當的音樂語彙，描述各類音樂作品及唱奏表現，以分享美感經驗。</a:t>
                      </a:r>
                    </a:p>
                  </a:txBody>
                  <a:tcPr marL="91451" marR="91451" marT="45712" marB="45712"/>
                </a:tc>
                <a:tc>
                  <a:txBody>
                    <a:bodyPr/>
                    <a:lstStyle/>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音</a:t>
                      </a:r>
                      <a:r>
                        <a:rPr lang="en-US" altLang="zh-TW" sz="1800" b="0" dirty="0" smtClean="0">
                          <a:solidFill>
                            <a:schemeClr val="tx1"/>
                          </a:solidFill>
                          <a:latin typeface="微軟正黑體" panose="020B0604030504040204" pitchFamily="34" charset="-120"/>
                          <a:ea typeface="微軟正黑體" panose="020B0604030504040204" pitchFamily="34" charset="-120"/>
                        </a:rPr>
                        <a:t>2-Ⅳ-1</a:t>
                      </a:r>
                    </a:p>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能使用適當的音樂語彙，賞析各類音樂作品，體會藝術文化之美。</a:t>
                      </a:r>
                    </a:p>
                    <a:p>
                      <a:pPr>
                        <a:lnSpc>
                          <a:spcPct val="150000"/>
                        </a:lnSpc>
                      </a:pP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1800" b="0" kern="1200" dirty="0" smtClean="0">
                          <a:latin typeface="微軟正黑體" panose="020B0604030504040204" pitchFamily="34" charset="-120"/>
                          <a:ea typeface="微軟正黑體" panose="020B0604030504040204" pitchFamily="34" charset="-120"/>
                        </a:rPr>
                        <a:t>音</a:t>
                      </a:r>
                      <a:r>
                        <a:rPr lang="en-US" altLang="zh-TW" sz="1800" b="0" kern="1200" dirty="0" smtClean="0">
                          <a:latin typeface="微軟正黑體" panose="020B0604030504040204" pitchFamily="34" charset="-120"/>
                          <a:ea typeface="微軟正黑體" panose="020B0604030504040204" pitchFamily="34" charset="-120"/>
                        </a:rPr>
                        <a:t>2-V-1</a:t>
                      </a:r>
                    </a:p>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1800" b="0" kern="1200" dirty="0" smtClean="0">
                          <a:latin typeface="微軟正黑體" panose="020B0604030504040204" pitchFamily="34" charset="-120"/>
                          <a:ea typeface="微軟正黑體" panose="020B0604030504040204" pitchFamily="34" charset="-120"/>
                        </a:rPr>
                        <a:t>使用適當的音樂語彙，賞析不同時期與地域的音樂作品，探索音樂與文化的多元。</a:t>
                      </a: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800" b="0" u="none" strike="noStrike" kern="1200" baseline="0" dirty="0">
                          <a:latin typeface="微軟正黑體" panose="020B0604030504040204" pitchFamily="34" charset="-120"/>
                          <a:ea typeface="微軟正黑體" panose="020B0604030504040204" pitchFamily="34" charset="-120"/>
                        </a:rPr>
                        <a:t>	</a:t>
                      </a:r>
                    </a:p>
                    <a:p>
                      <a:pPr>
                        <a:lnSpc>
                          <a:spcPct val="150000"/>
                        </a:lnSpc>
                      </a:pP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extLst>
                  <a:ext uri="{0D108BD9-81ED-4DB2-BD59-A6C34878D82A}">
                    <a16:rowId xmlns:a16="http://schemas.microsoft.com/office/drawing/2014/main" val="10001"/>
                  </a:ext>
                </a:extLst>
              </a:tr>
            </a:tbl>
          </a:graphicData>
        </a:graphic>
      </p:graphicFrame>
      <p:sp>
        <p:nvSpPr>
          <p:cNvPr id="5" name="向右箭號 4"/>
          <p:cNvSpPr/>
          <p:nvPr/>
        </p:nvSpPr>
        <p:spPr>
          <a:xfrm>
            <a:off x="4998633" y="4886680"/>
            <a:ext cx="1638300" cy="1193800"/>
          </a:xfrm>
          <a:prstGeom prst="rightArrow">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體會</a:t>
            </a:r>
            <a:r>
              <a:rPr lang="zh-TW" altLang="en-US" b="1" dirty="0" smtClean="0">
                <a:solidFill>
                  <a:schemeClr val="tx1"/>
                </a:solidFill>
                <a:latin typeface="微軟正黑體" panose="020B0604030504040204" pitchFamily="34" charset="-120"/>
                <a:ea typeface="微軟正黑體" panose="020B0604030504040204" pitchFamily="34" charset="-120"/>
              </a:rPr>
              <a:t>藝術</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文化</a:t>
            </a:r>
            <a:r>
              <a:rPr lang="zh-TW" altLang="en-US" b="1" dirty="0">
                <a:solidFill>
                  <a:schemeClr val="tx1"/>
                </a:solidFill>
                <a:latin typeface="微軟正黑體" panose="020B0604030504040204" pitchFamily="34" charset="-120"/>
                <a:ea typeface="微軟正黑體" panose="020B0604030504040204" pitchFamily="34" charset="-120"/>
              </a:rPr>
              <a:t>之美</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6043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33</a:t>
            </a:fld>
            <a:endParaRPr lang="zh-TW" altLang="en-US" sz="1200" smtClean="0">
              <a:solidFill>
                <a:srgbClr val="898989"/>
              </a:solidFill>
            </a:endParaRPr>
          </a:p>
        </p:txBody>
      </p:sp>
      <p:sp>
        <p:nvSpPr>
          <p:cNvPr id="12" name="流程圖: 打孔紙帶 11"/>
          <p:cNvSpPr/>
          <p:nvPr/>
        </p:nvSpPr>
        <p:spPr>
          <a:xfrm>
            <a:off x="7011879" y="5050192"/>
            <a:ext cx="1679575" cy="866775"/>
          </a:xfrm>
          <a:prstGeom prst="flowChartPunchedTape">
            <a:avLst/>
          </a:prstGeom>
          <a:solidFill>
            <a:srgbClr val="FFC000"/>
          </a:solidFill>
          <a:ln w="28575">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探索音樂</a:t>
            </a:r>
            <a:r>
              <a:rPr lang="zh-TW" altLang="en-US" b="1" dirty="0" smtClean="0">
                <a:solidFill>
                  <a:schemeClr val="tx1"/>
                </a:solidFill>
                <a:latin typeface="微軟正黑體" panose="020B0604030504040204" pitchFamily="34" charset="-120"/>
                <a:ea typeface="微軟正黑體" panose="020B0604030504040204" pitchFamily="34" charset="-120"/>
              </a:rPr>
              <a:t>與</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文化</a:t>
            </a:r>
            <a:r>
              <a:rPr lang="zh-TW" altLang="en-US" b="1" dirty="0">
                <a:solidFill>
                  <a:schemeClr val="tx1"/>
                </a:solidFill>
                <a:latin typeface="微軟正黑體" panose="020B0604030504040204" pitchFamily="34" charset="-120"/>
                <a:ea typeface="微軟正黑體" panose="020B0604030504040204" pitchFamily="34" charset="-120"/>
              </a:rPr>
              <a:t>的多元</a:t>
            </a:r>
          </a:p>
        </p:txBody>
      </p:sp>
      <p:sp>
        <p:nvSpPr>
          <p:cNvPr id="8" name="向右箭號 7"/>
          <p:cNvSpPr/>
          <p:nvPr/>
        </p:nvSpPr>
        <p:spPr>
          <a:xfrm>
            <a:off x="704694" y="4890416"/>
            <a:ext cx="2161618" cy="1106487"/>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回應聆聽的感受</a:t>
            </a:r>
          </a:p>
        </p:txBody>
      </p:sp>
      <p:sp>
        <p:nvSpPr>
          <p:cNvPr id="9" name="向右箭號 8"/>
          <p:cNvSpPr/>
          <p:nvPr/>
        </p:nvSpPr>
        <p:spPr>
          <a:xfrm>
            <a:off x="3047850" y="4886680"/>
            <a:ext cx="1727943" cy="1154113"/>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b="1" dirty="0" smtClean="0">
                <a:solidFill>
                  <a:schemeClr val="tx1"/>
                </a:solidFill>
                <a:latin typeface="微軟正黑體" panose="020B0604030504040204" pitchFamily="34" charset="-120"/>
                <a:ea typeface="微軟正黑體" panose="020B0604030504040204" pitchFamily="34" charset="-120"/>
              </a:rPr>
              <a:t>分享美感經驗</a:t>
            </a: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10" name="等腰三角形 9"/>
          <p:cNvSpPr/>
          <p:nvPr/>
        </p:nvSpPr>
        <p:spPr>
          <a:xfrm rot="512239">
            <a:off x="1060349" y="36028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等腰三角形 10"/>
          <p:cNvSpPr/>
          <p:nvPr/>
        </p:nvSpPr>
        <p:spPr>
          <a:xfrm rot="20371609">
            <a:off x="1577890" y="57331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等腰三角形 12"/>
          <p:cNvSpPr/>
          <p:nvPr/>
        </p:nvSpPr>
        <p:spPr>
          <a:xfrm rot="20371609">
            <a:off x="706938" y="59575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等腰三角形 13"/>
          <p:cNvSpPr/>
          <p:nvPr/>
        </p:nvSpPr>
        <p:spPr>
          <a:xfrm rot="3761573">
            <a:off x="203742" y="284408"/>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等腰三角形 14"/>
          <p:cNvSpPr/>
          <p:nvPr/>
        </p:nvSpPr>
        <p:spPr>
          <a:xfrm rot="20371609">
            <a:off x="1570507" y="26853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758283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425704661"/>
              </p:ext>
            </p:extLst>
          </p:nvPr>
        </p:nvGraphicFramePr>
        <p:xfrm>
          <a:off x="522513" y="1307118"/>
          <a:ext cx="8298113" cy="4013894"/>
        </p:xfrm>
        <a:graphic>
          <a:graphicData uri="http://schemas.openxmlformats.org/drawingml/2006/table">
            <a:tbl>
              <a:tblPr firstRow="1" bandRow="1">
                <a:tableStyleId>{17292A2E-F333-43FB-9621-5CBBE7FDCDCB}</a:tableStyleId>
              </a:tblPr>
              <a:tblGrid>
                <a:gridCol w="2074528">
                  <a:extLst>
                    <a:ext uri="{9D8B030D-6E8A-4147-A177-3AD203B41FA5}">
                      <a16:colId xmlns:a16="http://schemas.microsoft.com/office/drawing/2014/main" val="20001"/>
                    </a:ext>
                  </a:extLst>
                </a:gridCol>
                <a:gridCol w="2074528">
                  <a:extLst>
                    <a:ext uri="{9D8B030D-6E8A-4147-A177-3AD203B41FA5}">
                      <a16:colId xmlns:a16="http://schemas.microsoft.com/office/drawing/2014/main" val="20002"/>
                    </a:ext>
                  </a:extLst>
                </a:gridCol>
                <a:gridCol w="2547378">
                  <a:extLst>
                    <a:ext uri="{9D8B030D-6E8A-4147-A177-3AD203B41FA5}">
                      <a16:colId xmlns:a16="http://schemas.microsoft.com/office/drawing/2014/main" val="20003"/>
                    </a:ext>
                  </a:extLst>
                </a:gridCol>
                <a:gridCol w="1601679">
                  <a:extLst>
                    <a:ext uri="{9D8B030D-6E8A-4147-A177-3AD203B41FA5}">
                      <a16:colId xmlns:a16="http://schemas.microsoft.com/office/drawing/2014/main" val="20004"/>
                    </a:ext>
                  </a:extLst>
                </a:gridCol>
              </a:tblGrid>
              <a:tr h="6306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第二學習階段</a:t>
                      </a:r>
                      <a:endParaRPr lang="zh-TW" altLang="en-US" sz="1800" dirty="0">
                        <a:solidFill>
                          <a:srgbClr val="FFFF00"/>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第三學習階段</a:t>
                      </a:r>
                      <a:endParaRPr lang="zh-TW" altLang="en-US" sz="1800" dirty="0">
                        <a:solidFill>
                          <a:schemeClr val="bg1"/>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第四學習階段</a:t>
                      </a:r>
                      <a:endParaRPr lang="zh-TW" altLang="en-US" sz="1800" dirty="0">
                        <a:solidFill>
                          <a:srgbClr val="FFFF00"/>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第五學習階段</a:t>
                      </a:r>
                      <a:endParaRPr lang="zh-TW" altLang="en-US" sz="1800" dirty="0">
                        <a:solidFill>
                          <a:schemeClr val="bg1"/>
                        </a:solidFill>
                        <a:latin typeface="微軟正黑體" panose="020B0604030504040204" pitchFamily="34" charset="-120"/>
                        <a:ea typeface="微軟正黑體" panose="020B0604030504040204" pitchFamily="34" charset="-120"/>
                      </a:endParaRPr>
                    </a:p>
                  </a:txBody>
                  <a:tcPr marL="91437" marR="91437" anchor="ctr"/>
                </a:tc>
                <a:extLst>
                  <a:ext uri="{0D108BD9-81ED-4DB2-BD59-A6C34878D82A}">
                    <a16:rowId xmlns:a16="http://schemas.microsoft.com/office/drawing/2014/main" val="10000"/>
                  </a:ext>
                </a:extLst>
              </a:tr>
              <a:tr h="2058916">
                <a:tc>
                  <a:txBody>
                    <a:bodyPr/>
                    <a:lstStyle/>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音</a:t>
                      </a:r>
                      <a:r>
                        <a:rPr lang="en-US" altLang="zh-TW" sz="1800" b="0" kern="1200" dirty="0" smtClean="0">
                          <a:solidFill>
                            <a:schemeClr val="tx1"/>
                          </a:solidFill>
                          <a:effectLst/>
                          <a:latin typeface="微軟正黑體" panose="020B0604030504040204" pitchFamily="34" charset="-120"/>
                          <a:ea typeface="微軟正黑體" panose="020B0604030504040204" pitchFamily="34" charset="-120"/>
                        </a:rPr>
                        <a:t>A-Ⅱ-1</a:t>
                      </a:r>
                    </a:p>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器樂曲與聲樂曲，如：獨奏曲、臺灣歌謠、藝術歌曲，以及樂曲之創作背景。</a:t>
                      </a:r>
                    </a:p>
                  </a:txBody>
                  <a:tcPr marL="91437" marR="91437"/>
                </a:tc>
                <a:tc>
                  <a:txBody>
                    <a:bodyPr/>
                    <a:lstStyle/>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音</a:t>
                      </a:r>
                      <a:r>
                        <a:rPr lang="en-US" altLang="zh-TW" sz="1800" b="0" kern="1200" dirty="0" smtClean="0">
                          <a:solidFill>
                            <a:schemeClr val="tx1"/>
                          </a:solidFill>
                          <a:effectLst/>
                          <a:latin typeface="微軟正黑體" panose="020B0604030504040204" pitchFamily="34" charset="-120"/>
                          <a:ea typeface="微軟正黑體" panose="020B0604030504040204" pitchFamily="34" charset="-120"/>
                        </a:rPr>
                        <a:t>A-Ⅲ-1</a:t>
                      </a:r>
                    </a:p>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器樂曲與聲樂曲，如：各國民謠、本土與傳統音樂、古典與流行音樂等，以及樂曲之作曲家、演奏者、傳統藝師與創作背景。</a:t>
                      </a:r>
                    </a:p>
                  </a:txBody>
                  <a:tcPr marL="91437" marR="91437"/>
                </a:tc>
                <a:tc>
                  <a:txBody>
                    <a:bodyPr/>
                    <a:lstStyle/>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音</a:t>
                      </a:r>
                      <a:r>
                        <a:rPr lang="en-US" altLang="zh-TW" sz="1800" b="0" kern="1200" dirty="0" smtClean="0">
                          <a:solidFill>
                            <a:schemeClr val="tx1"/>
                          </a:solidFill>
                          <a:effectLst/>
                          <a:latin typeface="微軟正黑體" panose="020B0604030504040204" pitchFamily="34" charset="-120"/>
                          <a:ea typeface="微軟正黑體" panose="020B0604030504040204" pitchFamily="34" charset="-120"/>
                        </a:rPr>
                        <a:t>A-Ⅳ-1 </a:t>
                      </a:r>
                    </a:p>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器樂曲與聲樂曲，如：傳統戲曲、音樂劇、世界音樂、電影配樂等多元風格之樂曲。各種音樂展演形式，以及樂曲之作曲家、音樂表演團體與創作背景。</a:t>
                      </a:r>
                    </a:p>
                  </a:txBody>
                  <a:tcPr marL="91437" marR="91437"/>
                </a:tc>
                <a:tc>
                  <a:txBody>
                    <a:bodyPr/>
                    <a:lstStyle/>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音</a:t>
                      </a:r>
                      <a:r>
                        <a:rPr lang="en-US" altLang="zh-TW" sz="1800" b="0" kern="1200" dirty="0" smtClean="0">
                          <a:solidFill>
                            <a:schemeClr val="tx1"/>
                          </a:solidFill>
                          <a:effectLst/>
                          <a:latin typeface="微軟正黑體" panose="020B0604030504040204" pitchFamily="34" charset="-120"/>
                          <a:ea typeface="微軟正黑體" panose="020B0604030504040204" pitchFamily="34" charset="-120"/>
                        </a:rPr>
                        <a:t>A-V-1</a:t>
                      </a:r>
                    </a:p>
                    <a:p>
                      <a:pPr>
                        <a:lnSpc>
                          <a:spcPct val="150000"/>
                        </a:lnSpc>
                      </a:pPr>
                      <a:r>
                        <a:rPr lang="zh-TW" altLang="en-US" sz="1800" b="0" kern="1200" dirty="0" smtClean="0">
                          <a:solidFill>
                            <a:schemeClr val="tx1"/>
                          </a:solidFill>
                          <a:effectLst/>
                          <a:latin typeface="微軟正黑體" panose="020B0604030504040204" pitchFamily="34" charset="-120"/>
                          <a:ea typeface="微軟正黑體" panose="020B0604030504040204" pitchFamily="34" charset="-120"/>
                        </a:rPr>
                        <a:t>多元風格之樂曲。</a:t>
                      </a:r>
                    </a:p>
                    <a:p>
                      <a:pPr>
                        <a:lnSpc>
                          <a:spcPct val="150000"/>
                        </a:lnSpc>
                      </a:pPr>
                      <a:endParaRPr lang="zh-TW" altLang="en-US" sz="1800" b="0" kern="1200" dirty="0">
                        <a:solidFill>
                          <a:schemeClr val="tx1"/>
                        </a:solidFill>
                        <a:effectLst/>
                        <a:latin typeface="微軟正黑體" panose="020B0604030504040204" pitchFamily="34" charset="-120"/>
                        <a:ea typeface="微軟正黑體" panose="020B0604030504040204" pitchFamily="34" charset="-120"/>
                      </a:endParaRPr>
                    </a:p>
                  </a:txBody>
                  <a:tcPr marL="91437" marR="91437"/>
                </a:tc>
                <a:extLst>
                  <a:ext uri="{0D108BD9-81ED-4DB2-BD59-A6C34878D82A}">
                    <a16:rowId xmlns:a16="http://schemas.microsoft.com/office/drawing/2014/main" val="10001"/>
                  </a:ext>
                </a:extLst>
              </a:tr>
            </a:tbl>
          </a:graphicData>
        </a:graphic>
      </p:graphicFrame>
      <p:sp>
        <p:nvSpPr>
          <p:cNvPr id="4" name="向右箭號 3"/>
          <p:cNvSpPr/>
          <p:nvPr/>
        </p:nvSpPr>
        <p:spPr>
          <a:xfrm>
            <a:off x="690289" y="5052470"/>
            <a:ext cx="8130338" cy="1106487"/>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基礎                                            擴展                                    多元風格</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61461" name="投影片編號版面配置區 2"/>
          <p:cNvSpPr>
            <a:spLocks noGrp="1"/>
          </p:cNvSpPr>
          <p:nvPr>
            <p:ph type="sldNum" sz="quarter" idx="12"/>
          </p:nvPr>
        </p:nvSpPr>
        <p:spPr bwMode="auto">
          <a:xfrm>
            <a:off x="71008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34</a:t>
            </a:fld>
            <a:endParaRPr lang="zh-TW" altLang="en-US" sz="1200" smtClean="0">
              <a:solidFill>
                <a:srgbClr val="898989"/>
              </a:solidFill>
            </a:endParaRPr>
          </a:p>
        </p:txBody>
      </p:sp>
      <p:sp>
        <p:nvSpPr>
          <p:cNvPr id="7" name="等腰三角形 6"/>
          <p:cNvSpPr/>
          <p:nvPr/>
        </p:nvSpPr>
        <p:spPr>
          <a:xfrm rot="512239">
            <a:off x="1084625" y="382314"/>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等腰三角形 7"/>
          <p:cNvSpPr/>
          <p:nvPr/>
        </p:nvSpPr>
        <p:spPr>
          <a:xfrm rot="20371609">
            <a:off x="1602166" y="595347"/>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等腰三角形 8"/>
          <p:cNvSpPr/>
          <p:nvPr/>
        </p:nvSpPr>
        <p:spPr>
          <a:xfrm rot="20371609">
            <a:off x="731214" y="617790"/>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等腰三角形 9"/>
          <p:cNvSpPr/>
          <p:nvPr/>
        </p:nvSpPr>
        <p:spPr>
          <a:xfrm rot="3761573">
            <a:off x="228018" y="306441"/>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等腰三角形 12"/>
          <p:cNvSpPr/>
          <p:nvPr/>
        </p:nvSpPr>
        <p:spPr>
          <a:xfrm rot="20371609">
            <a:off x="1594783" y="290564"/>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標題 1"/>
          <p:cNvSpPr>
            <a:spLocks noGrp="1"/>
          </p:cNvSpPr>
          <p:nvPr>
            <p:ph type="title"/>
          </p:nvPr>
        </p:nvSpPr>
        <p:spPr>
          <a:xfrm>
            <a:off x="202824" y="0"/>
            <a:ext cx="8753382" cy="1435100"/>
          </a:xfrm>
        </p:spPr>
        <p:txBody>
          <a:bodyPr rtlCol="0">
            <a:normAutofit/>
          </a:body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學習內容舉隅</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以「音樂</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為例</a:t>
            </a:r>
            <a:endParaRPr lang="zh-TW" altLang="en-US" sz="16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377109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007728078"/>
              </p:ext>
            </p:extLst>
          </p:nvPr>
        </p:nvGraphicFramePr>
        <p:xfrm>
          <a:off x="604802" y="1561546"/>
          <a:ext cx="7960004" cy="3740150"/>
        </p:xfrm>
        <a:graphic>
          <a:graphicData uri="http://schemas.openxmlformats.org/drawingml/2006/table">
            <a:tbl>
              <a:tblPr firstRow="1" bandRow="1">
                <a:tableStyleId>{72833802-FEF1-4C79-8D5D-14CF1EAF98D9}</a:tableStyleId>
              </a:tblPr>
              <a:tblGrid>
                <a:gridCol w="1990001">
                  <a:extLst>
                    <a:ext uri="{9D8B030D-6E8A-4147-A177-3AD203B41FA5}">
                      <a16:colId xmlns:a16="http://schemas.microsoft.com/office/drawing/2014/main" val="20001"/>
                    </a:ext>
                  </a:extLst>
                </a:gridCol>
                <a:gridCol w="1990001">
                  <a:extLst>
                    <a:ext uri="{9D8B030D-6E8A-4147-A177-3AD203B41FA5}">
                      <a16:colId xmlns:a16="http://schemas.microsoft.com/office/drawing/2014/main" val="20002"/>
                    </a:ext>
                  </a:extLst>
                </a:gridCol>
                <a:gridCol w="1990001">
                  <a:extLst>
                    <a:ext uri="{9D8B030D-6E8A-4147-A177-3AD203B41FA5}">
                      <a16:colId xmlns:a16="http://schemas.microsoft.com/office/drawing/2014/main" val="20003"/>
                    </a:ext>
                  </a:extLst>
                </a:gridCol>
                <a:gridCol w="1990001">
                  <a:extLst>
                    <a:ext uri="{9D8B030D-6E8A-4147-A177-3AD203B41FA5}">
                      <a16:colId xmlns:a16="http://schemas.microsoft.com/office/drawing/2014/main" val="20004"/>
                    </a:ext>
                  </a:extLst>
                </a:gridCol>
              </a:tblGrid>
              <a:tr h="722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第二學習階段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第三學習階段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第四學習階段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第五學習階段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extLst>
                  <a:ext uri="{0D108BD9-81ED-4DB2-BD59-A6C34878D82A}">
                    <a16:rowId xmlns:a16="http://schemas.microsoft.com/office/drawing/2014/main" val="10000"/>
                  </a:ext>
                </a:extLst>
              </a:tr>
              <a:tr h="3017458">
                <a:tc>
                  <a:txBody>
                    <a:bodyPr/>
                    <a:lstStyle/>
                    <a:p>
                      <a:pPr>
                        <a:lnSpc>
                          <a:spcPct val="150000"/>
                        </a:lnSpc>
                      </a:pPr>
                      <a:r>
                        <a:rPr lang="en-US" altLang="zh-TW" sz="1800" kern="1200" dirty="0" smtClean="0">
                          <a:latin typeface="微軟正黑體" panose="020B0604030504040204" pitchFamily="34" charset="-120"/>
                          <a:ea typeface="微軟正黑體" panose="020B0604030504040204" pitchFamily="34" charset="-120"/>
                        </a:rPr>
                        <a:t>1-Ⅱ-3</a:t>
                      </a:r>
                      <a:r>
                        <a:rPr lang="zh-TW" altLang="en-US" sz="1800" kern="1200" dirty="0" smtClean="0">
                          <a:latin typeface="微軟正黑體" panose="020B0604030504040204" pitchFamily="34" charset="-120"/>
                          <a:ea typeface="微軟正黑體" panose="020B0604030504040204" pitchFamily="34" charset="-120"/>
                        </a:rPr>
                        <a:t> </a:t>
                      </a:r>
                      <a:endParaRPr lang="en-US" altLang="zh-TW" sz="1800" kern="1200" dirty="0" smtClean="0">
                        <a:latin typeface="微軟正黑體" panose="020B0604030504040204" pitchFamily="34" charset="-120"/>
                        <a:ea typeface="微軟正黑體" panose="020B0604030504040204" pitchFamily="34" charset="-120"/>
                      </a:endParaRPr>
                    </a:p>
                    <a:p>
                      <a:pPr>
                        <a:lnSpc>
                          <a:spcPct val="150000"/>
                        </a:lnSpc>
                      </a:pPr>
                      <a:r>
                        <a:rPr lang="zh-TW" altLang="en-US" sz="1800" kern="1200" dirty="0" smtClean="0">
                          <a:latin typeface="微軟正黑體" panose="020B0604030504040204" pitchFamily="34" charset="-120"/>
                          <a:ea typeface="微軟正黑體" panose="020B0604030504040204" pitchFamily="34" charset="-120"/>
                        </a:rPr>
                        <a:t>能試探媒材特性與技法，進行創作。</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tc>
                  <a:txBody>
                    <a:bodyPr/>
                    <a:lstStyle/>
                    <a:p>
                      <a:pPr>
                        <a:lnSpc>
                          <a:spcPct val="150000"/>
                        </a:lnSpc>
                      </a:pPr>
                      <a:r>
                        <a:rPr lang="en-US" altLang="zh-TW" sz="1800" kern="1200" dirty="0" smtClean="0">
                          <a:latin typeface="微軟正黑體" panose="020B0604030504040204" pitchFamily="34" charset="-120"/>
                          <a:ea typeface="微軟正黑體" panose="020B0604030504040204" pitchFamily="34" charset="-120"/>
                        </a:rPr>
                        <a:t>1-Ⅲ-3</a:t>
                      </a:r>
                      <a:r>
                        <a:rPr lang="zh-TW" altLang="en-US" sz="1800" kern="1200" dirty="0" smtClean="0">
                          <a:latin typeface="微軟正黑體" panose="020B0604030504040204" pitchFamily="34" charset="-120"/>
                          <a:ea typeface="微軟正黑體" panose="020B0604030504040204" pitchFamily="34" charset="-120"/>
                        </a:rPr>
                        <a:t> </a:t>
                      </a:r>
                      <a:endParaRPr lang="en-US" altLang="zh-TW" sz="1800" kern="1200" dirty="0" smtClean="0">
                        <a:latin typeface="微軟正黑體" panose="020B0604030504040204" pitchFamily="34" charset="-120"/>
                        <a:ea typeface="微軟正黑體" panose="020B0604030504040204" pitchFamily="34" charset="-120"/>
                      </a:endParaRPr>
                    </a:p>
                    <a:p>
                      <a:pPr>
                        <a:lnSpc>
                          <a:spcPct val="150000"/>
                        </a:lnSpc>
                      </a:pPr>
                      <a:r>
                        <a:rPr lang="zh-TW" altLang="en-US" sz="1800" kern="1200" dirty="0" smtClean="0">
                          <a:latin typeface="微軟正黑體" panose="020B0604030504040204" pitchFamily="34" charset="-120"/>
                          <a:ea typeface="微軟正黑體" panose="020B0604030504040204" pitchFamily="34" charset="-120"/>
                        </a:rPr>
                        <a:t>能學習多元媒材與技法，表現創作主題。</a:t>
                      </a:r>
                      <a:endParaRPr lang="zh-TW" altLang="zh-TW" sz="18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91451" marR="91451" marT="45712" marB="45712"/>
                </a:tc>
                <a:tc>
                  <a:txBody>
                    <a:bodyPr/>
                    <a:lstStyle/>
                    <a:p>
                      <a:pPr>
                        <a:lnSpc>
                          <a:spcPct val="150000"/>
                        </a:lnSpc>
                      </a:pPr>
                      <a:r>
                        <a:rPr lang="zh-TW" altLang="en-US" sz="1800" kern="1200" dirty="0" smtClean="0">
                          <a:latin typeface="微軟正黑體" panose="020B0604030504040204" pitchFamily="34" charset="-120"/>
                          <a:ea typeface="微軟正黑體" panose="020B0604030504040204" pitchFamily="34" charset="-120"/>
                        </a:rPr>
                        <a:t>視</a:t>
                      </a:r>
                      <a:r>
                        <a:rPr lang="en-US" altLang="zh-TW" sz="1800" kern="1200" dirty="0" smtClean="0">
                          <a:latin typeface="微軟正黑體" panose="020B0604030504040204" pitchFamily="34" charset="-120"/>
                          <a:ea typeface="微軟正黑體" panose="020B0604030504040204" pitchFamily="34" charset="-120"/>
                        </a:rPr>
                        <a:t>1-Ⅳ-2</a:t>
                      </a:r>
                      <a:r>
                        <a:rPr lang="zh-TW" altLang="en-US" sz="1800" kern="1200" dirty="0" smtClean="0">
                          <a:latin typeface="微軟正黑體" panose="020B0604030504040204" pitchFamily="34" charset="-120"/>
                          <a:ea typeface="微軟正黑體" panose="020B0604030504040204" pitchFamily="34" charset="-120"/>
                        </a:rPr>
                        <a:t> </a:t>
                      </a:r>
                      <a:endParaRPr lang="en-US" altLang="zh-TW" sz="1800" kern="1200" dirty="0" smtClean="0">
                        <a:latin typeface="微軟正黑體" panose="020B0604030504040204" pitchFamily="34" charset="-120"/>
                        <a:ea typeface="微軟正黑體" panose="020B0604030504040204" pitchFamily="34" charset="-120"/>
                      </a:endParaRPr>
                    </a:p>
                    <a:p>
                      <a:pPr>
                        <a:lnSpc>
                          <a:spcPct val="150000"/>
                        </a:lnSpc>
                      </a:pPr>
                      <a:r>
                        <a:rPr lang="zh-TW" altLang="en-US" sz="1800" kern="1200" dirty="0" smtClean="0">
                          <a:latin typeface="微軟正黑體" panose="020B0604030504040204" pitchFamily="34" charset="-120"/>
                          <a:ea typeface="微軟正黑體" panose="020B0604030504040204" pitchFamily="34" charset="-120"/>
                        </a:rPr>
                        <a:t>能使用多元媒材與技法，表現個人或社群的觀點。</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1800" kern="1200" dirty="0" smtClean="0">
                          <a:latin typeface="微軟正黑體" panose="020B0604030504040204" pitchFamily="34" charset="-120"/>
                          <a:ea typeface="微軟正黑體" panose="020B0604030504040204" pitchFamily="34" charset="-120"/>
                        </a:rPr>
                        <a:t>美</a:t>
                      </a:r>
                      <a:r>
                        <a:rPr lang="en-US" altLang="zh-TW" sz="1800" kern="1200" dirty="0" smtClean="0">
                          <a:latin typeface="微軟正黑體" panose="020B0604030504040204" pitchFamily="34" charset="-120"/>
                          <a:ea typeface="微軟正黑體" panose="020B0604030504040204" pitchFamily="34" charset="-120"/>
                        </a:rPr>
                        <a:t>1-V-2</a:t>
                      </a:r>
                    </a:p>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1800" kern="1200" dirty="0" smtClean="0">
                          <a:latin typeface="微軟正黑體" panose="020B0604030504040204" pitchFamily="34" charset="-120"/>
                          <a:ea typeface="微軟正黑體" panose="020B0604030504040204" pitchFamily="34" charset="-120"/>
                        </a:rPr>
                        <a:t>能運用多元媒材與技法，展現創新性。</a:t>
                      </a:r>
                      <a:endParaRPr lang="zh-TW" altLang="en-US" sz="1800"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800" u="none" strike="noStrike" kern="1200" baseline="0" dirty="0">
                          <a:latin typeface="微軟正黑體" panose="020B0604030504040204" pitchFamily="34" charset="-120"/>
                          <a:ea typeface="微軟正黑體" panose="020B0604030504040204" pitchFamily="34" charset="-120"/>
                        </a:rPr>
                        <a:t>	</a:t>
                      </a:r>
                    </a:p>
                    <a:p>
                      <a:pPr>
                        <a:lnSpc>
                          <a:spcPct val="150000"/>
                        </a:lnSpc>
                      </a:pP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marL="91451" marR="91451" marT="45712" marB="45712"/>
                </a:tc>
                <a:extLst>
                  <a:ext uri="{0D108BD9-81ED-4DB2-BD59-A6C34878D82A}">
                    <a16:rowId xmlns:a16="http://schemas.microsoft.com/office/drawing/2014/main" val="10001"/>
                  </a:ext>
                </a:extLst>
              </a:tr>
            </a:tbl>
          </a:graphicData>
        </a:graphic>
      </p:graphicFrame>
      <p:sp>
        <p:nvSpPr>
          <p:cNvPr id="3" name="向右箭號 2"/>
          <p:cNvSpPr/>
          <p:nvPr/>
        </p:nvSpPr>
        <p:spPr>
          <a:xfrm>
            <a:off x="547512" y="4931121"/>
            <a:ext cx="4060358" cy="1089025"/>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700" b="1" dirty="0">
                <a:solidFill>
                  <a:schemeClr val="tx1">
                    <a:lumMod val="85000"/>
                    <a:lumOff val="15000"/>
                  </a:schemeClr>
                </a:solidFill>
                <a:latin typeface="微軟正黑體" panose="020B0604030504040204" pitchFamily="34" charset="-120"/>
                <a:ea typeface="微軟正黑體" panose="020B0604030504040204" pitchFamily="34" charset="-120"/>
              </a:rPr>
              <a:t>學習不同媒材與技法，</a:t>
            </a:r>
            <a:r>
              <a:rPr lang="zh-TW" altLang="en-US" sz="1700" b="1" dirty="0" smtClean="0">
                <a:solidFill>
                  <a:schemeClr val="tx1">
                    <a:lumMod val="85000"/>
                    <a:lumOff val="15000"/>
                  </a:schemeClr>
                </a:solidFill>
                <a:latin typeface="微軟正黑體" panose="020B0604030504040204" pitchFamily="34" charset="-120"/>
                <a:ea typeface="微軟正黑體" panose="020B0604030504040204" pitchFamily="34" charset="-120"/>
              </a:rPr>
              <a:t>奠定創作基礎</a:t>
            </a:r>
            <a:endParaRPr lang="zh-TW" altLang="en-US" sz="17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向右箭號 4"/>
          <p:cNvSpPr/>
          <p:nvPr/>
        </p:nvSpPr>
        <p:spPr>
          <a:xfrm>
            <a:off x="4948038" y="4894328"/>
            <a:ext cx="1638300" cy="1193800"/>
          </a:xfrm>
          <a:prstGeom prst="rightArrow">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smtClean="0">
                <a:solidFill>
                  <a:schemeClr val="tx1">
                    <a:lumMod val="85000"/>
                    <a:lumOff val="15000"/>
                  </a:schemeClr>
                </a:solidFill>
                <a:latin typeface="微軟正黑體" panose="020B0604030504040204" pitchFamily="34" charset="-120"/>
                <a:ea typeface="微軟正黑體" panose="020B0604030504040204" pitchFamily="34" charset="-120"/>
              </a:rPr>
              <a:t>表現觀點</a:t>
            </a:r>
            <a:endPar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043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35</a:t>
            </a:fld>
            <a:endParaRPr lang="zh-TW" altLang="en-US" sz="1200" smtClean="0">
              <a:solidFill>
                <a:srgbClr val="898989"/>
              </a:solidFill>
            </a:endParaRPr>
          </a:p>
        </p:txBody>
      </p:sp>
      <p:sp>
        <p:nvSpPr>
          <p:cNvPr id="12" name="流程圖: 打孔紙帶 11"/>
          <p:cNvSpPr/>
          <p:nvPr/>
        </p:nvSpPr>
        <p:spPr>
          <a:xfrm>
            <a:off x="6885231" y="5042245"/>
            <a:ext cx="1679575" cy="866775"/>
          </a:xfrm>
          <a:prstGeom prst="flowChartPunchedTape">
            <a:avLst/>
          </a:prstGeom>
          <a:solidFill>
            <a:srgbClr val="FFC000"/>
          </a:solidFill>
          <a:ln w="28575">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000" b="1" dirty="0" smtClean="0">
                <a:solidFill>
                  <a:schemeClr val="tx1">
                    <a:lumMod val="85000"/>
                    <a:lumOff val="15000"/>
                  </a:schemeClr>
                </a:solidFill>
                <a:latin typeface="微軟正黑體" panose="020B0604030504040204" pitchFamily="34" charset="-120"/>
                <a:ea typeface="微軟正黑體" panose="020B0604030504040204" pitchFamily="34" charset="-120"/>
              </a:rPr>
              <a:t>展現</a:t>
            </a:r>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創新</a:t>
            </a:r>
            <a:r>
              <a:rPr lang="zh-TW" altLang="en-US" sz="2000" b="1" dirty="0" smtClean="0">
                <a:solidFill>
                  <a:schemeClr val="tx1">
                    <a:lumMod val="85000"/>
                    <a:lumOff val="15000"/>
                  </a:schemeClr>
                </a:solidFill>
                <a:latin typeface="微軟正黑體" panose="020B0604030504040204" pitchFamily="34" charset="-120"/>
                <a:ea typeface="微軟正黑體" panose="020B0604030504040204" pitchFamily="34" charset="-120"/>
              </a:rPr>
              <a:t>性</a:t>
            </a:r>
            <a:endPar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8" name="標題 1"/>
          <p:cNvSpPr txBox="1">
            <a:spLocks/>
          </p:cNvSpPr>
          <p:nvPr/>
        </p:nvSpPr>
        <p:spPr>
          <a:xfrm>
            <a:off x="183656" y="284006"/>
            <a:ext cx="8753382" cy="1435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學習表現舉隅</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以「視覺藝術</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美術」為例</a:t>
            </a:r>
            <a:endParaRPr lang="zh-TW" altLang="en-US" sz="16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10" name="等腰三角形 9"/>
          <p:cNvSpPr/>
          <p:nvPr/>
        </p:nvSpPr>
        <p:spPr>
          <a:xfrm rot="512239">
            <a:off x="8194527" y="347200"/>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等腰三角形 10"/>
          <p:cNvSpPr/>
          <p:nvPr/>
        </p:nvSpPr>
        <p:spPr>
          <a:xfrm rot="20371609">
            <a:off x="8712068" y="560233"/>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等腰三角形 12"/>
          <p:cNvSpPr/>
          <p:nvPr/>
        </p:nvSpPr>
        <p:spPr>
          <a:xfrm rot="20371609">
            <a:off x="7841116" y="582676"/>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等腰三角形 13"/>
          <p:cNvSpPr/>
          <p:nvPr/>
        </p:nvSpPr>
        <p:spPr>
          <a:xfrm rot="3761573">
            <a:off x="7337920" y="271327"/>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等腰三角形 14"/>
          <p:cNvSpPr/>
          <p:nvPr/>
        </p:nvSpPr>
        <p:spPr>
          <a:xfrm rot="20371609">
            <a:off x="8704685" y="255450"/>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89880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283671390"/>
              </p:ext>
            </p:extLst>
          </p:nvPr>
        </p:nvGraphicFramePr>
        <p:xfrm>
          <a:off x="501109" y="1678767"/>
          <a:ext cx="8118476" cy="3746571"/>
        </p:xfrm>
        <a:graphic>
          <a:graphicData uri="http://schemas.openxmlformats.org/drawingml/2006/table">
            <a:tbl>
              <a:tblPr firstRow="1" bandRow="1">
                <a:tableStyleId>{17292A2E-F333-43FB-9621-5CBBE7FDCDCB}</a:tableStyleId>
              </a:tblPr>
              <a:tblGrid>
                <a:gridCol w="2029619">
                  <a:extLst>
                    <a:ext uri="{9D8B030D-6E8A-4147-A177-3AD203B41FA5}">
                      <a16:colId xmlns:a16="http://schemas.microsoft.com/office/drawing/2014/main" val="20001"/>
                    </a:ext>
                  </a:extLst>
                </a:gridCol>
                <a:gridCol w="2029619">
                  <a:extLst>
                    <a:ext uri="{9D8B030D-6E8A-4147-A177-3AD203B41FA5}">
                      <a16:colId xmlns:a16="http://schemas.microsoft.com/office/drawing/2014/main" val="20002"/>
                    </a:ext>
                  </a:extLst>
                </a:gridCol>
                <a:gridCol w="2029619">
                  <a:extLst>
                    <a:ext uri="{9D8B030D-6E8A-4147-A177-3AD203B41FA5}">
                      <a16:colId xmlns:a16="http://schemas.microsoft.com/office/drawing/2014/main" val="20003"/>
                    </a:ext>
                  </a:extLst>
                </a:gridCol>
                <a:gridCol w="2029619">
                  <a:extLst>
                    <a:ext uri="{9D8B030D-6E8A-4147-A177-3AD203B41FA5}">
                      <a16:colId xmlns:a16="http://schemas.microsoft.com/office/drawing/2014/main" val="20004"/>
                    </a:ext>
                  </a:extLst>
                </a:gridCol>
              </a:tblGrid>
              <a:tr h="774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第二學習階段</a:t>
                      </a:r>
                      <a:endParaRPr lang="zh-TW" altLang="en-US" sz="1800" dirty="0">
                        <a:solidFill>
                          <a:srgbClr val="FFFF00"/>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第三學習階段</a:t>
                      </a:r>
                      <a:endParaRPr lang="zh-TW" altLang="en-US" sz="1800" dirty="0">
                        <a:solidFill>
                          <a:schemeClr val="bg1"/>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第四學習階段</a:t>
                      </a:r>
                      <a:endParaRPr lang="zh-TW" altLang="en-US" sz="1800" dirty="0">
                        <a:solidFill>
                          <a:srgbClr val="FFFF00"/>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第五學習階段</a:t>
                      </a:r>
                      <a:endParaRPr lang="zh-TW" altLang="en-US" sz="1800" dirty="0">
                        <a:solidFill>
                          <a:schemeClr val="bg1"/>
                        </a:solidFill>
                        <a:latin typeface="微軟正黑體" panose="020B0604030504040204" pitchFamily="34" charset="-120"/>
                        <a:ea typeface="微軟正黑體" panose="020B0604030504040204" pitchFamily="34" charset="-120"/>
                      </a:endParaRPr>
                    </a:p>
                  </a:txBody>
                  <a:tcPr marL="91437" marR="91437" anchor="ctr"/>
                </a:tc>
                <a:extLst>
                  <a:ext uri="{0D108BD9-81ED-4DB2-BD59-A6C34878D82A}">
                    <a16:rowId xmlns:a16="http://schemas.microsoft.com/office/drawing/2014/main" val="10000"/>
                  </a:ext>
                </a:extLst>
              </a:tr>
              <a:tr h="2058916">
                <a:tc>
                  <a:txBody>
                    <a:bodyPr/>
                    <a:lstStyle/>
                    <a:p>
                      <a:pPr>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視</a:t>
                      </a:r>
                      <a:r>
                        <a:rPr lang="en-US" altLang="zh-TW" sz="1800" kern="1200" dirty="0" smtClean="0">
                          <a:effectLst/>
                          <a:latin typeface="微軟正黑體" panose="020B0604030504040204" pitchFamily="34" charset="-120"/>
                          <a:ea typeface="微軟正黑體" panose="020B0604030504040204" pitchFamily="34" charset="-120"/>
                        </a:rPr>
                        <a:t>E-Ⅱ-1 </a:t>
                      </a:r>
                    </a:p>
                    <a:p>
                      <a:pPr>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色彩感知、造形與空間的探索。</a:t>
                      </a:r>
                      <a:endParaRPr lang="zh-TW" altLang="en-US" sz="1800" b="1" kern="1200" dirty="0">
                        <a:effectLst/>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視</a:t>
                      </a:r>
                      <a:r>
                        <a:rPr lang="en-US" altLang="zh-TW" sz="1800" kern="1200" dirty="0" smtClean="0">
                          <a:effectLst/>
                          <a:latin typeface="微軟正黑體" panose="020B0604030504040204" pitchFamily="34" charset="-120"/>
                          <a:ea typeface="微軟正黑體" panose="020B0604030504040204" pitchFamily="34" charset="-120"/>
                        </a:rPr>
                        <a:t>E-Ⅲ-1 </a:t>
                      </a:r>
                    </a:p>
                    <a:p>
                      <a:pPr>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視覺元素、色彩與構成要素的辨識與溝通。</a:t>
                      </a:r>
                      <a:endParaRPr lang="zh-TW" altLang="en-US" sz="1800" b="1" kern="1200" dirty="0">
                        <a:effectLst/>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視</a:t>
                      </a:r>
                      <a:r>
                        <a:rPr lang="en-US" altLang="zh-TW" sz="1800" kern="1200" dirty="0" smtClean="0">
                          <a:effectLst/>
                          <a:latin typeface="微軟正黑體" panose="020B0604030504040204" pitchFamily="34" charset="-120"/>
                          <a:ea typeface="微軟正黑體" panose="020B0604030504040204" pitchFamily="34" charset="-120"/>
                        </a:rPr>
                        <a:t>E-Ⅳ-1 </a:t>
                      </a:r>
                    </a:p>
                    <a:p>
                      <a:pPr>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色彩理論、造形表現、符號意涵。</a:t>
                      </a:r>
                      <a:endParaRPr lang="zh-TW" altLang="en-US" sz="1800" b="1" kern="1200" dirty="0">
                        <a:effectLst/>
                        <a:latin typeface="微軟正黑體" panose="020B0604030504040204" pitchFamily="34" charset="-120"/>
                        <a:ea typeface="微軟正黑體" panose="020B0604030504040204" pitchFamily="34" charset="-120"/>
                      </a:endParaRPr>
                    </a:p>
                  </a:txBody>
                  <a:tcPr marL="91437" marR="91437"/>
                </a:tc>
                <a:tc>
                  <a:txBody>
                    <a:bodyPr/>
                    <a:lstStyle/>
                    <a:p>
                      <a:pPr>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美</a:t>
                      </a:r>
                      <a:r>
                        <a:rPr lang="en-US" altLang="zh-TW" sz="1800" kern="1200" dirty="0" smtClean="0">
                          <a:effectLst/>
                          <a:latin typeface="微軟正黑體" panose="020B0604030504040204" pitchFamily="34" charset="-120"/>
                          <a:ea typeface="微軟正黑體" panose="020B0604030504040204" pitchFamily="34" charset="-120"/>
                        </a:rPr>
                        <a:t>E-V-1</a:t>
                      </a:r>
                    </a:p>
                    <a:p>
                      <a:pPr algn="just">
                        <a:lnSpc>
                          <a:spcPct val="150000"/>
                        </a:lnSpc>
                      </a:pPr>
                      <a:r>
                        <a:rPr lang="zh-TW" altLang="en-US" sz="1800" kern="1200" dirty="0" smtClean="0">
                          <a:effectLst/>
                          <a:latin typeface="微軟正黑體" panose="020B0604030504040204" pitchFamily="34" charset="-120"/>
                          <a:ea typeface="微軟正黑體" panose="020B0604030504040204" pitchFamily="34" charset="-120"/>
                        </a:rPr>
                        <a:t>色彩與造形應用、形式原理、平面與立體構成原理</a:t>
                      </a:r>
                      <a:r>
                        <a:rPr lang="zh-TW" altLang="en-US" sz="1800" b="0" dirty="0" smtClean="0">
                          <a:solidFill>
                            <a:schemeClr val="tx1"/>
                          </a:solidFill>
                          <a:latin typeface="微軟正黑體" panose="020B0604030504040204" pitchFamily="34" charset="-120"/>
                          <a:ea typeface="微軟正黑體" panose="020B0604030504040204" pitchFamily="34" charset="-120"/>
                        </a:rPr>
                        <a:t>*</a:t>
                      </a:r>
                      <a:r>
                        <a:rPr lang="zh-TW" altLang="en-US" sz="1800" kern="1200" dirty="0" smtClean="0">
                          <a:effectLst/>
                          <a:latin typeface="微軟正黑體" panose="020B0604030504040204" pitchFamily="34" charset="-120"/>
                          <a:ea typeface="微軟正黑體" panose="020B0604030504040204" pitchFamily="34" charset="-120"/>
                        </a:rPr>
                        <a:t>、視覺符號分析與詮釋*。</a:t>
                      </a:r>
                      <a:endParaRPr lang="en-US" altLang="zh-TW" sz="1800" kern="1200" dirty="0" smtClean="0">
                        <a:effectLst/>
                        <a:latin typeface="微軟正黑體" panose="020B0604030504040204" pitchFamily="34" charset="-120"/>
                        <a:ea typeface="微軟正黑體" panose="020B0604030504040204" pitchFamily="34" charset="-120"/>
                      </a:endParaRPr>
                    </a:p>
                    <a:p>
                      <a:pPr>
                        <a:lnSpc>
                          <a:spcPct val="150000"/>
                        </a:lnSpc>
                      </a:pPr>
                      <a:endParaRPr lang="zh-TW" altLang="en-US" sz="1800" b="1" kern="1200" dirty="0">
                        <a:effectLst/>
                        <a:latin typeface="微軟正黑體" panose="020B0604030504040204" pitchFamily="34" charset="-120"/>
                        <a:ea typeface="微軟正黑體" panose="020B0604030504040204" pitchFamily="34" charset="-120"/>
                      </a:endParaRPr>
                    </a:p>
                  </a:txBody>
                  <a:tcPr marL="91437" marR="91437"/>
                </a:tc>
                <a:extLst>
                  <a:ext uri="{0D108BD9-81ED-4DB2-BD59-A6C34878D82A}">
                    <a16:rowId xmlns:a16="http://schemas.microsoft.com/office/drawing/2014/main" val="10001"/>
                  </a:ext>
                </a:extLst>
              </a:tr>
            </a:tbl>
          </a:graphicData>
        </a:graphic>
      </p:graphicFrame>
      <p:sp>
        <p:nvSpPr>
          <p:cNvPr id="4" name="向右箭號 3"/>
          <p:cNvSpPr/>
          <p:nvPr/>
        </p:nvSpPr>
        <p:spPr>
          <a:xfrm>
            <a:off x="659868" y="4941848"/>
            <a:ext cx="2161618" cy="1106487"/>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基礎感知探索</a:t>
            </a:r>
            <a:endPar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 name="向右箭號 5"/>
          <p:cNvSpPr/>
          <p:nvPr/>
        </p:nvSpPr>
        <p:spPr>
          <a:xfrm>
            <a:off x="3003024" y="4938112"/>
            <a:ext cx="1727943" cy="1154113"/>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構成要素的辨識與溝通</a:t>
            </a:r>
          </a:p>
        </p:txBody>
      </p:sp>
      <p:sp>
        <p:nvSpPr>
          <p:cNvPr id="7" name="向右箭號 6"/>
          <p:cNvSpPr/>
          <p:nvPr/>
        </p:nvSpPr>
        <p:spPr>
          <a:xfrm>
            <a:off x="5013872" y="4937171"/>
            <a:ext cx="1545896" cy="1133475"/>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微軟正黑體" panose="020B0604030504040204" pitchFamily="34" charset="-120"/>
                <a:ea typeface="微軟正黑體" panose="020B0604030504040204" pitchFamily="34" charset="-120"/>
              </a:rPr>
              <a:t>理論</a:t>
            </a:r>
            <a:r>
              <a:rPr lang="zh-TW" altLang="en-US" b="1" dirty="0" smtClean="0">
                <a:solidFill>
                  <a:schemeClr val="tx1"/>
                </a:solidFill>
                <a:latin typeface="微軟正黑體" panose="020B0604030504040204" pitchFamily="34" charset="-120"/>
                <a:ea typeface="微軟正黑體" panose="020B0604030504040204" pitchFamily="34" charset="-120"/>
              </a:rPr>
              <a:t>與</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符號</a:t>
            </a:r>
            <a:r>
              <a:rPr lang="zh-TW" altLang="en-US" b="1" dirty="0">
                <a:solidFill>
                  <a:schemeClr val="tx1"/>
                </a:solidFill>
                <a:latin typeface="微軟正黑體" panose="020B0604030504040204" pitchFamily="34" charset="-120"/>
                <a:ea typeface="微軟正黑體" panose="020B0604030504040204" pitchFamily="34" charset="-120"/>
              </a:rPr>
              <a:t>意涵</a:t>
            </a:r>
          </a:p>
        </p:txBody>
      </p:sp>
      <p:sp>
        <p:nvSpPr>
          <p:cNvPr id="9" name="橢圓 8"/>
          <p:cNvSpPr/>
          <p:nvPr/>
        </p:nvSpPr>
        <p:spPr>
          <a:xfrm>
            <a:off x="6940137" y="5091064"/>
            <a:ext cx="1587500" cy="879475"/>
          </a:xfrm>
          <a:prstGeom prst="ellipse">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分析</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與</a:t>
            </a:r>
            <a:r>
              <a:rPr lang="zh-TW" altLang="en-US" b="1" dirty="0">
                <a:solidFill>
                  <a:schemeClr val="tx1"/>
                </a:solidFill>
                <a:latin typeface="微軟正黑體" panose="020B0604030504040204" pitchFamily="34" charset="-120"/>
                <a:ea typeface="微軟正黑體" panose="020B0604030504040204" pitchFamily="34" charset="-120"/>
              </a:rPr>
              <a:t>詮釋</a:t>
            </a:r>
          </a:p>
        </p:txBody>
      </p:sp>
      <p:sp>
        <p:nvSpPr>
          <p:cNvPr id="61461" name="投影片編號版面配置區 2"/>
          <p:cNvSpPr>
            <a:spLocks noGrp="1"/>
          </p:cNvSpPr>
          <p:nvPr>
            <p:ph type="sldNum" sz="quarter" idx="12"/>
          </p:nvPr>
        </p:nvSpPr>
        <p:spPr bwMode="auto">
          <a:xfrm>
            <a:off x="71008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36</a:t>
            </a:fld>
            <a:endParaRPr lang="zh-TW" altLang="en-US" sz="1200" smtClean="0">
              <a:solidFill>
                <a:srgbClr val="898989"/>
              </a:solidFill>
            </a:endParaRPr>
          </a:p>
        </p:txBody>
      </p:sp>
      <p:sp>
        <p:nvSpPr>
          <p:cNvPr id="12" name="文字方塊 11"/>
          <p:cNvSpPr txBox="1"/>
          <p:nvPr/>
        </p:nvSpPr>
        <p:spPr>
          <a:xfrm>
            <a:off x="411195" y="6246653"/>
            <a:ext cx="6528942" cy="492443"/>
          </a:xfrm>
          <a:prstGeom prst="rect">
            <a:avLst/>
          </a:prstGeom>
          <a:noFill/>
        </p:spPr>
        <p:txBody>
          <a:bodyPr wrap="square" rtlCol="0">
            <a:spAutoFit/>
          </a:bodyPr>
          <a:lstStyle/>
          <a:p>
            <a:r>
              <a:rPr lang="zh-TW" altLang="en-US" sz="1300" dirty="0">
                <a:latin typeface="微軟正黑體" panose="020B0604030504040204" pitchFamily="34" charset="-120"/>
                <a:ea typeface="微軟正黑體" panose="020B0604030504040204" pitchFamily="34" charset="-120"/>
              </a:rPr>
              <a:t>第五學習階段部定必修音樂、美術、藝術生活之學習內容附「*」標記者</a:t>
            </a:r>
            <a:r>
              <a:rPr lang="zh-TW" altLang="en-US" sz="1300" dirty="0" smtClean="0">
                <a:latin typeface="微軟正黑體" panose="020B0604030504040204" pitchFamily="34" charset="-120"/>
                <a:ea typeface="微軟正黑體" panose="020B0604030504040204" pitchFamily="34" charset="-120"/>
              </a:rPr>
              <a:t>，</a:t>
            </a:r>
            <a:endParaRPr lang="en-US" altLang="zh-TW" sz="1300" dirty="0" smtClean="0">
              <a:latin typeface="微軟正黑體" panose="020B0604030504040204" pitchFamily="34" charset="-120"/>
              <a:ea typeface="微軟正黑體" panose="020B0604030504040204" pitchFamily="34" charset="-120"/>
            </a:endParaRPr>
          </a:p>
          <a:p>
            <a:r>
              <a:rPr lang="zh-TW" altLang="en-US" sz="1300" dirty="0" smtClean="0">
                <a:latin typeface="微軟正黑體" panose="020B0604030504040204" pitchFamily="34" charset="-120"/>
                <a:ea typeface="微軟正黑體" panose="020B0604030504040204" pitchFamily="34" charset="-120"/>
              </a:rPr>
              <a:t>表示</a:t>
            </a:r>
            <a:r>
              <a:rPr lang="zh-TW" altLang="en-US" sz="1300" dirty="0">
                <a:latin typeface="微軟正黑體" panose="020B0604030504040204" pitchFamily="34" charset="-120"/>
                <a:ea typeface="微軟正黑體" panose="020B0604030504040204" pitchFamily="34" charset="-120"/>
              </a:rPr>
              <a:t>每科目超過</a:t>
            </a: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學分時建議增加之內容。</a:t>
            </a:r>
          </a:p>
        </p:txBody>
      </p:sp>
      <p:sp>
        <p:nvSpPr>
          <p:cNvPr id="14" name="標題 1"/>
          <p:cNvSpPr txBox="1">
            <a:spLocks/>
          </p:cNvSpPr>
          <p:nvPr/>
        </p:nvSpPr>
        <p:spPr>
          <a:xfrm>
            <a:off x="183656" y="333434"/>
            <a:ext cx="8753382" cy="1435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學習內容舉隅</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以「視覺藝術</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美術」為例</a:t>
            </a:r>
            <a:endParaRPr lang="zh-TW" altLang="en-US" sz="16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15" name="等腰三角形 14"/>
          <p:cNvSpPr/>
          <p:nvPr/>
        </p:nvSpPr>
        <p:spPr>
          <a:xfrm rot="512239">
            <a:off x="8194527" y="347200"/>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等腰三角形 15"/>
          <p:cNvSpPr/>
          <p:nvPr/>
        </p:nvSpPr>
        <p:spPr>
          <a:xfrm rot="20371609">
            <a:off x="8712068" y="560233"/>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等腰三角形 16"/>
          <p:cNvSpPr/>
          <p:nvPr/>
        </p:nvSpPr>
        <p:spPr>
          <a:xfrm rot="20371609">
            <a:off x="7841116" y="582676"/>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等腰三角形 17"/>
          <p:cNvSpPr/>
          <p:nvPr/>
        </p:nvSpPr>
        <p:spPr>
          <a:xfrm rot="3761573">
            <a:off x="7337920" y="271327"/>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等腰三角形 18"/>
          <p:cNvSpPr/>
          <p:nvPr/>
        </p:nvSpPr>
        <p:spPr>
          <a:xfrm rot="20371609">
            <a:off x="8704685" y="255450"/>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119315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515534896"/>
              </p:ext>
            </p:extLst>
          </p:nvPr>
        </p:nvGraphicFramePr>
        <p:xfrm>
          <a:off x="538700" y="1592263"/>
          <a:ext cx="7960004" cy="3740150"/>
        </p:xfrm>
        <a:graphic>
          <a:graphicData uri="http://schemas.openxmlformats.org/drawingml/2006/table">
            <a:tbl>
              <a:tblPr firstRow="1" bandRow="1">
                <a:tableStyleId>{72833802-FEF1-4C79-8D5D-14CF1EAF98D9}</a:tableStyleId>
              </a:tblPr>
              <a:tblGrid>
                <a:gridCol w="1990001">
                  <a:extLst>
                    <a:ext uri="{9D8B030D-6E8A-4147-A177-3AD203B41FA5}">
                      <a16:colId xmlns:a16="http://schemas.microsoft.com/office/drawing/2014/main" val="20001"/>
                    </a:ext>
                  </a:extLst>
                </a:gridCol>
                <a:gridCol w="1990001">
                  <a:extLst>
                    <a:ext uri="{9D8B030D-6E8A-4147-A177-3AD203B41FA5}">
                      <a16:colId xmlns:a16="http://schemas.microsoft.com/office/drawing/2014/main" val="20002"/>
                    </a:ext>
                  </a:extLst>
                </a:gridCol>
                <a:gridCol w="1990001">
                  <a:extLst>
                    <a:ext uri="{9D8B030D-6E8A-4147-A177-3AD203B41FA5}">
                      <a16:colId xmlns:a16="http://schemas.microsoft.com/office/drawing/2014/main" val="20003"/>
                    </a:ext>
                  </a:extLst>
                </a:gridCol>
                <a:gridCol w="1990001">
                  <a:extLst>
                    <a:ext uri="{9D8B030D-6E8A-4147-A177-3AD203B41FA5}">
                      <a16:colId xmlns:a16="http://schemas.microsoft.com/office/drawing/2014/main" val="20004"/>
                    </a:ext>
                  </a:extLst>
                </a:gridCol>
              </a:tblGrid>
              <a:tr h="722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第二學習階段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第三學習階段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第四學習階段</a:t>
                      </a:r>
                      <a:endParaRPr lang="zh-TW" altLang="en-US" sz="18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91451" marR="91451" marT="45712" marB="4571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第五學習階段</a:t>
                      </a:r>
                      <a:endParaRPr lang="zh-TW" altLang="en-US" sz="1800" b="0" dirty="0">
                        <a:solidFill>
                          <a:srgbClr val="C00000"/>
                        </a:solidFill>
                        <a:latin typeface="微軟正黑體" panose="020B0604030504040204" pitchFamily="34" charset="-120"/>
                        <a:ea typeface="微軟正黑體" panose="020B0604030504040204" pitchFamily="34" charset="-120"/>
                      </a:endParaRPr>
                    </a:p>
                  </a:txBody>
                  <a:tcPr marL="91451" marR="91451" marT="45712" marB="45712" anchor="ctr"/>
                </a:tc>
                <a:extLst>
                  <a:ext uri="{0D108BD9-81ED-4DB2-BD59-A6C34878D82A}">
                    <a16:rowId xmlns:a16="http://schemas.microsoft.com/office/drawing/2014/main" val="10000"/>
                  </a:ext>
                </a:extLst>
              </a:tr>
              <a:tr h="3017458">
                <a:tc>
                  <a:txBody>
                    <a:bodyPr/>
                    <a:lstStyle/>
                    <a:p>
                      <a:pPr>
                        <a:lnSpc>
                          <a:spcPct val="150000"/>
                        </a:lnSpc>
                      </a:pPr>
                      <a:r>
                        <a:rPr lang="en-US" altLang="zh-TW" sz="1800" b="0" dirty="0" smtClean="0">
                          <a:solidFill>
                            <a:schemeClr val="tx1"/>
                          </a:solidFill>
                          <a:latin typeface="微軟正黑體" panose="020B0604030504040204" pitchFamily="34" charset="-120"/>
                          <a:ea typeface="微軟正黑體" panose="020B0604030504040204" pitchFamily="34" charset="-120"/>
                        </a:rPr>
                        <a:t>3-Ⅱ-1	</a:t>
                      </a:r>
                    </a:p>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能樂於參與各類藝術活動，探索自己的藝術興趣與能力，並展現欣賞禮儀。</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a:lnSpc>
                          <a:spcPct val="150000"/>
                        </a:lnSpc>
                      </a:pPr>
                      <a:r>
                        <a:rPr lang="en-US" altLang="zh-TW" sz="1800" b="0" dirty="0" smtClean="0">
                          <a:solidFill>
                            <a:schemeClr val="tx1"/>
                          </a:solidFill>
                          <a:latin typeface="微軟正黑體" panose="020B0604030504040204" pitchFamily="34" charset="-120"/>
                          <a:ea typeface="微軟正黑體" panose="020B0604030504040204" pitchFamily="34" charset="-120"/>
                        </a:rPr>
                        <a:t>3-Ⅲ-3	</a:t>
                      </a:r>
                    </a:p>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能應用各種媒體蒐集藝文資訊與展演內容。</a:t>
                      </a:r>
                      <a:endParaRPr lang="zh-TW" altLang="zh-TW" sz="1800" b="0" kern="1200" dirty="0" smtClean="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表</a:t>
                      </a:r>
                      <a:r>
                        <a:rPr lang="en-US" altLang="zh-TW" sz="1800" b="0" dirty="0" smtClean="0">
                          <a:solidFill>
                            <a:schemeClr val="tx1"/>
                          </a:solidFill>
                          <a:latin typeface="微軟正黑體" panose="020B0604030504040204" pitchFamily="34" charset="-120"/>
                          <a:ea typeface="微軟正黑體" panose="020B0604030504040204" pitchFamily="34" charset="-120"/>
                        </a:rPr>
                        <a:t>3-Ⅳ-4</a:t>
                      </a:r>
                    </a:p>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能養成鑑賞表演藝術的習慣，並能適性發展。</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藝</a:t>
                      </a:r>
                      <a:r>
                        <a:rPr lang="en-US" altLang="zh-TW" sz="1800" b="0" dirty="0" smtClean="0">
                          <a:solidFill>
                            <a:schemeClr val="tx1"/>
                          </a:solidFill>
                          <a:latin typeface="微軟正黑體" panose="020B0604030504040204" pitchFamily="34" charset="-120"/>
                          <a:ea typeface="微軟正黑體" panose="020B0604030504040204" pitchFamily="34" charset="-120"/>
                        </a:rPr>
                        <a:t>2-V-1</a:t>
                      </a:r>
                    </a:p>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1800" b="0" dirty="0" smtClean="0">
                          <a:solidFill>
                            <a:schemeClr val="tx1"/>
                          </a:solidFill>
                          <a:latin typeface="微軟正黑體" panose="020B0604030504040204" pitchFamily="34" charset="-120"/>
                          <a:ea typeface="微軟正黑體" panose="020B0604030504040204" pitchFamily="34" charset="-120"/>
                        </a:rPr>
                        <a:t>能具備對各類藝術之美感經驗及鑑賞的能力。</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bl>
          </a:graphicData>
        </a:graphic>
      </p:graphicFrame>
      <p:sp>
        <p:nvSpPr>
          <p:cNvPr id="5" name="向右箭號 4"/>
          <p:cNvSpPr/>
          <p:nvPr/>
        </p:nvSpPr>
        <p:spPr>
          <a:xfrm>
            <a:off x="4881935" y="4976190"/>
            <a:ext cx="1752593" cy="1193800"/>
          </a:xfrm>
          <a:prstGeom prst="rightArrow">
            <a:avLst/>
          </a:prstGeom>
          <a:solidFill>
            <a:srgbClr val="FFC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b="1" dirty="0" smtClean="0">
                <a:solidFill>
                  <a:schemeClr val="tx1"/>
                </a:solidFill>
                <a:latin typeface="微軟正黑體" panose="020B0604030504040204" pitchFamily="34" charset="-120"/>
                <a:ea typeface="微軟正黑體" panose="020B0604030504040204" pitchFamily="34" charset="-120"/>
              </a:rPr>
              <a:t>養成習慣</a:t>
            </a: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6043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37</a:t>
            </a:fld>
            <a:endParaRPr lang="zh-TW" altLang="en-US" sz="1200" smtClean="0">
              <a:solidFill>
                <a:srgbClr val="898989"/>
              </a:solidFill>
            </a:endParaRPr>
          </a:p>
        </p:txBody>
      </p:sp>
      <p:sp>
        <p:nvSpPr>
          <p:cNvPr id="12" name="流程圖: 打孔紙帶 11"/>
          <p:cNvSpPr/>
          <p:nvPr/>
        </p:nvSpPr>
        <p:spPr>
          <a:xfrm>
            <a:off x="6819129" y="5124107"/>
            <a:ext cx="1679575" cy="866775"/>
          </a:xfrm>
          <a:prstGeom prst="flowChartPunchedTape">
            <a:avLst/>
          </a:prstGeom>
          <a:solidFill>
            <a:srgbClr val="FFC000"/>
          </a:solidFill>
          <a:ln w="28575">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鑑賞各類藝術</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0" name="向右箭號 9"/>
          <p:cNvSpPr/>
          <p:nvPr/>
        </p:nvSpPr>
        <p:spPr>
          <a:xfrm>
            <a:off x="538700" y="5019613"/>
            <a:ext cx="2161618" cy="1106487"/>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探索興趣</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1" name="向右箭號 10"/>
          <p:cNvSpPr/>
          <p:nvPr/>
        </p:nvSpPr>
        <p:spPr>
          <a:xfrm>
            <a:off x="2881856" y="5015877"/>
            <a:ext cx="1727943" cy="1154113"/>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b="1" dirty="0" smtClean="0">
                <a:solidFill>
                  <a:schemeClr val="tx1"/>
                </a:solidFill>
                <a:latin typeface="微軟正黑體" panose="020B0604030504040204" pitchFamily="34" charset="-120"/>
                <a:ea typeface="微軟正黑體" panose="020B0604030504040204" pitchFamily="34" charset="-120"/>
              </a:rPr>
              <a:t>應用媒體</a:t>
            </a: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a:xfrm>
            <a:off x="183656" y="333434"/>
            <a:ext cx="8753382" cy="1435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學習表現舉隅</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以</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「表演藝術」</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為例</a:t>
            </a:r>
            <a:endParaRPr lang="zh-TW" altLang="en-US" sz="16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14" name="等腰三角形 13"/>
          <p:cNvSpPr/>
          <p:nvPr/>
        </p:nvSpPr>
        <p:spPr>
          <a:xfrm rot="512239">
            <a:off x="1264918" y="39016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等腰三角形 14"/>
          <p:cNvSpPr/>
          <p:nvPr/>
        </p:nvSpPr>
        <p:spPr>
          <a:xfrm rot="20371609">
            <a:off x="1782459" y="60319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等腰三角形 15"/>
          <p:cNvSpPr/>
          <p:nvPr/>
        </p:nvSpPr>
        <p:spPr>
          <a:xfrm rot="20371609">
            <a:off x="911507" y="62563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等腰三角形 16"/>
          <p:cNvSpPr/>
          <p:nvPr/>
        </p:nvSpPr>
        <p:spPr>
          <a:xfrm rot="3761573">
            <a:off x="408311" y="31429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等腰三角形 17"/>
          <p:cNvSpPr/>
          <p:nvPr/>
        </p:nvSpPr>
        <p:spPr>
          <a:xfrm rot="20371609">
            <a:off x="1775076" y="29841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330108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029923540"/>
              </p:ext>
            </p:extLst>
          </p:nvPr>
        </p:nvGraphicFramePr>
        <p:xfrm>
          <a:off x="501109" y="1719031"/>
          <a:ext cx="8118476" cy="2923611"/>
        </p:xfrm>
        <a:graphic>
          <a:graphicData uri="http://schemas.openxmlformats.org/drawingml/2006/table">
            <a:tbl>
              <a:tblPr firstRow="1" bandRow="1">
                <a:tableStyleId>{17292A2E-F333-43FB-9621-5CBBE7FDCDCB}</a:tableStyleId>
              </a:tblPr>
              <a:tblGrid>
                <a:gridCol w="2029619">
                  <a:extLst>
                    <a:ext uri="{9D8B030D-6E8A-4147-A177-3AD203B41FA5}">
                      <a16:colId xmlns:a16="http://schemas.microsoft.com/office/drawing/2014/main" val="20001"/>
                    </a:ext>
                  </a:extLst>
                </a:gridCol>
                <a:gridCol w="2029619">
                  <a:extLst>
                    <a:ext uri="{9D8B030D-6E8A-4147-A177-3AD203B41FA5}">
                      <a16:colId xmlns:a16="http://schemas.microsoft.com/office/drawing/2014/main" val="20002"/>
                    </a:ext>
                  </a:extLst>
                </a:gridCol>
                <a:gridCol w="2148678">
                  <a:extLst>
                    <a:ext uri="{9D8B030D-6E8A-4147-A177-3AD203B41FA5}">
                      <a16:colId xmlns:a16="http://schemas.microsoft.com/office/drawing/2014/main" val="20003"/>
                    </a:ext>
                  </a:extLst>
                </a:gridCol>
                <a:gridCol w="1910560">
                  <a:extLst>
                    <a:ext uri="{9D8B030D-6E8A-4147-A177-3AD203B41FA5}">
                      <a16:colId xmlns:a16="http://schemas.microsoft.com/office/drawing/2014/main" val="20004"/>
                    </a:ext>
                  </a:extLst>
                </a:gridCol>
              </a:tblGrid>
              <a:tr h="774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第二學習階段</a:t>
                      </a:r>
                      <a:endParaRPr lang="zh-TW" altLang="en-US" sz="1800" dirty="0">
                        <a:solidFill>
                          <a:srgbClr val="FFFF00"/>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第三學習階段</a:t>
                      </a:r>
                      <a:endParaRPr lang="zh-TW" altLang="en-US" sz="1800" dirty="0">
                        <a:solidFill>
                          <a:schemeClr val="bg1"/>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第四學習階段</a:t>
                      </a:r>
                      <a:endParaRPr lang="zh-TW" altLang="en-US" sz="1800" dirty="0">
                        <a:solidFill>
                          <a:srgbClr val="FFFF00"/>
                        </a:solidFill>
                        <a:latin typeface="微軟正黑體" panose="020B0604030504040204" pitchFamily="34" charset="-120"/>
                        <a:ea typeface="微軟正黑體" panose="020B0604030504040204" pitchFamily="34" charset="-120"/>
                      </a:endParaRPr>
                    </a:p>
                  </a:txBody>
                  <a:tcPr marL="91437" marR="914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第五學習階段</a:t>
                      </a:r>
                      <a:endParaRPr lang="zh-TW" altLang="en-US" sz="1800" dirty="0">
                        <a:solidFill>
                          <a:schemeClr val="bg1"/>
                        </a:solidFill>
                        <a:latin typeface="微軟正黑體" panose="020B0604030504040204" pitchFamily="34" charset="-120"/>
                        <a:ea typeface="微軟正黑體" panose="020B0604030504040204" pitchFamily="34" charset="-120"/>
                      </a:endParaRPr>
                    </a:p>
                  </a:txBody>
                  <a:tcPr marL="91437" marR="91437" anchor="ctr"/>
                </a:tc>
                <a:extLst>
                  <a:ext uri="{0D108BD9-81ED-4DB2-BD59-A6C34878D82A}">
                    <a16:rowId xmlns:a16="http://schemas.microsoft.com/office/drawing/2014/main" val="10000"/>
                  </a:ext>
                </a:extLst>
              </a:tr>
              <a:tr h="2058916">
                <a:tc>
                  <a:txBody>
                    <a:bodyPr/>
                    <a:lstStyle/>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表</a:t>
                      </a:r>
                      <a:r>
                        <a:rPr lang="en-US" altLang="zh-TW" sz="1800" b="0" dirty="0" smtClean="0">
                          <a:solidFill>
                            <a:schemeClr val="tx1"/>
                          </a:solidFill>
                          <a:latin typeface="微軟正黑體" panose="020B0604030504040204" pitchFamily="34" charset="-120"/>
                          <a:ea typeface="微軟正黑體" panose="020B0604030504040204" pitchFamily="34" charset="-120"/>
                        </a:rPr>
                        <a:t>P-Ⅱ-2</a:t>
                      </a:r>
                    </a:p>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各類形式的表演藝術活動。</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a:lnSpc>
                          <a:spcPct val="150000"/>
                        </a:lnSpc>
                      </a:pPr>
                      <a:r>
                        <a:rPr lang="zh-TW" altLang="en-US" sz="1800" b="0" kern="1200" dirty="0" smtClean="0">
                          <a:solidFill>
                            <a:schemeClr val="tx1"/>
                          </a:solidFill>
                          <a:latin typeface="微軟正黑體" panose="020B0604030504040204" pitchFamily="34" charset="-120"/>
                          <a:ea typeface="微軟正黑體" panose="020B0604030504040204" pitchFamily="34" charset="-120"/>
                          <a:cs typeface="+mn-cs"/>
                        </a:rPr>
                        <a:t>表</a:t>
                      </a:r>
                      <a:r>
                        <a:rPr lang="en-US" altLang="zh-TW" sz="1800" b="0" kern="1200" dirty="0" smtClean="0">
                          <a:solidFill>
                            <a:schemeClr val="tx1"/>
                          </a:solidFill>
                          <a:latin typeface="微軟正黑體" panose="020B0604030504040204" pitchFamily="34" charset="-120"/>
                          <a:ea typeface="微軟正黑體" panose="020B0604030504040204" pitchFamily="34" charset="-120"/>
                          <a:cs typeface="+mn-cs"/>
                        </a:rPr>
                        <a:t>P-Ⅲ-3</a:t>
                      </a:r>
                    </a:p>
                    <a:p>
                      <a:pPr>
                        <a:lnSpc>
                          <a:spcPct val="150000"/>
                        </a:lnSpc>
                      </a:pPr>
                      <a:r>
                        <a:rPr lang="zh-TW" altLang="en-US" sz="1800" b="0" kern="1200" dirty="0" smtClean="0">
                          <a:solidFill>
                            <a:schemeClr val="tx1"/>
                          </a:solidFill>
                          <a:latin typeface="微軟正黑體" panose="020B0604030504040204" pitchFamily="34" charset="-120"/>
                          <a:ea typeface="微軟正黑體" panose="020B0604030504040204" pitchFamily="34" charset="-120"/>
                          <a:cs typeface="+mn-cs"/>
                        </a:rPr>
                        <a:t>展演訊息、評論、影音資料</a:t>
                      </a:r>
                      <a:r>
                        <a:rPr lang="zh-TW" altLang="en-US" sz="1800" b="0" dirty="0" smtClean="0">
                          <a:solidFill>
                            <a:schemeClr val="tx1"/>
                          </a:solidFill>
                          <a:latin typeface="微軟正黑體" panose="020B0604030504040204" pitchFamily="34" charset="-120"/>
                          <a:ea typeface="微軟正黑體" panose="020B0604030504040204" pitchFamily="34" charset="-120"/>
                        </a:rPr>
                        <a:t>。</a:t>
                      </a:r>
                      <a:endParaRPr lang="zh-TW" altLang="zh-TW" sz="1800" b="0" kern="1200" dirty="0" smtClean="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表</a:t>
                      </a:r>
                      <a:r>
                        <a:rPr lang="en-US" altLang="zh-TW" sz="1800" b="0" dirty="0" smtClean="0">
                          <a:solidFill>
                            <a:schemeClr val="tx1"/>
                          </a:solidFill>
                          <a:latin typeface="微軟正黑體" panose="020B0604030504040204" pitchFamily="34" charset="-120"/>
                          <a:ea typeface="微軟正黑體" panose="020B0604030504040204" pitchFamily="34" charset="-120"/>
                        </a:rPr>
                        <a:t>P-Ⅳ-4</a:t>
                      </a:r>
                    </a:p>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表演藝術活動與展演、表演藝術相關工作的特性與種類。</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tc>
                <a:tc>
                  <a:txBody>
                    <a:bodyPr/>
                    <a:lstStyle/>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藝</a:t>
                      </a:r>
                      <a:r>
                        <a:rPr lang="en-US" altLang="zh-TW" sz="1800" b="0" dirty="0" smtClean="0">
                          <a:solidFill>
                            <a:schemeClr val="tx1"/>
                          </a:solidFill>
                          <a:latin typeface="微軟正黑體" panose="020B0604030504040204" pitchFamily="34" charset="-120"/>
                          <a:ea typeface="微軟正黑體" panose="020B0604030504040204" pitchFamily="34" charset="-120"/>
                        </a:rPr>
                        <a:t>P-V-6</a:t>
                      </a:r>
                    </a:p>
                    <a:p>
                      <a:pPr>
                        <a:lnSpc>
                          <a:spcPct val="150000"/>
                        </a:lnSpc>
                      </a:pPr>
                      <a:r>
                        <a:rPr lang="zh-TW" altLang="en-US" sz="1800" b="0" dirty="0" smtClean="0">
                          <a:solidFill>
                            <a:schemeClr val="tx1"/>
                          </a:solidFill>
                          <a:latin typeface="微軟正黑體" panose="020B0604030504040204" pitchFamily="34" charset="-120"/>
                          <a:ea typeface="微軟正黑體" panose="020B0604030504040204" pitchFamily="34" charset="-120"/>
                        </a:rPr>
                        <a:t>表演藝術應用於生活、職涯、傳統文化與公民議題。*</a:t>
                      </a:r>
                      <a:endParaRPr lang="zh-TW" altLang="en-US" sz="1800" b="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bl>
          </a:graphicData>
        </a:graphic>
      </p:graphicFrame>
      <p:sp>
        <p:nvSpPr>
          <p:cNvPr id="4" name="向右箭號 3"/>
          <p:cNvSpPr/>
          <p:nvPr/>
        </p:nvSpPr>
        <p:spPr>
          <a:xfrm>
            <a:off x="673677" y="4270957"/>
            <a:ext cx="3996465" cy="1106487"/>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藝術活動</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7" name="向右箭號 6"/>
          <p:cNvSpPr/>
          <p:nvPr/>
        </p:nvSpPr>
        <p:spPr>
          <a:xfrm>
            <a:off x="4987596" y="4270957"/>
            <a:ext cx="1545896" cy="1133475"/>
          </a:xfrm>
          <a:prstGeom prst="rightArrow">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相關工作</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9" name="橢圓 8"/>
          <p:cNvSpPr/>
          <p:nvPr/>
        </p:nvSpPr>
        <p:spPr>
          <a:xfrm>
            <a:off x="6913861" y="4424850"/>
            <a:ext cx="1587500" cy="879475"/>
          </a:xfrm>
          <a:prstGeom prst="ellipse">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smtClean="0">
                <a:solidFill>
                  <a:schemeClr val="tx1"/>
                </a:solidFill>
                <a:latin typeface="微軟正黑體" panose="020B0604030504040204" pitchFamily="34" charset="-120"/>
                <a:ea typeface="微軟正黑體" panose="020B0604030504040204" pitchFamily="34" charset="-120"/>
              </a:rPr>
              <a:t>職涯與公民議題</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61461" name="投影片編號版面配置區 2"/>
          <p:cNvSpPr>
            <a:spLocks noGrp="1"/>
          </p:cNvSpPr>
          <p:nvPr>
            <p:ph type="sldNum" sz="quarter" idx="12"/>
          </p:nvPr>
        </p:nvSpPr>
        <p:spPr bwMode="auto">
          <a:xfrm>
            <a:off x="71008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09D612-5FF9-4562-8219-88F0ED7FDA56}" type="slidenum">
              <a:rPr lang="zh-TW" altLang="en-US" sz="1200" smtClean="0">
                <a:solidFill>
                  <a:srgbClr val="898989"/>
                </a:solidFill>
              </a:rPr>
              <a:pPr>
                <a:lnSpc>
                  <a:spcPct val="100000"/>
                </a:lnSpc>
                <a:spcBef>
                  <a:spcPct val="0"/>
                </a:spcBef>
                <a:buFontTx/>
                <a:buNone/>
              </a:pPr>
              <a:t>38</a:t>
            </a:fld>
            <a:endParaRPr lang="zh-TW" altLang="en-US" sz="1200" smtClean="0">
              <a:solidFill>
                <a:srgbClr val="898989"/>
              </a:solidFill>
            </a:endParaRPr>
          </a:p>
        </p:txBody>
      </p:sp>
      <p:sp>
        <p:nvSpPr>
          <p:cNvPr id="10" name="文字方塊 9"/>
          <p:cNvSpPr txBox="1"/>
          <p:nvPr/>
        </p:nvSpPr>
        <p:spPr>
          <a:xfrm>
            <a:off x="457003" y="6250739"/>
            <a:ext cx="6528942" cy="492443"/>
          </a:xfrm>
          <a:prstGeom prst="rect">
            <a:avLst/>
          </a:prstGeom>
          <a:noFill/>
        </p:spPr>
        <p:txBody>
          <a:bodyPr wrap="square" rtlCol="0">
            <a:spAutoFit/>
          </a:bodyPr>
          <a:lstStyle/>
          <a:p>
            <a:r>
              <a:rPr lang="zh-TW" altLang="en-US" sz="1300" dirty="0">
                <a:latin typeface="微軟正黑體" panose="020B0604030504040204" pitchFamily="34" charset="-120"/>
                <a:ea typeface="微軟正黑體" panose="020B0604030504040204" pitchFamily="34" charset="-120"/>
              </a:rPr>
              <a:t>第五學習階段部定必修音樂、美術、藝術生活之學習內容附「*」標記者</a:t>
            </a:r>
            <a:r>
              <a:rPr lang="zh-TW" altLang="en-US" sz="1300" dirty="0" smtClean="0">
                <a:latin typeface="微軟正黑體" panose="020B0604030504040204" pitchFamily="34" charset="-120"/>
                <a:ea typeface="微軟正黑體" panose="020B0604030504040204" pitchFamily="34" charset="-120"/>
              </a:rPr>
              <a:t>，</a:t>
            </a:r>
            <a:endParaRPr lang="en-US" altLang="zh-TW" sz="1300" dirty="0" smtClean="0">
              <a:latin typeface="微軟正黑體" panose="020B0604030504040204" pitchFamily="34" charset="-120"/>
              <a:ea typeface="微軟正黑體" panose="020B0604030504040204" pitchFamily="34" charset="-120"/>
            </a:endParaRPr>
          </a:p>
          <a:p>
            <a:r>
              <a:rPr lang="zh-TW" altLang="en-US" sz="1300" dirty="0" smtClean="0">
                <a:latin typeface="微軟正黑體" panose="020B0604030504040204" pitchFamily="34" charset="-120"/>
                <a:ea typeface="微軟正黑體" panose="020B0604030504040204" pitchFamily="34" charset="-120"/>
              </a:rPr>
              <a:t>表示</a:t>
            </a:r>
            <a:r>
              <a:rPr lang="zh-TW" altLang="en-US" sz="1300" dirty="0">
                <a:latin typeface="微軟正黑體" panose="020B0604030504040204" pitchFamily="34" charset="-120"/>
                <a:ea typeface="微軟正黑體" panose="020B0604030504040204" pitchFamily="34" charset="-120"/>
              </a:rPr>
              <a:t>每科目超過</a:t>
            </a: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學分時建議增加之內容。</a:t>
            </a:r>
          </a:p>
        </p:txBody>
      </p:sp>
      <p:sp>
        <p:nvSpPr>
          <p:cNvPr id="12" name="標題 1"/>
          <p:cNvSpPr txBox="1">
            <a:spLocks/>
          </p:cNvSpPr>
          <p:nvPr/>
        </p:nvSpPr>
        <p:spPr>
          <a:xfrm>
            <a:off x="183656" y="333434"/>
            <a:ext cx="8753382" cy="1435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學習內容舉隅</a:t>
            </a:r>
            <a:r>
              <a:rPr lang="en-US" altLang="zh-TW"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以</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「表演藝術」</a:t>
            </a:r>
            <a:r>
              <a:rPr lang="zh-TW" altLang="en-US" sz="24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為例</a:t>
            </a:r>
            <a:endParaRPr lang="zh-TW" altLang="en-US" sz="16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13" name="等腰三角形 12"/>
          <p:cNvSpPr/>
          <p:nvPr/>
        </p:nvSpPr>
        <p:spPr>
          <a:xfrm rot="512239">
            <a:off x="1264918" y="390163"/>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等腰三角形 13"/>
          <p:cNvSpPr/>
          <p:nvPr/>
        </p:nvSpPr>
        <p:spPr>
          <a:xfrm rot="20371609">
            <a:off x="1782459" y="603196"/>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等腰三角形 14"/>
          <p:cNvSpPr/>
          <p:nvPr/>
        </p:nvSpPr>
        <p:spPr>
          <a:xfrm rot="20371609">
            <a:off x="911507" y="625639"/>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等腰三角形 15"/>
          <p:cNvSpPr/>
          <p:nvPr/>
        </p:nvSpPr>
        <p:spPr>
          <a:xfrm rot="3761573">
            <a:off x="408311" y="314290"/>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等腰三角形 16"/>
          <p:cNvSpPr/>
          <p:nvPr/>
        </p:nvSpPr>
        <p:spPr>
          <a:xfrm rot="20371609">
            <a:off x="1775076" y="29841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4181022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4721" y="2634353"/>
            <a:ext cx="7886700" cy="733762"/>
          </a:xfrm>
        </p:spPr>
        <p:txBody>
          <a:bodyPr rtlCol="0">
            <a:normAutofit fontScale="90000"/>
          </a:bodyPr>
          <a:lstStyle/>
          <a:p>
            <a:pPr lvl="1" eaLnBrk="1" fontAlgn="auto" hangingPunct="1">
              <a:spcAft>
                <a:spcPts val="0"/>
              </a:spcAft>
              <a:defRPr/>
            </a:pPr>
            <a:r>
              <a:rPr lang="zh-TW" altLang="en-US" sz="44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zh-TW" altLang="en-US" sz="4400" b="1" kern="12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4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多元活力的課</a:t>
            </a:r>
            <a:r>
              <a:rPr lang="zh-TW" altLang="en-US" sz="4400" b="1" kern="12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a:t>
            </a:r>
            <a:endParaRPr lang="zh-TW" altLang="en-US" sz="44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cxnSp>
        <p:nvCxnSpPr>
          <p:cNvPr id="5" name="直接连接符 8"/>
          <p:cNvCxnSpPr/>
          <p:nvPr/>
        </p:nvCxnSpPr>
        <p:spPr>
          <a:xfrm rot="960000" flipH="1">
            <a:off x="2136294" y="3909053"/>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6" name="直接连接符 9"/>
          <p:cNvCxnSpPr/>
          <p:nvPr/>
        </p:nvCxnSpPr>
        <p:spPr>
          <a:xfrm flipH="1">
            <a:off x="1271040" y="4089179"/>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7" name="直接连接符 10"/>
          <p:cNvCxnSpPr/>
          <p:nvPr/>
        </p:nvCxnSpPr>
        <p:spPr>
          <a:xfrm flipH="1">
            <a:off x="5966375" y="1307644"/>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直接连接符 11"/>
          <p:cNvCxnSpPr/>
          <p:nvPr/>
        </p:nvCxnSpPr>
        <p:spPr>
          <a:xfrm flipH="1">
            <a:off x="6473802" y="2131936"/>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806382" y="3380687"/>
            <a:ext cx="4308918" cy="584775"/>
          </a:xfrm>
          <a:prstGeom prst="rect">
            <a:avLst/>
          </a:prstGeom>
          <a:ln>
            <a:noFill/>
          </a:ln>
        </p:spPr>
        <p:txBody>
          <a:bodyPr wrap="square">
            <a:spAutoFit/>
          </a:bodyPr>
          <a:lstStyle/>
          <a:p>
            <a:pPr algn="ctr"/>
            <a:r>
              <a:rPr lang="zh-TW" altLang="en-US" sz="32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課程及教學之實施</a:t>
            </a:r>
            <a:endPar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39</a:t>
            </a:r>
            <a:endParaRPr lang="zh-TW" altLang="en-US" sz="1200" dirty="0" smtClean="0">
              <a:solidFill>
                <a:srgbClr val="898989"/>
              </a:solidFill>
            </a:endParaRPr>
          </a:p>
        </p:txBody>
      </p:sp>
      <p:sp>
        <p:nvSpPr>
          <p:cNvPr id="11" name="矩形 10"/>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04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601"/>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601"/>
                                        <p:tgtEl>
                                          <p:spTgt spid="8"/>
                                        </p:tgtEl>
                                      </p:cBhvr>
                                    </p:animEffect>
                                  </p:childTnLst>
                                </p:cTn>
                              </p:par>
                              <p:par>
                                <p:cTn id="11" presetID="2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601"/>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601"/>
                                        <p:tgtEl>
                                          <p:spTgt spid="6"/>
                                        </p:tgtEl>
                                      </p:cBhvr>
                                    </p:animEffect>
                                  </p:childTnLst>
                                </p:cTn>
                              </p:par>
                            </p:childTnLst>
                          </p:cTn>
                        </p:par>
                        <p:par>
                          <p:cTn id="17" fill="hold">
                            <p:stCondLst>
                              <p:cond delay="601"/>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90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a:noFill/>
        </p:spPr>
        <p:txBody>
          <a:bodyPr rtlCol="0">
            <a:noAutofit/>
          </a:bodyPr>
          <a:lstStyle/>
          <a:p>
            <a:pPr eaLnBrk="1" fontAlgn="auto" hangingPunct="1">
              <a:lnSpc>
                <a:spcPct val="150000"/>
              </a:lnSpc>
              <a:spcAft>
                <a:spcPts val="0"/>
              </a:spcAft>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a:t>
            </a: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endPar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3" name="组合 47">
            <a:extLst>
              <a:ext uri="{FF2B5EF4-FFF2-40B4-BE49-F238E27FC236}">
                <a16:creationId xmlns:a16="http://schemas.microsoft.com/office/drawing/2014/main" id="{E0CAE53E-8086-46EB-B164-49C88A9C7770}"/>
              </a:ext>
            </a:extLst>
          </p:cNvPr>
          <p:cNvGrpSpPr/>
          <p:nvPr/>
        </p:nvGrpSpPr>
        <p:grpSpPr>
          <a:xfrm>
            <a:off x="6362700" y="-1115706"/>
            <a:ext cx="2777236" cy="2579292"/>
            <a:chOff x="9650825" y="-371817"/>
            <a:chExt cx="2541176" cy="2579292"/>
          </a:xfrm>
        </p:grpSpPr>
        <p:sp>
          <p:nvSpPr>
            <p:cNvPr id="4" name="等腰三角形 3">
              <a:extLst>
                <a:ext uri="{FF2B5EF4-FFF2-40B4-BE49-F238E27FC236}">
                  <a16:creationId xmlns:a16="http://schemas.microsoft.com/office/drawing/2014/main" id="{6B076B91-0DF5-40A7-9672-5F7EABBA8968}"/>
                </a:ext>
              </a:extLst>
            </p:cNvPr>
            <p:cNvSpPr/>
            <p:nvPr/>
          </p:nvSpPr>
          <p:spPr>
            <a:xfrm rot="16200000">
              <a:off x="9600001" y="-320993"/>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3904F87E-9F5C-4AA0-AECA-8A20211917A7}"/>
                </a:ext>
              </a:extLst>
            </p:cNvPr>
            <p:cNvSpPr/>
            <p:nvPr/>
          </p:nvSpPr>
          <p:spPr>
            <a:xfrm rot="5400000">
              <a:off x="10235294" y="-320993"/>
              <a:ext cx="736941" cy="635294"/>
            </a:xfrm>
            <a:prstGeom prst="triangle">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080DF330-8C40-477F-B0C9-4E169CC11F41}"/>
                </a:ext>
              </a:extLst>
            </p:cNvPr>
            <p:cNvSpPr/>
            <p:nvPr/>
          </p:nvSpPr>
          <p:spPr>
            <a:xfrm rot="16200000">
              <a:off x="10870588" y="-320993"/>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a:extLst>
                <a:ext uri="{FF2B5EF4-FFF2-40B4-BE49-F238E27FC236}">
                  <a16:creationId xmlns:a16="http://schemas.microsoft.com/office/drawing/2014/main" id="{06BD88D8-2717-44DB-8BED-B80D4971CAA5}"/>
                </a:ext>
              </a:extLst>
            </p:cNvPr>
            <p:cNvSpPr/>
            <p:nvPr/>
          </p:nvSpPr>
          <p:spPr>
            <a:xfrm rot="5400000">
              <a:off x="11505882" y="-320993"/>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a:extLst>
                <a:ext uri="{FF2B5EF4-FFF2-40B4-BE49-F238E27FC236}">
                  <a16:creationId xmlns:a16="http://schemas.microsoft.com/office/drawing/2014/main" id="{6DB23618-AE36-4B00-857B-79E7226AA9DF}"/>
                </a:ext>
              </a:extLst>
            </p:cNvPr>
            <p:cNvSpPr/>
            <p:nvPr/>
          </p:nvSpPr>
          <p:spPr>
            <a:xfrm rot="5400000">
              <a:off x="9600001" y="4747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id="{0C6FCCD2-DC9C-4F8D-9675-E7FA2BDD2B31}"/>
                </a:ext>
              </a:extLst>
            </p:cNvPr>
            <p:cNvSpPr/>
            <p:nvPr/>
          </p:nvSpPr>
          <p:spPr>
            <a:xfrm rot="16200000">
              <a:off x="10235294" y="4747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7953D64D-3E49-4005-9731-DCFDF6BD1854}"/>
                </a:ext>
              </a:extLst>
            </p:cNvPr>
            <p:cNvSpPr/>
            <p:nvPr/>
          </p:nvSpPr>
          <p:spPr>
            <a:xfrm rot="5400000">
              <a:off x="10870588" y="47478"/>
              <a:ext cx="736941" cy="635294"/>
            </a:xfrm>
            <a:prstGeom prst="triangle">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67452DC3-B6CA-4060-9159-AD3487D358A4}"/>
                </a:ext>
              </a:extLst>
            </p:cNvPr>
            <p:cNvSpPr/>
            <p:nvPr/>
          </p:nvSpPr>
          <p:spPr>
            <a:xfrm rot="16200000">
              <a:off x="11505882" y="47478"/>
              <a:ext cx="736941" cy="635294"/>
            </a:xfrm>
            <a:prstGeom prst="triangle">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1C20E701-D089-4768-9419-A43DC2E693EE}"/>
                </a:ext>
              </a:extLst>
            </p:cNvPr>
            <p:cNvSpPr/>
            <p:nvPr/>
          </p:nvSpPr>
          <p:spPr>
            <a:xfrm rot="16200000">
              <a:off x="10870588" y="415948"/>
              <a:ext cx="736941" cy="635294"/>
            </a:xfrm>
            <a:prstGeom prst="triangle">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0E5E70F9-0EA8-4B0A-B3E0-3552313EF1ED}"/>
                </a:ext>
              </a:extLst>
            </p:cNvPr>
            <p:cNvSpPr/>
            <p:nvPr/>
          </p:nvSpPr>
          <p:spPr>
            <a:xfrm rot="5400000">
              <a:off x="11505882" y="415948"/>
              <a:ext cx="736941" cy="635294"/>
            </a:xfrm>
            <a:prstGeom prst="triangle">
              <a:avLst/>
            </a:prstGeom>
            <a:solidFill>
              <a:schemeClr val="bg2">
                <a:lumMod val="9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7200B514-0199-49C4-AA39-15142C02BAA6}"/>
                </a:ext>
              </a:extLst>
            </p:cNvPr>
            <p:cNvSpPr/>
            <p:nvPr/>
          </p:nvSpPr>
          <p:spPr>
            <a:xfrm rot="5400000">
              <a:off x="10870588"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74220090-3121-4718-B695-D992446FD498}"/>
                </a:ext>
              </a:extLst>
            </p:cNvPr>
            <p:cNvSpPr/>
            <p:nvPr/>
          </p:nvSpPr>
          <p:spPr>
            <a:xfrm rot="16200000">
              <a:off x="11505882" y="78441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5EA1AEE7-648B-4D45-BA95-3B9A794F31A8}"/>
                </a:ext>
              </a:extLst>
            </p:cNvPr>
            <p:cNvSpPr/>
            <p:nvPr/>
          </p:nvSpPr>
          <p:spPr>
            <a:xfrm rot="16200000">
              <a:off x="10870588" y="115288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DB7511A8-C5E2-4DAE-8EE5-0BC84AF33F5C}"/>
                </a:ext>
              </a:extLst>
            </p:cNvPr>
            <p:cNvSpPr/>
            <p:nvPr/>
          </p:nvSpPr>
          <p:spPr>
            <a:xfrm rot="5400000">
              <a:off x="11505882" y="1152888"/>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9A308B3D-C01B-40F4-93D7-E90F9D1AF90D}"/>
                </a:ext>
              </a:extLst>
            </p:cNvPr>
            <p:cNvSpPr/>
            <p:nvPr/>
          </p:nvSpPr>
          <p:spPr>
            <a:xfrm rot="16200000">
              <a:off x="11505882" y="1521358"/>
              <a:ext cx="736941" cy="635294"/>
            </a:xfrm>
            <a:prstGeom prst="triangle">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76C8ACCB-EBA7-4FB7-A371-A868EEBF54D1}"/>
                </a:ext>
              </a:extLst>
            </p:cNvPr>
            <p:cNvSpPr/>
            <p:nvPr/>
          </p:nvSpPr>
          <p:spPr>
            <a:xfrm rot="16200000">
              <a:off x="11505883" y="1521356"/>
              <a:ext cx="736941" cy="635294"/>
            </a:xfrm>
            <a:prstGeom prst="triangl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id="{DC36353A-37F9-4458-9569-0D85CD0C0333}"/>
                </a:ext>
              </a:extLst>
            </p:cNvPr>
            <p:cNvSpPr/>
            <p:nvPr/>
          </p:nvSpPr>
          <p:spPr>
            <a:xfrm rot="5400000">
              <a:off x="10235292" y="415947"/>
              <a:ext cx="736941" cy="635294"/>
            </a:xfrm>
            <a:prstGeom prst="triangle">
              <a:avLst/>
            </a:pr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a:t>
            </a:r>
            <a:endParaRPr lang="zh-TW" altLang="en-US" sz="1200" dirty="0" smtClean="0">
              <a:solidFill>
                <a:srgbClr val="898989"/>
              </a:solidFill>
            </a:endParaRPr>
          </a:p>
        </p:txBody>
      </p:sp>
      <p:sp>
        <p:nvSpPr>
          <p:cNvPr id="23" name="矩形 22"/>
          <p:cNvSpPr/>
          <p:nvPr/>
        </p:nvSpPr>
        <p:spPr>
          <a:xfrm>
            <a:off x="8578850" y="6005384"/>
            <a:ext cx="392155" cy="358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chemeClr val="bg1"/>
                </a:solidFill>
              </a:ln>
              <a:solidFill>
                <a:schemeClr val="bg1"/>
              </a:solidFill>
            </a:endParaRPr>
          </a:p>
        </p:txBody>
      </p:sp>
    </p:spTree>
    <p:extLst>
      <p:ext uri="{BB962C8B-B14F-4D97-AF65-F5344CB8AC3E}">
        <p14:creationId xmlns:p14="http://schemas.microsoft.com/office/powerpoint/2010/main" val="1415140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1887" y="386733"/>
            <a:ext cx="7886700" cy="801688"/>
          </a:xfrm>
        </p:spPr>
        <p:txBody>
          <a:bodyPr rtlCol="0">
            <a:normAutofit/>
          </a:bodyPr>
          <a:lstStyle/>
          <a:p>
            <a:pPr eaLnBrk="1" fontAlgn="auto" hangingPunct="1">
              <a:lnSpc>
                <a:spcPct val="1000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實施要點（一）課程發展</a:t>
            </a:r>
          </a:p>
        </p:txBody>
      </p:sp>
      <p:grpSp>
        <p:nvGrpSpPr>
          <p:cNvPr id="3" name="群組 2"/>
          <p:cNvGrpSpPr/>
          <p:nvPr/>
        </p:nvGrpSpPr>
        <p:grpSpPr>
          <a:xfrm>
            <a:off x="-139410" y="190728"/>
            <a:ext cx="860981" cy="1079570"/>
            <a:chOff x="-139410" y="190728"/>
            <a:chExt cx="860981" cy="1079570"/>
          </a:xfrm>
        </p:grpSpPr>
        <p:sp>
          <p:nvSpPr>
            <p:cNvPr id="31"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等腰三角形 31"/>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等腰三角形 32"/>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等腰三角形 33"/>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等腰三角形 34"/>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40</a:t>
            </a:r>
            <a:endParaRPr lang="zh-TW" altLang="en-US" sz="1200" dirty="0" smtClean="0">
              <a:solidFill>
                <a:srgbClr val="898989"/>
              </a:solidFill>
            </a:endParaRPr>
          </a:p>
        </p:txBody>
      </p:sp>
      <p:sp>
        <p:nvSpPr>
          <p:cNvPr id="56" name="矩形 55"/>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TextBox 25"/>
          <p:cNvSpPr txBox="1"/>
          <p:nvPr/>
        </p:nvSpPr>
        <p:spPr>
          <a:xfrm>
            <a:off x="6961665" y="2046978"/>
            <a:ext cx="2795273" cy="478551"/>
          </a:xfrm>
          <a:prstGeom prst="rect">
            <a:avLst/>
          </a:prstGeom>
          <a:noFill/>
        </p:spPr>
        <p:txBody>
          <a:bodyPr wrap="none" lIns="360000" tIns="0" rIns="0" bIns="0" anchor="b" anchorCtr="0">
            <a:normAutofit/>
          </a:bodyPr>
          <a:lstStyle/>
          <a:p>
            <a:endParaRPr lang="zh-CN" altLang="en-US" sz="1600" b="1" dirty="0">
              <a:solidFill>
                <a:schemeClr val="accent2">
                  <a:lumMod val="100000"/>
                </a:schemeClr>
              </a:solidFill>
              <a:ea typeface="微软雅黑" panose="020B0503020204020204" pitchFamily="34" charset="-122"/>
            </a:endParaRPr>
          </a:p>
        </p:txBody>
      </p:sp>
      <p:grpSp>
        <p:nvGrpSpPr>
          <p:cNvPr id="75" name="478c2fb4-bfc7-4a91-8b33-491b58f3ec75"/>
          <p:cNvGrpSpPr>
            <a:grpSpLocks noChangeAspect="1"/>
          </p:cNvGrpSpPr>
          <p:nvPr/>
        </p:nvGrpSpPr>
        <p:grpSpPr>
          <a:xfrm>
            <a:off x="419895" y="1913416"/>
            <a:ext cx="8315946" cy="3516392"/>
            <a:chOff x="612482" y="1376773"/>
            <a:chExt cx="11087928" cy="4688522"/>
          </a:xfrm>
        </p:grpSpPr>
        <p:sp>
          <p:nvSpPr>
            <p:cNvPr id="76" name="Arc 6"/>
            <p:cNvSpPr/>
            <p:nvPr/>
          </p:nvSpPr>
          <p:spPr>
            <a:xfrm rot="152113" flipH="1">
              <a:off x="1527591" y="2190561"/>
              <a:ext cx="5065788" cy="1611576"/>
            </a:xfrm>
            <a:prstGeom prst="arc">
              <a:avLst>
                <a:gd name="adj1" fmla="val 12596661"/>
                <a:gd name="adj2" fmla="val 20489397"/>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dirty="0"/>
            </a:p>
          </p:txBody>
        </p:sp>
        <p:sp>
          <p:nvSpPr>
            <p:cNvPr id="77" name="Arc 9"/>
            <p:cNvSpPr/>
            <p:nvPr/>
          </p:nvSpPr>
          <p:spPr>
            <a:xfrm rot="20899889" flipH="1">
              <a:off x="2945686" y="2365905"/>
              <a:ext cx="3026277" cy="1611576"/>
            </a:xfrm>
            <a:prstGeom prst="arc">
              <a:avLst>
                <a:gd name="adj1" fmla="val 12596661"/>
                <a:gd name="adj2" fmla="val 21380040"/>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dirty="0"/>
            </a:p>
          </p:txBody>
        </p:sp>
        <p:sp>
          <p:nvSpPr>
            <p:cNvPr id="78" name="Arc 12"/>
            <p:cNvSpPr/>
            <p:nvPr/>
          </p:nvSpPr>
          <p:spPr>
            <a:xfrm rot="20899889" flipH="1">
              <a:off x="4049849" y="2343022"/>
              <a:ext cx="2249777" cy="3048407"/>
            </a:xfrm>
            <a:prstGeom prst="arc">
              <a:avLst>
                <a:gd name="adj1" fmla="val 13745913"/>
                <a:gd name="adj2" fmla="val 525263"/>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dirty="0"/>
            </a:p>
          </p:txBody>
        </p:sp>
        <p:sp>
          <p:nvSpPr>
            <p:cNvPr id="79" name="Arc 15"/>
            <p:cNvSpPr/>
            <p:nvPr/>
          </p:nvSpPr>
          <p:spPr>
            <a:xfrm flipH="1">
              <a:off x="6186295" y="2232300"/>
              <a:ext cx="5085664" cy="1572411"/>
            </a:xfrm>
            <a:prstGeom prst="arc">
              <a:avLst>
                <a:gd name="adj1" fmla="val 12596661"/>
                <a:gd name="adj2" fmla="val 20457581"/>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dirty="0"/>
            </a:p>
          </p:txBody>
        </p:sp>
        <p:sp>
          <p:nvSpPr>
            <p:cNvPr id="80" name="Arc 18"/>
            <p:cNvSpPr/>
            <p:nvPr/>
          </p:nvSpPr>
          <p:spPr>
            <a:xfrm rot="700111">
              <a:off x="6182744" y="2475663"/>
              <a:ext cx="3090363" cy="1611576"/>
            </a:xfrm>
            <a:prstGeom prst="arc">
              <a:avLst>
                <a:gd name="adj1" fmla="val 12596661"/>
                <a:gd name="adj2" fmla="val 20993129"/>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dirty="0"/>
            </a:p>
          </p:txBody>
        </p:sp>
        <p:sp>
          <p:nvSpPr>
            <p:cNvPr id="81" name="Arc 21"/>
            <p:cNvSpPr/>
            <p:nvPr/>
          </p:nvSpPr>
          <p:spPr>
            <a:xfrm rot="700111">
              <a:off x="6053073" y="2419202"/>
              <a:ext cx="2249777" cy="3048407"/>
            </a:xfrm>
            <a:prstGeom prst="arc">
              <a:avLst>
                <a:gd name="adj1" fmla="val 13745913"/>
                <a:gd name="adj2" fmla="val 525263"/>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dirty="0"/>
            </a:p>
          </p:txBody>
        </p:sp>
        <p:sp>
          <p:nvSpPr>
            <p:cNvPr id="120" name="Oval 29"/>
            <p:cNvSpPr/>
            <p:nvPr/>
          </p:nvSpPr>
          <p:spPr>
            <a:xfrm>
              <a:off x="612482" y="1835052"/>
              <a:ext cx="1553529" cy="15535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18" name="Oval 32"/>
            <p:cNvSpPr/>
            <p:nvPr/>
          </p:nvSpPr>
          <p:spPr>
            <a:xfrm>
              <a:off x="1593233" y="3423336"/>
              <a:ext cx="1543277" cy="15432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nvGrpSpPr>
            <p:cNvPr id="90" name="Group 7"/>
            <p:cNvGrpSpPr/>
            <p:nvPr/>
          </p:nvGrpSpPr>
          <p:grpSpPr>
            <a:xfrm>
              <a:off x="3457325" y="4539134"/>
              <a:ext cx="1526163" cy="1526161"/>
              <a:chOff x="3457322" y="4539134"/>
              <a:chExt cx="1526160" cy="1526161"/>
            </a:xfrm>
          </p:grpSpPr>
          <p:sp>
            <p:nvSpPr>
              <p:cNvPr id="110" name="Oval 35"/>
              <p:cNvSpPr/>
              <p:nvPr/>
            </p:nvSpPr>
            <p:spPr>
              <a:xfrm>
                <a:off x="3457322" y="4539134"/>
                <a:ext cx="1526160" cy="15261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13" name="Rectangle 38"/>
              <p:cNvSpPr>
                <a:spLocks/>
              </p:cNvSpPr>
              <p:nvPr/>
            </p:nvSpPr>
            <p:spPr bwMode="auto">
              <a:xfrm>
                <a:off x="4101306" y="5055911"/>
                <a:ext cx="2227" cy="2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p>
            </p:txBody>
          </p:sp>
        </p:grpSp>
        <p:sp>
          <p:nvSpPr>
            <p:cNvPr id="108" name="Oval 44"/>
            <p:cNvSpPr/>
            <p:nvPr/>
          </p:nvSpPr>
          <p:spPr>
            <a:xfrm>
              <a:off x="7104175" y="4479511"/>
              <a:ext cx="1529452" cy="15294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6" name="Oval 47"/>
            <p:cNvSpPr/>
            <p:nvPr/>
          </p:nvSpPr>
          <p:spPr>
            <a:xfrm>
              <a:off x="8796443" y="3461899"/>
              <a:ext cx="1747553" cy="17475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4" name="Oval 50"/>
            <p:cNvSpPr/>
            <p:nvPr/>
          </p:nvSpPr>
          <p:spPr>
            <a:xfrm>
              <a:off x="10073563" y="1682456"/>
              <a:ext cx="1626847" cy="16268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94" name="Freeform: Shape 53"/>
            <p:cNvSpPr>
              <a:spLocks/>
            </p:cNvSpPr>
            <p:nvPr/>
          </p:nvSpPr>
          <p:spPr bwMode="auto">
            <a:xfrm>
              <a:off x="4473447" y="1376773"/>
              <a:ext cx="3439824" cy="2595891"/>
            </a:xfrm>
            <a:custGeom>
              <a:avLst/>
              <a:gdLst>
                <a:gd name="T0" fmla="*/ 885 w 951"/>
                <a:gd name="T1" fmla="*/ 718 h 718"/>
                <a:gd name="T2" fmla="*/ 951 w 951"/>
                <a:gd name="T3" fmla="*/ 476 h 718"/>
                <a:gd name="T4" fmla="*/ 475 w 951"/>
                <a:gd name="T5" fmla="*/ 0 h 718"/>
                <a:gd name="T6" fmla="*/ 0 w 951"/>
                <a:gd name="T7" fmla="*/ 476 h 718"/>
                <a:gd name="T8" fmla="*/ 66 w 951"/>
                <a:gd name="T9" fmla="*/ 718 h 718"/>
                <a:gd name="T10" fmla="*/ 476 w 951"/>
                <a:gd name="T11" fmla="*/ 485 h 718"/>
                <a:gd name="T12" fmla="*/ 885 w 951"/>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951" h="718">
                  <a:moveTo>
                    <a:pt x="885" y="718"/>
                  </a:moveTo>
                  <a:cubicBezTo>
                    <a:pt x="927" y="647"/>
                    <a:pt x="951" y="564"/>
                    <a:pt x="951" y="476"/>
                  </a:cubicBezTo>
                  <a:cubicBezTo>
                    <a:pt x="951" y="213"/>
                    <a:pt x="738" y="0"/>
                    <a:pt x="475" y="0"/>
                  </a:cubicBezTo>
                  <a:cubicBezTo>
                    <a:pt x="213" y="0"/>
                    <a:pt x="0" y="213"/>
                    <a:pt x="0" y="476"/>
                  </a:cubicBezTo>
                  <a:cubicBezTo>
                    <a:pt x="0" y="564"/>
                    <a:pt x="24" y="647"/>
                    <a:pt x="66" y="718"/>
                  </a:cubicBezTo>
                  <a:cubicBezTo>
                    <a:pt x="476" y="485"/>
                    <a:pt x="476" y="485"/>
                    <a:pt x="476" y="485"/>
                  </a:cubicBezTo>
                  <a:lnTo>
                    <a:pt x="885" y="718"/>
                  </a:lnTo>
                  <a:close/>
                </a:path>
              </a:pathLst>
            </a:custGeom>
            <a:solidFill>
              <a:schemeClr val="accent1">
                <a:lumMod val="20000"/>
                <a:lumOff val="80000"/>
              </a:schemeClr>
            </a:solidFill>
            <a:ln>
              <a:noFill/>
            </a:ln>
          </p:spPr>
          <p:txBody>
            <a:bodyPr anchor="ctr"/>
            <a:lstStyle/>
            <a:p>
              <a:pPr algn="ctr"/>
              <a:endParaRPr dirty="0"/>
            </a:p>
          </p:txBody>
        </p:sp>
        <p:sp>
          <p:nvSpPr>
            <p:cNvPr id="95" name="Freeform: Shape 54"/>
            <p:cNvSpPr>
              <a:spLocks/>
            </p:cNvSpPr>
            <p:nvPr/>
          </p:nvSpPr>
          <p:spPr bwMode="auto">
            <a:xfrm>
              <a:off x="4597054" y="1503441"/>
              <a:ext cx="3194121" cy="2202159"/>
            </a:xfrm>
            <a:custGeom>
              <a:avLst/>
              <a:gdLst>
                <a:gd name="T0" fmla="*/ 826 w 883"/>
                <a:gd name="T1" fmla="*/ 605 h 609"/>
                <a:gd name="T2" fmla="*/ 815 w 883"/>
                <a:gd name="T3" fmla="*/ 603 h 609"/>
                <a:gd name="T4" fmla="*/ 792 w 883"/>
                <a:gd name="T5" fmla="*/ 557 h 609"/>
                <a:gd name="T6" fmla="*/ 811 w 883"/>
                <a:gd name="T7" fmla="*/ 441 h 609"/>
                <a:gd name="T8" fmla="*/ 441 w 883"/>
                <a:gd name="T9" fmla="*/ 72 h 609"/>
                <a:gd name="T10" fmla="*/ 72 w 883"/>
                <a:gd name="T11" fmla="*/ 441 h 609"/>
                <a:gd name="T12" fmla="*/ 91 w 883"/>
                <a:gd name="T13" fmla="*/ 557 h 609"/>
                <a:gd name="T14" fmla="*/ 68 w 883"/>
                <a:gd name="T15" fmla="*/ 603 h 609"/>
                <a:gd name="T16" fmla="*/ 23 w 883"/>
                <a:gd name="T17" fmla="*/ 580 h 609"/>
                <a:gd name="T18" fmla="*/ 0 w 883"/>
                <a:gd name="T19" fmla="*/ 441 h 609"/>
                <a:gd name="T20" fmla="*/ 441 w 883"/>
                <a:gd name="T21" fmla="*/ 0 h 609"/>
                <a:gd name="T22" fmla="*/ 883 w 883"/>
                <a:gd name="T23" fmla="*/ 441 h 609"/>
                <a:gd name="T24" fmla="*/ 860 w 883"/>
                <a:gd name="T25" fmla="*/ 580 h 609"/>
                <a:gd name="T26" fmla="*/ 826 w 883"/>
                <a:gd name="T27" fmla="*/ 60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3" h="609">
                  <a:moveTo>
                    <a:pt x="826" y="605"/>
                  </a:moveTo>
                  <a:cubicBezTo>
                    <a:pt x="822" y="605"/>
                    <a:pt x="818" y="604"/>
                    <a:pt x="815" y="603"/>
                  </a:cubicBezTo>
                  <a:cubicBezTo>
                    <a:pt x="796" y="597"/>
                    <a:pt x="785" y="576"/>
                    <a:pt x="792" y="557"/>
                  </a:cubicBezTo>
                  <a:cubicBezTo>
                    <a:pt x="804" y="520"/>
                    <a:pt x="811" y="481"/>
                    <a:pt x="811" y="441"/>
                  </a:cubicBezTo>
                  <a:cubicBezTo>
                    <a:pt x="811" y="238"/>
                    <a:pt x="645" y="72"/>
                    <a:pt x="441" y="72"/>
                  </a:cubicBezTo>
                  <a:cubicBezTo>
                    <a:pt x="238" y="72"/>
                    <a:pt x="72" y="238"/>
                    <a:pt x="72" y="441"/>
                  </a:cubicBezTo>
                  <a:cubicBezTo>
                    <a:pt x="72" y="481"/>
                    <a:pt x="79" y="520"/>
                    <a:pt x="91" y="557"/>
                  </a:cubicBezTo>
                  <a:cubicBezTo>
                    <a:pt x="98" y="576"/>
                    <a:pt x="87" y="597"/>
                    <a:pt x="68" y="603"/>
                  </a:cubicBezTo>
                  <a:cubicBezTo>
                    <a:pt x="50" y="609"/>
                    <a:pt x="29" y="599"/>
                    <a:pt x="23" y="580"/>
                  </a:cubicBezTo>
                  <a:cubicBezTo>
                    <a:pt x="8" y="535"/>
                    <a:pt x="0" y="489"/>
                    <a:pt x="0" y="441"/>
                  </a:cubicBezTo>
                  <a:cubicBezTo>
                    <a:pt x="0" y="198"/>
                    <a:pt x="198" y="0"/>
                    <a:pt x="441" y="0"/>
                  </a:cubicBezTo>
                  <a:cubicBezTo>
                    <a:pt x="685" y="0"/>
                    <a:pt x="883" y="198"/>
                    <a:pt x="883" y="441"/>
                  </a:cubicBezTo>
                  <a:cubicBezTo>
                    <a:pt x="883" y="489"/>
                    <a:pt x="875" y="535"/>
                    <a:pt x="860" y="580"/>
                  </a:cubicBezTo>
                  <a:cubicBezTo>
                    <a:pt x="855" y="595"/>
                    <a:pt x="841" y="605"/>
                    <a:pt x="826" y="605"/>
                  </a:cubicBezTo>
                  <a:close/>
                </a:path>
              </a:pathLst>
            </a:custGeom>
            <a:solidFill>
              <a:schemeClr val="accent1">
                <a:lumMod val="75000"/>
              </a:schemeClr>
            </a:solidFill>
            <a:ln>
              <a:noFill/>
            </a:ln>
          </p:spPr>
          <p:txBody>
            <a:bodyPr anchor="ctr"/>
            <a:lstStyle/>
            <a:p>
              <a:pPr algn="ctr"/>
              <a:endParaRPr dirty="0"/>
            </a:p>
          </p:txBody>
        </p:sp>
        <p:sp>
          <p:nvSpPr>
            <p:cNvPr id="98" name="Oval 5"/>
            <p:cNvSpPr/>
            <p:nvPr/>
          </p:nvSpPr>
          <p:spPr>
            <a:xfrm>
              <a:off x="2299994" y="2264082"/>
              <a:ext cx="120193" cy="1201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99" name="Oval 8"/>
            <p:cNvSpPr/>
            <p:nvPr/>
          </p:nvSpPr>
          <p:spPr>
            <a:xfrm>
              <a:off x="2893108" y="3314037"/>
              <a:ext cx="120193" cy="1201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0" name="Oval 11"/>
            <p:cNvSpPr/>
            <p:nvPr/>
          </p:nvSpPr>
          <p:spPr>
            <a:xfrm>
              <a:off x="4060385" y="4275581"/>
              <a:ext cx="120193" cy="1201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1" name="Oval 14"/>
            <p:cNvSpPr/>
            <p:nvPr/>
          </p:nvSpPr>
          <p:spPr>
            <a:xfrm>
              <a:off x="9832597" y="2257500"/>
              <a:ext cx="120193" cy="1201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2" name="Oval 17"/>
            <p:cNvSpPr/>
            <p:nvPr/>
          </p:nvSpPr>
          <p:spPr>
            <a:xfrm>
              <a:off x="9189245" y="3309302"/>
              <a:ext cx="120193" cy="1201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3" name="Oval 20"/>
            <p:cNvSpPr/>
            <p:nvPr/>
          </p:nvSpPr>
          <p:spPr>
            <a:xfrm>
              <a:off x="8176053" y="4275581"/>
              <a:ext cx="120193" cy="1201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4" name="矩形 3"/>
          <p:cNvSpPr/>
          <p:nvPr/>
        </p:nvSpPr>
        <p:spPr>
          <a:xfrm>
            <a:off x="3837141" y="2750105"/>
            <a:ext cx="1620957" cy="461665"/>
          </a:xfrm>
          <a:prstGeom prst="rect">
            <a:avLst/>
          </a:prstGeom>
        </p:spPr>
        <p:txBody>
          <a:bodyPr wrap="none">
            <a:spAutoFit/>
          </a:bodyPr>
          <a:lstStyle/>
          <a:p>
            <a:r>
              <a:rPr lang="zh-TW" altLang="en-US" sz="2400" b="1" spc="400" dirty="0">
                <a:solidFill>
                  <a:schemeClr val="accent1">
                    <a:lumMod val="75000"/>
                  </a:schemeClr>
                </a:solidFill>
                <a:effectLst>
                  <a:outerShdw blurRad="38100" dist="38100" dir="2700000" algn="tl">
                    <a:srgbClr val="000000">
                      <a:alpha val="43137"/>
                    </a:srgbClr>
                  </a:outerShdw>
                </a:effectLst>
                <a:latin typeface="微軟正黑體" pitchFamily="34" charset="-120"/>
                <a:ea typeface="微軟正黑體" pitchFamily="34" charset="-120"/>
              </a:rPr>
              <a:t>課程發展</a:t>
            </a:r>
            <a:endParaRPr lang="zh-TW" altLang="en-US" sz="2400" dirty="0">
              <a:solidFill>
                <a:schemeClr val="accent1">
                  <a:lumMod val="75000"/>
                </a:schemeClr>
              </a:solidFill>
            </a:endParaRPr>
          </a:p>
        </p:txBody>
      </p:sp>
      <p:sp>
        <p:nvSpPr>
          <p:cNvPr id="5" name="矩形 4"/>
          <p:cNvSpPr/>
          <p:nvPr/>
        </p:nvSpPr>
        <p:spPr>
          <a:xfrm>
            <a:off x="599554" y="2406989"/>
            <a:ext cx="800219" cy="830997"/>
          </a:xfrm>
          <a:prstGeom prst="rect">
            <a:avLst/>
          </a:prstGeom>
        </p:spPr>
        <p:txBody>
          <a:bodyPr wrap="none">
            <a:spAutoFit/>
          </a:bodyPr>
          <a:lstStyle/>
          <a:p>
            <a:r>
              <a:rPr lang="zh-TW" altLang="zh-TW" sz="240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導向</a:t>
            </a:r>
            <a:endPar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332820" y="3628141"/>
            <a:ext cx="800219" cy="830997"/>
          </a:xfrm>
          <a:prstGeom prst="rect">
            <a:avLst/>
          </a:prstGeom>
        </p:spPr>
        <p:txBody>
          <a:bodyPr wrap="none">
            <a:spAutoFit/>
          </a:bodyPr>
          <a:lstStyle/>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漸進</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a:t>
            </a:r>
            <a:endPar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2735023" y="4459138"/>
            <a:ext cx="800219" cy="830997"/>
          </a:xfrm>
          <a:prstGeom prst="rect">
            <a:avLst/>
          </a:prstGeom>
        </p:spPr>
        <p:txBody>
          <a:bodyPr wrap="none">
            <a:spAutoFit/>
          </a:bodyPr>
          <a:lstStyle/>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銜接</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連貫</a:t>
            </a:r>
            <a:endPar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5469862" y="4408834"/>
            <a:ext cx="800219" cy="830997"/>
          </a:xfrm>
          <a:prstGeom prst="rect">
            <a:avLst/>
          </a:prstGeom>
        </p:spPr>
        <p:txBody>
          <a:bodyPr wrap="none">
            <a:spAutoFit/>
          </a:bodyPr>
          <a:lstStyle/>
          <a:p>
            <a:r>
              <a:rPr lang="zh-TW"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a:t>
            </a:r>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原則</a:t>
            </a:r>
            <a:endPar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p:cNvSpPr/>
          <p:nvPr/>
        </p:nvSpPr>
        <p:spPr>
          <a:xfrm>
            <a:off x="6806848" y="3694688"/>
            <a:ext cx="800219" cy="830997"/>
          </a:xfrm>
          <a:prstGeom prst="rect">
            <a:avLst/>
          </a:prstGeom>
        </p:spPr>
        <p:txBody>
          <a:bodyPr wrap="none">
            <a:spAutoFit/>
          </a:bodyPr>
          <a:lstStyle/>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均衡</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組合</a:t>
            </a:r>
            <a:endPar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9"/>
          <p:cNvSpPr/>
          <p:nvPr/>
        </p:nvSpPr>
        <p:spPr>
          <a:xfrm>
            <a:off x="7746464" y="2334606"/>
            <a:ext cx="800219" cy="830997"/>
          </a:xfrm>
          <a:prstGeom prst="rect">
            <a:avLst/>
          </a:prstGeom>
        </p:spPr>
        <p:txBody>
          <a:bodyPr wrap="none">
            <a:spAutoFit/>
          </a:bodyPr>
          <a:lstStyle/>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a:t>
            </a:r>
            <a:endParaRPr lang="en-US"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a:t>
            </a:r>
            <a:r>
              <a:rPr lang="zh-TW"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性</a:t>
            </a:r>
            <a:endPar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72922" y="6492875"/>
            <a:ext cx="2224455" cy="276999"/>
          </a:xfrm>
          <a:prstGeom prst="rect">
            <a:avLst/>
          </a:prstGeom>
          <a:noFill/>
        </p:spPr>
        <p:txBody>
          <a:bodyPr wrap="none" rtlCol="0">
            <a:spAutoFit/>
          </a:bodyPr>
          <a:lstStyle/>
          <a:p>
            <a:r>
              <a:rPr lang="zh-TW" altLang="en-US" sz="1200" dirty="0">
                <a:latin typeface="微軟正黑體" panose="020B0604030504040204" pitchFamily="34" charset="-120"/>
                <a:ea typeface="微軟正黑體" panose="020B0604030504040204" pitchFamily="34" charset="-120"/>
              </a:rPr>
              <a:t>詳細內容請參考藝術領綱</a:t>
            </a:r>
            <a:r>
              <a:rPr lang="en-US" altLang="zh-TW" sz="1200" dirty="0">
                <a:latin typeface="微軟正黑體" panose="020B0604030504040204" pitchFamily="34" charset="-120"/>
                <a:ea typeface="微軟正黑體" panose="020B0604030504040204" pitchFamily="34" charset="-120"/>
              </a:rPr>
              <a:t>P.29</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618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000"/>
                                        <p:tgtEl>
                                          <p:spTgt spid="75"/>
                                        </p:tgtEl>
                                      </p:cBhvr>
                                    </p:animEffect>
                                  </p:childTnLst>
                                </p:cTn>
                              </p:par>
                              <p:par>
                                <p:cTn id="8" presetID="63" presetClass="path" presetSubtype="0" accel="50000" decel="50000" fill="hold" nodeType="withEffect">
                                  <p:stCondLst>
                                    <p:cond delay="0"/>
                                  </p:stCondLst>
                                  <p:childTnLst>
                                    <p:animMotion origin="layout" path="M -0.00937 -0.81065 L -4.44444E-6 4.81481E-6 " pathEditMode="relative" rAng="0" ptsTypes="AA">
                                      <p:cBhvr>
                                        <p:cTn id="9" dur="2000" fill="hold"/>
                                        <p:tgtEl>
                                          <p:spTgt spid="75"/>
                                        </p:tgtEl>
                                        <p:attrNameLst>
                                          <p:attrName>ppt_x</p:attrName>
                                          <p:attrName>ppt_y</p:attrName>
                                        </p:attrNameLst>
                                      </p:cBhvr>
                                      <p:rCtr x="469" y="40532"/>
                                    </p:animMotion>
                                  </p:childTnLst>
                                </p:cTn>
                              </p:par>
                              <p:par>
                                <p:cTn id="10" presetID="6" presetClass="emph" presetSubtype="0" accel="50000" decel="50000" fill="hold" nodeType="withEffect">
                                  <p:stCondLst>
                                    <p:cond delay="0"/>
                                  </p:stCondLst>
                                  <p:childTnLst>
                                    <p:animScale>
                                      <p:cBhvr>
                                        <p:cTn id="11" dur="2000" fill="hold"/>
                                        <p:tgtEl>
                                          <p:spTgt spid="75"/>
                                        </p:tgtEl>
                                      </p:cBhvr>
                                      <p:by x="150000" y="150000"/>
                                      <p:from x="4697" y="6583"/>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892" y="435739"/>
            <a:ext cx="7886700"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選</a:t>
            </a:r>
            <a:r>
              <a:rPr lang="zh-TW" altLang="en-US" sz="3200" b="1" spc="400" dirty="0" smtClean="0">
                <a:solidFill>
                  <a:srgbClr val="C00000"/>
                </a:solidFill>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rPr>
              <a:t>ー</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共通</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原則</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pSp>
        <p:nvGrpSpPr>
          <p:cNvPr id="20" name="群組 19"/>
          <p:cNvGrpSpPr/>
          <p:nvPr/>
        </p:nvGrpSpPr>
        <p:grpSpPr>
          <a:xfrm>
            <a:off x="-139410" y="190728"/>
            <a:ext cx="860981" cy="1079570"/>
            <a:chOff x="-139410" y="190728"/>
            <a:chExt cx="860981" cy="1079570"/>
          </a:xfrm>
        </p:grpSpPr>
        <p:sp>
          <p:nvSpPr>
            <p:cNvPr id="21"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等腰三角形 21"/>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等腰三角形 22"/>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41</a:t>
            </a:r>
            <a:endParaRPr lang="zh-TW" altLang="en-US" sz="1200" dirty="0" smtClean="0">
              <a:solidFill>
                <a:srgbClr val="898989"/>
              </a:solidFill>
            </a:endParaRPr>
          </a:p>
        </p:txBody>
      </p:sp>
      <p:sp>
        <p:nvSpPr>
          <p:cNvPr id="28" name="矩形 2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6230392" y="3460845"/>
            <a:ext cx="1723549" cy="707886"/>
          </a:xfrm>
          <a:prstGeom prst="rect">
            <a:avLst/>
          </a:prstGeom>
        </p:spPr>
        <p:txBody>
          <a:bodyPr wrap="none">
            <a:spAutoFit/>
          </a:bodyPr>
          <a:lstStyle/>
          <a:p>
            <a:r>
              <a:rPr lang="en-US" altLang="zh-TW" sz="2000" dirty="0" smtClean="0">
                <a:solidFill>
                  <a:schemeClr val="accent2">
                    <a:lumMod val="75000"/>
                  </a:schemeClr>
                </a:solidFill>
                <a:latin typeface="微軟正黑體" panose="020B0604030504040204" pitchFamily="34" charset="-120"/>
                <a:ea typeface="微軟正黑體" panose="020B0604030504040204" pitchFamily="34" charset="-120"/>
              </a:rPr>
              <a:t>3.</a:t>
            </a:r>
            <a:r>
              <a:rPr lang="zh-TW" altLang="en-US" sz="2000" dirty="0" smtClean="0">
                <a:solidFill>
                  <a:schemeClr val="accent2">
                    <a:lumMod val="75000"/>
                  </a:schemeClr>
                </a:solidFill>
                <a:latin typeface="微軟正黑體" panose="020B0604030504040204" pitchFamily="34" charset="-120"/>
                <a:ea typeface="微軟正黑體" panose="020B0604030504040204" pitchFamily="34" charset="-120"/>
              </a:rPr>
              <a:t>教材編選</a:t>
            </a:r>
            <a:endParaRPr lang="en-US" altLang="zh-TW" sz="2000"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dirty="0" smtClean="0">
                <a:solidFill>
                  <a:schemeClr val="accent2">
                    <a:lumMod val="75000"/>
                  </a:schemeClr>
                </a:solidFill>
                <a:latin typeface="微軟正黑體" panose="020B0604030504040204" pitchFamily="34" charset="-120"/>
                <a:ea typeface="微軟正黑體" panose="020B0604030504040204" pitchFamily="34" charset="-120"/>
              </a:rPr>
              <a:t>結合相關議題</a:t>
            </a:r>
            <a:endParaRPr lang="zh-TW" altLang="en-US" sz="20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657146" y="5324692"/>
            <a:ext cx="2856872" cy="707886"/>
          </a:xfrm>
          <a:prstGeom prst="rect">
            <a:avLst/>
          </a:prstGeom>
        </p:spPr>
        <p:txBody>
          <a:bodyPr wrap="none">
            <a:spAutoFit/>
          </a:bodyPr>
          <a:lstStyle/>
          <a:p>
            <a:r>
              <a:rPr lang="en-US" altLang="zh-TW" sz="2000" dirty="0" smtClean="0">
                <a:solidFill>
                  <a:schemeClr val="bg2">
                    <a:lumMod val="50000"/>
                  </a:schemeClr>
                </a:solidFill>
                <a:latin typeface="微軟正黑體" panose="020B0604030504040204" pitchFamily="34" charset="-120"/>
                <a:ea typeface="微軟正黑體" panose="020B0604030504040204" pitchFamily="34" charset="-120"/>
              </a:rPr>
              <a:t>6.</a:t>
            </a:r>
            <a:r>
              <a:rPr lang="zh-TW" altLang="en-US" sz="2000" dirty="0" smtClean="0">
                <a:solidFill>
                  <a:schemeClr val="bg2">
                    <a:lumMod val="50000"/>
                  </a:schemeClr>
                </a:solidFill>
                <a:latin typeface="微軟正黑體" panose="020B0604030504040204" pitchFamily="34" charset="-120"/>
                <a:ea typeface="微軟正黑體" panose="020B0604030504040204" pitchFamily="34" charset="-120"/>
              </a:rPr>
              <a:t> 每學期至少一個單元</a:t>
            </a:r>
            <a:endParaRPr lang="en-US" altLang="zh-TW" sz="2000" dirty="0">
              <a:solidFill>
                <a:schemeClr val="bg2">
                  <a:lumMod val="50000"/>
                </a:schemeClr>
              </a:solidFill>
              <a:latin typeface="微軟正黑體" panose="020B0604030504040204" pitchFamily="34" charset="-120"/>
              <a:ea typeface="微軟正黑體" panose="020B0604030504040204" pitchFamily="34" charset="-120"/>
            </a:endParaRPr>
          </a:p>
          <a:p>
            <a:r>
              <a:rPr lang="zh-TW" altLang="en-US" sz="2000" dirty="0" smtClean="0">
                <a:solidFill>
                  <a:schemeClr val="bg2">
                    <a:lumMod val="50000"/>
                  </a:schemeClr>
                </a:solidFill>
                <a:latin typeface="微軟正黑體" panose="020B0604030504040204" pitchFamily="34" charset="-120"/>
                <a:ea typeface="微軟正黑體" panose="020B0604030504040204" pitchFamily="34" charset="-120"/>
              </a:rPr>
              <a:t>採跨領域</a:t>
            </a:r>
            <a:r>
              <a:rPr lang="en-US" altLang="zh-TW" sz="2000"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2000" dirty="0" smtClean="0">
                <a:solidFill>
                  <a:schemeClr val="bg2">
                    <a:lumMod val="50000"/>
                  </a:schemeClr>
                </a:solidFill>
                <a:latin typeface="微軟正黑體" panose="020B0604030504040204" pitchFamily="34" charset="-120"/>
                <a:ea typeface="微軟正黑體" panose="020B0604030504040204" pitchFamily="34" charset="-120"/>
              </a:rPr>
              <a:t>科</a:t>
            </a:r>
            <a:r>
              <a:rPr lang="zh-TW" altLang="en-US" sz="2000" dirty="0">
                <a:solidFill>
                  <a:schemeClr val="bg2">
                    <a:lumMod val="50000"/>
                  </a:schemeClr>
                </a:solidFill>
                <a:latin typeface="微軟正黑體" panose="020B0604030504040204" pitchFamily="34" charset="-120"/>
                <a:ea typeface="微軟正黑體" panose="020B0604030504040204" pitchFamily="34" charset="-120"/>
              </a:rPr>
              <a:t>目</a:t>
            </a:r>
            <a:r>
              <a:rPr lang="zh-TW" altLang="en-US" sz="2000" dirty="0" smtClean="0">
                <a:solidFill>
                  <a:schemeClr val="bg2">
                    <a:lumMod val="50000"/>
                  </a:schemeClr>
                </a:solidFill>
                <a:latin typeface="微軟正黑體" panose="020B0604030504040204" pitchFamily="34" charset="-120"/>
                <a:ea typeface="微軟正黑體" panose="020B0604030504040204" pitchFamily="34" charset="-120"/>
              </a:rPr>
              <a:t>統整設計</a:t>
            </a:r>
            <a:endParaRPr lang="zh-TW" altLang="en-US" sz="20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 name="矩形 3"/>
          <p:cNvSpPr/>
          <p:nvPr/>
        </p:nvSpPr>
        <p:spPr>
          <a:xfrm>
            <a:off x="4477496" y="5756925"/>
            <a:ext cx="1931939" cy="707886"/>
          </a:xfrm>
          <a:prstGeom prst="rect">
            <a:avLst/>
          </a:prstGeom>
        </p:spPr>
        <p:txBody>
          <a:bodyPr wrap="none">
            <a:spAutoFit/>
          </a:bodyPr>
          <a:lstStyle/>
          <a:p>
            <a:r>
              <a:rPr lang="en-US" altLang="zh-TW" sz="2000" dirty="0" smtClean="0">
                <a:solidFill>
                  <a:srgbClr val="FFC000"/>
                </a:solidFill>
                <a:latin typeface="微軟正黑體" panose="020B0604030504040204" pitchFamily="34" charset="-120"/>
                <a:ea typeface="微軟正黑體" panose="020B0604030504040204" pitchFamily="34" charset="-120"/>
              </a:rPr>
              <a:t>5.</a:t>
            </a:r>
            <a:r>
              <a:rPr lang="zh-TW" altLang="en-US" sz="2000" dirty="0" smtClean="0">
                <a:solidFill>
                  <a:srgbClr val="FFC000"/>
                </a:solidFill>
                <a:latin typeface="微軟正黑體" panose="020B0604030504040204" pitchFamily="34" charset="-120"/>
                <a:ea typeface="微軟正黑體" panose="020B0604030504040204" pitchFamily="34" charset="-120"/>
              </a:rPr>
              <a:t>活用文化資產</a:t>
            </a:r>
            <a:endParaRPr lang="en-US" altLang="zh-TW" sz="2000" dirty="0" smtClean="0">
              <a:solidFill>
                <a:srgbClr val="FFC000"/>
              </a:solidFill>
              <a:latin typeface="微軟正黑體" panose="020B0604030504040204" pitchFamily="34" charset="-120"/>
              <a:ea typeface="微軟正黑體" panose="020B0604030504040204" pitchFamily="34" charset="-120"/>
            </a:endParaRPr>
          </a:p>
          <a:p>
            <a:r>
              <a:rPr lang="zh-TW" altLang="en-US" sz="2000" dirty="0" smtClean="0">
                <a:solidFill>
                  <a:srgbClr val="FFC000"/>
                </a:solidFill>
                <a:latin typeface="微軟正黑體" panose="020B0604030504040204" pitchFamily="34" charset="-120"/>
                <a:ea typeface="微軟正黑體" panose="020B0604030504040204" pitchFamily="34" charset="-120"/>
              </a:rPr>
              <a:t>體驗藝術文</a:t>
            </a:r>
            <a:r>
              <a:rPr lang="zh-TW" altLang="en-US" sz="2000" dirty="0">
                <a:solidFill>
                  <a:srgbClr val="FFC000"/>
                </a:solidFill>
                <a:latin typeface="微軟正黑體" panose="020B0604030504040204" pitchFamily="34" charset="-120"/>
                <a:ea typeface="微軟正黑體" panose="020B0604030504040204" pitchFamily="34" charset="-120"/>
              </a:rPr>
              <a:t>化</a:t>
            </a:r>
          </a:p>
        </p:txBody>
      </p:sp>
      <p:sp>
        <p:nvSpPr>
          <p:cNvPr id="5" name="矩形 4"/>
          <p:cNvSpPr/>
          <p:nvPr/>
        </p:nvSpPr>
        <p:spPr>
          <a:xfrm>
            <a:off x="5789119" y="4924582"/>
            <a:ext cx="1931939" cy="400110"/>
          </a:xfrm>
          <a:prstGeom prst="rect">
            <a:avLst/>
          </a:prstGeom>
        </p:spPr>
        <p:txBody>
          <a:bodyPr wrap="none">
            <a:spAutoFit/>
          </a:bodyPr>
          <a:lstStyle/>
          <a:p>
            <a:r>
              <a:rPr lang="en-US" altLang="zh-TW" sz="2000" dirty="0" smtClean="0">
                <a:solidFill>
                  <a:schemeClr val="accent6">
                    <a:lumMod val="50000"/>
                  </a:schemeClr>
                </a:solidFill>
                <a:latin typeface="微軟正黑體" panose="020B0604030504040204" pitchFamily="34" charset="-120"/>
                <a:ea typeface="微軟正黑體" panose="020B0604030504040204" pitchFamily="34" charset="-120"/>
              </a:rPr>
              <a:t>4.</a:t>
            </a:r>
            <a:r>
              <a:rPr lang="zh-TW" altLang="en-US" sz="2000" dirty="0" smtClean="0">
                <a:solidFill>
                  <a:schemeClr val="accent6">
                    <a:lumMod val="50000"/>
                  </a:schemeClr>
                </a:solidFill>
                <a:latin typeface="微軟正黑體" panose="020B0604030504040204" pitchFamily="34" charset="-120"/>
                <a:ea typeface="微軟正黑體" panose="020B0604030504040204" pitchFamily="34" charset="-120"/>
              </a:rPr>
              <a:t>避免</a:t>
            </a:r>
            <a:r>
              <a:rPr lang="zh-TW" altLang="en-US" sz="2000" dirty="0">
                <a:solidFill>
                  <a:schemeClr val="accent6">
                    <a:lumMod val="50000"/>
                  </a:schemeClr>
                </a:solidFill>
                <a:latin typeface="微軟正黑體" panose="020B0604030504040204" pitchFamily="34" charset="-120"/>
                <a:ea typeface="微軟正黑體" panose="020B0604030504040204" pitchFamily="34" charset="-120"/>
              </a:rPr>
              <a:t>刻板印象</a:t>
            </a:r>
          </a:p>
        </p:txBody>
      </p:sp>
      <p:sp>
        <p:nvSpPr>
          <p:cNvPr id="6" name="矩形 5"/>
          <p:cNvSpPr/>
          <p:nvPr/>
        </p:nvSpPr>
        <p:spPr>
          <a:xfrm>
            <a:off x="438919" y="3996694"/>
            <a:ext cx="2188420" cy="707886"/>
          </a:xfrm>
          <a:prstGeom prst="rect">
            <a:avLst/>
          </a:prstGeom>
        </p:spPr>
        <p:txBody>
          <a:bodyPr wrap="none">
            <a:spAutoFit/>
          </a:bodyPr>
          <a:lstStyle/>
          <a:p>
            <a:r>
              <a:rPr lang="en-US" altLang="zh-TW" sz="2000" dirty="0" smtClean="0">
                <a:solidFill>
                  <a:schemeClr val="accent2">
                    <a:lumMod val="75000"/>
                  </a:schemeClr>
                </a:solidFill>
                <a:latin typeface="微軟正黑體" panose="020B0604030504040204" pitchFamily="34" charset="-120"/>
                <a:ea typeface="微軟正黑體" panose="020B0604030504040204" pitchFamily="34" charset="-120"/>
              </a:rPr>
              <a:t>7.</a:t>
            </a:r>
            <a:r>
              <a:rPr lang="zh-TW" altLang="en-US" sz="2000" dirty="0" smtClean="0">
                <a:solidFill>
                  <a:schemeClr val="accent2">
                    <a:lumMod val="75000"/>
                  </a:schemeClr>
                </a:solidFill>
                <a:latin typeface="微軟正黑體" panose="020B0604030504040204" pitchFamily="34" charset="-120"/>
                <a:ea typeface="微軟正黑體" panose="020B0604030504040204" pitchFamily="34" charset="-120"/>
              </a:rPr>
              <a:t>考量美感及學生</a:t>
            </a:r>
            <a:endParaRPr lang="en-US" altLang="zh-TW" sz="2000"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dirty="0" smtClean="0">
                <a:solidFill>
                  <a:schemeClr val="accent2">
                    <a:lumMod val="75000"/>
                  </a:schemeClr>
                </a:solidFill>
                <a:latin typeface="微軟正黑體" panose="020B0604030504040204" pitchFamily="34" charset="-120"/>
                <a:ea typeface="微軟正黑體" panose="020B0604030504040204" pitchFamily="34" charset="-120"/>
              </a:rPr>
              <a:t>身心發展與需求</a:t>
            </a:r>
            <a:endParaRPr lang="zh-TW" altLang="en-US" sz="20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52" name="矩形 51"/>
          <p:cNvSpPr/>
          <p:nvPr/>
        </p:nvSpPr>
        <p:spPr>
          <a:xfrm>
            <a:off x="702215" y="2668696"/>
            <a:ext cx="2188420" cy="707886"/>
          </a:xfrm>
          <a:prstGeom prst="rect">
            <a:avLst/>
          </a:prstGeom>
        </p:spPr>
        <p:txBody>
          <a:bodyPr wrap="none">
            <a:spAutoFit/>
          </a:bodyPr>
          <a:lstStyle/>
          <a:p>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8.</a:t>
            </a:r>
            <a:r>
              <a:rPr lang="zh-TW" altLang="en-US" sz="2000" dirty="0" smtClean="0">
                <a:solidFill>
                  <a:schemeClr val="accent6">
                    <a:lumMod val="75000"/>
                  </a:schemeClr>
                </a:solidFill>
                <a:latin typeface="微軟正黑體" panose="020B0604030504040204" pitchFamily="34" charset="-120"/>
                <a:ea typeface="微軟正黑體" panose="020B0604030504040204" pitchFamily="34" charset="-120"/>
              </a:rPr>
              <a:t>選取適切重要之</a:t>
            </a:r>
            <a:endPar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sz="2000" dirty="0" smtClean="0">
                <a:solidFill>
                  <a:schemeClr val="accent6">
                    <a:lumMod val="75000"/>
                  </a:schemeClr>
                </a:solidFill>
                <a:latin typeface="微軟正黑體" panose="020B0604030504040204" pitchFamily="34" charset="-120"/>
                <a:ea typeface="微軟正黑體" panose="020B0604030504040204" pitchFamily="34" charset="-120"/>
              </a:rPr>
              <a:t>藝術詞彙</a:t>
            </a:r>
            <a:endParaRPr lang="zh-TW" altLang="en-US" sz="20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53" name="矩形 52"/>
          <p:cNvSpPr/>
          <p:nvPr/>
        </p:nvSpPr>
        <p:spPr>
          <a:xfrm>
            <a:off x="1643162" y="1563788"/>
            <a:ext cx="2444901" cy="707886"/>
          </a:xfrm>
          <a:prstGeom prst="rect">
            <a:avLst/>
          </a:prstGeom>
        </p:spPr>
        <p:txBody>
          <a:bodyPr wrap="none">
            <a:spAutoFit/>
          </a:bodyPr>
          <a:lstStyle/>
          <a:p>
            <a:r>
              <a:rPr lang="en-US" altLang="zh-TW" sz="2000" dirty="0" smtClean="0">
                <a:solidFill>
                  <a:schemeClr val="accent4">
                    <a:lumMod val="75000"/>
                  </a:schemeClr>
                </a:solidFill>
                <a:latin typeface="微軟正黑體" panose="020B0604030504040204" pitchFamily="34" charset="-120"/>
                <a:ea typeface="微軟正黑體" panose="020B0604030504040204" pitchFamily="34" charset="-120"/>
              </a:rPr>
              <a:t>9.</a:t>
            </a:r>
            <a:r>
              <a:rPr lang="zh-TW" altLang="en-US" sz="2000" dirty="0" smtClean="0">
                <a:solidFill>
                  <a:schemeClr val="accent4">
                    <a:lumMod val="75000"/>
                  </a:schemeClr>
                </a:solidFill>
                <a:latin typeface="微軟正黑體" panose="020B0604030504040204" pitchFamily="34" charset="-120"/>
                <a:ea typeface="微軟正黑體" panose="020B0604030504040204" pitchFamily="34" charset="-120"/>
              </a:rPr>
              <a:t>相關名詞補充說明</a:t>
            </a:r>
            <a:endParaRPr lang="en-US" altLang="zh-TW" sz="2000" dirty="0" smtClean="0">
              <a:solidFill>
                <a:schemeClr val="accent4">
                  <a:lumMod val="75000"/>
                </a:schemeClr>
              </a:solidFill>
              <a:latin typeface="微軟正黑體" panose="020B0604030504040204" pitchFamily="34" charset="-120"/>
              <a:ea typeface="微軟正黑體" panose="020B0604030504040204" pitchFamily="34" charset="-120"/>
            </a:endParaRPr>
          </a:p>
          <a:p>
            <a:r>
              <a:rPr lang="zh-TW" altLang="en-US" sz="2000" dirty="0" smtClean="0">
                <a:solidFill>
                  <a:schemeClr val="accent4">
                    <a:lumMod val="75000"/>
                  </a:schemeClr>
                </a:solidFill>
                <a:latin typeface="微軟正黑體" panose="020B0604030504040204" pitchFamily="34" charset="-120"/>
                <a:ea typeface="微軟正黑體" panose="020B0604030504040204" pitchFamily="34" charset="-120"/>
              </a:rPr>
              <a:t>請參課程手冊</a:t>
            </a:r>
            <a:endParaRPr lang="zh-TW" altLang="en-US" sz="2000"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055232" y="1299517"/>
            <a:ext cx="2188420" cy="707886"/>
          </a:xfrm>
          <a:prstGeom prst="rect">
            <a:avLst/>
          </a:prstGeom>
        </p:spPr>
        <p:txBody>
          <a:bodyPr wrap="none">
            <a:spAutoFit/>
          </a:bodyPr>
          <a:lstStyle/>
          <a:p>
            <a:pPr algn="ctr"/>
            <a:r>
              <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rPr>
              <a:t>1.</a:t>
            </a:r>
            <a:r>
              <a:rPr lang="zh-TW" altLang="en-US" sz="2000" dirty="0">
                <a:solidFill>
                  <a:schemeClr val="tx2">
                    <a:lumMod val="75000"/>
                  </a:schemeClr>
                </a:solidFill>
                <a:latin typeface="微軟正黑體" panose="020B0604030504040204" pitchFamily="34" charset="-120"/>
                <a:ea typeface="微軟正黑體" panose="020B0604030504040204" pitchFamily="34" charset="-120"/>
              </a:rPr>
              <a:t>涵蓋</a:t>
            </a:r>
            <a:r>
              <a:rPr lang="zh-TW" altLang="en-US" sz="2000" dirty="0" smtClean="0">
                <a:solidFill>
                  <a:schemeClr val="tx2">
                    <a:lumMod val="75000"/>
                  </a:schemeClr>
                </a:solidFill>
                <a:latin typeface="微軟正黑體" panose="020B0604030504040204" pitchFamily="34" charset="-120"/>
                <a:ea typeface="微軟正黑體" panose="020B0604030504040204" pitchFamily="34" charset="-120"/>
              </a:rPr>
              <a:t>各學習</a:t>
            </a:r>
            <a:r>
              <a:rPr lang="zh-TW" altLang="en-US" sz="2000" dirty="0">
                <a:solidFill>
                  <a:schemeClr val="tx2">
                    <a:lumMod val="75000"/>
                  </a:schemeClr>
                </a:solidFill>
                <a:latin typeface="微軟正黑體" panose="020B0604030504040204" pitchFamily="34" charset="-120"/>
                <a:ea typeface="微軟正黑體" panose="020B0604030504040204" pitchFamily="34" charset="-120"/>
              </a:rPr>
              <a:t>構</a:t>
            </a:r>
            <a:r>
              <a:rPr lang="zh-TW" altLang="en-US" sz="2000" dirty="0" smtClean="0">
                <a:solidFill>
                  <a:schemeClr val="tx2">
                    <a:lumMod val="75000"/>
                  </a:schemeClr>
                </a:solidFill>
                <a:latin typeface="微軟正黑體" panose="020B0604030504040204" pitchFamily="34" charset="-120"/>
                <a:ea typeface="微軟正黑體" panose="020B0604030504040204" pitchFamily="34" charset="-120"/>
              </a:rPr>
              <a:t>面</a:t>
            </a:r>
            <a:endParaRPr lang="en-US" altLang="zh-TW" sz="2000" dirty="0" smtClean="0">
              <a:solidFill>
                <a:schemeClr val="tx2">
                  <a:lumMod val="75000"/>
                </a:schemeClr>
              </a:solidFill>
              <a:latin typeface="微軟正黑體" panose="020B0604030504040204" pitchFamily="34" charset="-120"/>
              <a:ea typeface="微軟正黑體" panose="020B0604030504040204" pitchFamily="34" charset="-120"/>
            </a:endParaRPr>
          </a:p>
          <a:p>
            <a:pPr algn="ctr"/>
            <a:r>
              <a:rPr lang="zh-TW" altLang="en-US" sz="2000" dirty="0" smtClean="0">
                <a:solidFill>
                  <a:schemeClr val="tx2">
                    <a:lumMod val="75000"/>
                  </a:schemeClr>
                </a:solidFill>
                <a:latin typeface="微軟正黑體" panose="020B0604030504040204" pitchFamily="34" charset="-120"/>
                <a:ea typeface="微軟正黑體" panose="020B0604030504040204" pitchFamily="34" charset="-120"/>
              </a:rPr>
              <a:t>與</a:t>
            </a:r>
            <a:r>
              <a:rPr lang="zh-TW" altLang="en-US" sz="2000" dirty="0">
                <a:solidFill>
                  <a:schemeClr val="tx2">
                    <a:lumMod val="75000"/>
                  </a:schemeClr>
                </a:solidFill>
                <a:latin typeface="微軟正黑體" panose="020B0604030504040204" pitchFamily="34" charset="-120"/>
                <a:ea typeface="微軟正黑體" panose="020B0604030504040204" pitchFamily="34" charset="-120"/>
              </a:rPr>
              <a:t>關鍵內涵</a:t>
            </a:r>
          </a:p>
        </p:txBody>
      </p:sp>
      <p:sp>
        <p:nvSpPr>
          <p:cNvPr id="9" name="矩形 8"/>
          <p:cNvSpPr/>
          <p:nvPr/>
        </p:nvSpPr>
        <p:spPr>
          <a:xfrm>
            <a:off x="5774191" y="2304884"/>
            <a:ext cx="1931939" cy="400110"/>
          </a:xfrm>
          <a:prstGeom prst="rect">
            <a:avLst/>
          </a:prstGeom>
        </p:spPr>
        <p:txBody>
          <a:bodyPr wrap="none">
            <a:spAutoFit/>
          </a:bodyPr>
          <a:lstStyle/>
          <a:p>
            <a:r>
              <a:rPr lang="en-US" altLang="zh-TW" sz="2000" dirty="0" smtClean="0">
                <a:solidFill>
                  <a:schemeClr val="accent6">
                    <a:lumMod val="75000"/>
                  </a:schemeClr>
                </a:solidFill>
                <a:latin typeface="微軟正黑體" panose="020B0604030504040204" pitchFamily="34" charset="-120"/>
                <a:ea typeface="微軟正黑體" panose="020B0604030504040204" pitchFamily="34" charset="-120"/>
              </a:rPr>
              <a:t>2.</a:t>
            </a:r>
            <a:r>
              <a:rPr lang="zh-TW" altLang="en-US" sz="2000" dirty="0" smtClean="0">
                <a:solidFill>
                  <a:schemeClr val="accent6">
                    <a:lumMod val="75000"/>
                  </a:schemeClr>
                </a:solidFill>
                <a:latin typeface="微軟正黑體" panose="020B0604030504040204" pitchFamily="34" charset="-120"/>
                <a:ea typeface="微軟正黑體" panose="020B0604030504040204" pitchFamily="34" charset="-120"/>
              </a:rPr>
              <a:t>符合</a:t>
            </a:r>
            <a:r>
              <a:rPr lang="zh-TW" altLang="en-US" sz="2000" dirty="0">
                <a:solidFill>
                  <a:schemeClr val="accent6">
                    <a:lumMod val="75000"/>
                  </a:schemeClr>
                </a:solidFill>
                <a:latin typeface="微軟正黑體" panose="020B0604030504040204" pitchFamily="34" charset="-120"/>
                <a:ea typeface="微軟正黑體" panose="020B0604030504040204" pitchFamily="34" charset="-120"/>
              </a:rPr>
              <a:t>課綱精神</a:t>
            </a:r>
          </a:p>
        </p:txBody>
      </p:sp>
      <p:grpSp>
        <p:nvGrpSpPr>
          <p:cNvPr id="10" name="群組 9"/>
          <p:cNvGrpSpPr/>
          <p:nvPr/>
        </p:nvGrpSpPr>
        <p:grpSpPr>
          <a:xfrm rot="16039674">
            <a:off x="2651971" y="2155078"/>
            <a:ext cx="3516735" cy="3420557"/>
            <a:chOff x="2977290" y="2178588"/>
            <a:chExt cx="3254653" cy="3165643"/>
          </a:xfrm>
        </p:grpSpPr>
        <p:sp>
          <p:nvSpPr>
            <p:cNvPr id="30" name="任意多边形 1"/>
            <p:cNvSpPr/>
            <p:nvPr/>
          </p:nvSpPr>
          <p:spPr>
            <a:xfrm rot="12928679">
              <a:off x="2992858" y="4567030"/>
              <a:ext cx="1210181" cy="342488"/>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zh-CN" altLang="en-US" dirty="0"/>
            </a:p>
          </p:txBody>
        </p:sp>
        <p:sp>
          <p:nvSpPr>
            <p:cNvPr id="31" name="任意多边形 2"/>
            <p:cNvSpPr/>
            <p:nvPr/>
          </p:nvSpPr>
          <p:spPr>
            <a:xfrm rot="20908922">
              <a:off x="3753953" y="2178588"/>
              <a:ext cx="1180876" cy="334194"/>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zh-CN" altLang="en-US" dirty="0"/>
            </a:p>
          </p:txBody>
        </p:sp>
        <p:sp>
          <p:nvSpPr>
            <p:cNvPr id="32" name="任意多边形 3"/>
            <p:cNvSpPr/>
            <p:nvPr/>
          </p:nvSpPr>
          <p:spPr>
            <a:xfrm rot="1562465">
              <a:off x="4757946" y="2314869"/>
              <a:ext cx="1193386" cy="337490"/>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92D050"/>
            </a:soli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dirty="0"/>
            </a:p>
          </p:txBody>
        </p:sp>
        <p:sp>
          <p:nvSpPr>
            <p:cNvPr id="33" name="任意多边形 4"/>
            <p:cNvSpPr/>
            <p:nvPr/>
          </p:nvSpPr>
          <p:spPr>
            <a:xfrm rot="4034219">
              <a:off x="5462109" y="3037938"/>
              <a:ext cx="1168899" cy="330972"/>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4" name="任意多边形 5"/>
            <p:cNvSpPr/>
            <p:nvPr/>
          </p:nvSpPr>
          <p:spPr>
            <a:xfrm rot="6653614">
              <a:off x="5463746" y="3994724"/>
              <a:ext cx="1197171" cy="339223"/>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5" name="任意多边形 6"/>
            <p:cNvSpPr/>
            <p:nvPr/>
          </p:nvSpPr>
          <p:spPr>
            <a:xfrm rot="8699374">
              <a:off x="4882036" y="4821795"/>
              <a:ext cx="1130853" cy="320199"/>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zh-CN" altLang="en-US" dirty="0"/>
            </a:p>
          </p:txBody>
        </p:sp>
        <p:sp>
          <p:nvSpPr>
            <p:cNvPr id="36" name="任意多边形 7"/>
            <p:cNvSpPr/>
            <p:nvPr/>
          </p:nvSpPr>
          <p:spPr>
            <a:xfrm rot="11425584">
              <a:off x="4009018" y="4942643"/>
              <a:ext cx="1124078" cy="401588"/>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zh-CN" altLang="en-US" dirty="0"/>
            </a:p>
          </p:txBody>
        </p:sp>
        <p:sp>
          <p:nvSpPr>
            <p:cNvPr id="38" name="任意多边形 5"/>
            <p:cNvSpPr/>
            <p:nvPr/>
          </p:nvSpPr>
          <p:spPr>
            <a:xfrm rot="18602241">
              <a:off x="2858277" y="2686486"/>
              <a:ext cx="1253952" cy="355312"/>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9" name="任意多边形 1"/>
            <p:cNvSpPr/>
            <p:nvPr/>
          </p:nvSpPr>
          <p:spPr>
            <a:xfrm rot="16027372">
              <a:off x="2503287" y="3685986"/>
              <a:ext cx="1322196" cy="374189"/>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41" name="文字方塊 40"/>
          <p:cNvSpPr txBox="1"/>
          <p:nvPr/>
        </p:nvSpPr>
        <p:spPr>
          <a:xfrm>
            <a:off x="172922" y="6492875"/>
            <a:ext cx="2158732" cy="276999"/>
          </a:xfrm>
          <a:prstGeom prst="rect">
            <a:avLst/>
          </a:prstGeom>
          <a:noFill/>
        </p:spPr>
        <p:txBody>
          <a:bodyPr wrap="none" rtlCol="0">
            <a:spAutoFit/>
          </a:bodyPr>
          <a:lstStyle/>
          <a:p>
            <a:r>
              <a:rPr lang="zh-TW" altLang="en-US" sz="1200" dirty="0">
                <a:latin typeface="微軟正黑體" panose="020B0604030504040204" pitchFamily="34" charset="-120"/>
                <a:ea typeface="微軟正黑體" panose="020B0604030504040204" pitchFamily="34" charset="-120"/>
              </a:rPr>
              <a:t>詳細內容請參考藝術領綱</a:t>
            </a:r>
            <a:r>
              <a:rPr lang="en-US" altLang="zh-TW" sz="1200" dirty="0" smtClean="0">
                <a:latin typeface="微軟正黑體" panose="020B0604030504040204" pitchFamily="34" charset="-120"/>
                <a:ea typeface="微軟正黑體" panose="020B0604030504040204" pitchFamily="34" charset="-120"/>
              </a:rPr>
              <a:t>P.30</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9007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892" y="435739"/>
            <a:ext cx="7886700"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選</a:t>
            </a:r>
            <a:r>
              <a:rPr lang="zh-TW" altLang="en-US" sz="3200" b="1" spc="400" dirty="0" smtClean="0">
                <a:solidFill>
                  <a:srgbClr val="C00000"/>
                </a:solidFill>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rPr>
              <a:t>ー</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各</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科</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原則</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pSp>
        <p:nvGrpSpPr>
          <p:cNvPr id="20" name="群組 19"/>
          <p:cNvGrpSpPr/>
          <p:nvPr/>
        </p:nvGrpSpPr>
        <p:grpSpPr>
          <a:xfrm>
            <a:off x="-139410" y="190728"/>
            <a:ext cx="860981" cy="1079570"/>
            <a:chOff x="-139410" y="190728"/>
            <a:chExt cx="860981" cy="1079570"/>
          </a:xfrm>
        </p:grpSpPr>
        <p:sp>
          <p:nvSpPr>
            <p:cNvPr id="21"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等腰三角形 21"/>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等腰三角形 22"/>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42</a:t>
            </a:r>
            <a:endParaRPr lang="zh-TW" altLang="en-US" sz="1200" dirty="0" smtClean="0">
              <a:solidFill>
                <a:srgbClr val="898989"/>
              </a:solidFill>
            </a:endParaRPr>
          </a:p>
        </p:txBody>
      </p:sp>
      <p:sp>
        <p:nvSpPr>
          <p:cNvPr id="28" name="矩形 2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Freeform: Shape 187"/>
          <p:cNvSpPr/>
          <p:nvPr/>
        </p:nvSpPr>
        <p:spPr>
          <a:xfrm>
            <a:off x="5222584" y="3638124"/>
            <a:ext cx="928967" cy="1968476"/>
          </a:xfrm>
          <a:custGeom>
            <a:avLst/>
            <a:gdLst>
              <a:gd name="connsiteX0" fmla="*/ 0 w 1423542"/>
              <a:gd name="connsiteY0" fmla="*/ 0 h 3010513"/>
              <a:gd name="connsiteX1" fmla="*/ 651134 w 1423542"/>
              <a:gd name="connsiteY1" fmla="*/ 0 h 3010513"/>
              <a:gd name="connsiteX2" fmla="*/ 1241418 w 1423542"/>
              <a:gd name="connsiteY2" fmla="*/ 590284 h 3010513"/>
              <a:gd name="connsiteX3" fmla="*/ 1241418 w 1423542"/>
              <a:gd name="connsiteY3" fmla="*/ 2196777 h 3010513"/>
              <a:gd name="connsiteX4" fmla="*/ 1423542 w 1423542"/>
              <a:gd name="connsiteY4" fmla="*/ 2196777 h 3010513"/>
              <a:gd name="connsiteX5" fmla="*/ 849064 w 1423542"/>
              <a:gd name="connsiteY5" fmla="*/ 3010513 h 3010513"/>
              <a:gd name="connsiteX6" fmla="*/ 849064 w 1423542"/>
              <a:gd name="connsiteY6" fmla="*/ 2196777 h 3010513"/>
              <a:gd name="connsiteX7" fmla="*/ 850535 w 1423542"/>
              <a:gd name="connsiteY7" fmla="*/ 2196777 h 3010513"/>
              <a:gd name="connsiteX8" fmla="*/ 850535 w 1423542"/>
              <a:gd name="connsiteY8" fmla="*/ 679078 h 3010513"/>
              <a:gd name="connsiteX9" fmla="*/ 551091 w 1423542"/>
              <a:gd name="connsiteY9" fmla="*/ 379634 h 3010513"/>
              <a:gd name="connsiteX10" fmla="*/ 0 w 1423542"/>
              <a:gd name="connsiteY10" fmla="*/ 379634 h 3010513"/>
              <a:gd name="connsiteX11" fmla="*/ 0 w 1423542"/>
              <a:gd name="connsiteY11" fmla="*/ 0 h 301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542" h="3010513">
                <a:moveTo>
                  <a:pt x="0" y="0"/>
                </a:moveTo>
                <a:lnTo>
                  <a:pt x="651134" y="0"/>
                </a:lnTo>
                <a:cubicBezTo>
                  <a:pt x="977139" y="0"/>
                  <a:pt x="1241418" y="264279"/>
                  <a:pt x="1241418" y="590284"/>
                </a:cubicBezTo>
                <a:lnTo>
                  <a:pt x="1241418" y="2196777"/>
                </a:lnTo>
                <a:lnTo>
                  <a:pt x="1423542" y="2196777"/>
                </a:lnTo>
                <a:lnTo>
                  <a:pt x="849064" y="3010513"/>
                </a:lnTo>
                <a:lnTo>
                  <a:pt x="849064" y="2196777"/>
                </a:lnTo>
                <a:lnTo>
                  <a:pt x="850535" y="2196777"/>
                </a:lnTo>
                <a:lnTo>
                  <a:pt x="850535" y="679078"/>
                </a:lnTo>
                <a:cubicBezTo>
                  <a:pt x="850535" y="513699"/>
                  <a:pt x="716469" y="379634"/>
                  <a:pt x="551091" y="379634"/>
                </a:cubicBezTo>
                <a:lnTo>
                  <a:pt x="0" y="379634"/>
                </a:lnTo>
                <a:lnTo>
                  <a:pt x="0" y="0"/>
                </a:lnTo>
                <a:close/>
              </a:path>
            </a:pathLst>
          </a:custGeom>
          <a:solidFill>
            <a:schemeClr val="accent3"/>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68" name="Freeform: Shape 191"/>
          <p:cNvSpPr/>
          <p:nvPr/>
        </p:nvSpPr>
        <p:spPr>
          <a:xfrm>
            <a:off x="2562119" y="2331832"/>
            <a:ext cx="1174280" cy="2317010"/>
          </a:xfrm>
          <a:custGeom>
            <a:avLst/>
            <a:gdLst>
              <a:gd name="connsiteX0" fmla="*/ 574478 w 1585111"/>
              <a:gd name="connsiteY0" fmla="*/ 0 h 3189040"/>
              <a:gd name="connsiteX1" fmla="*/ 574478 w 1585111"/>
              <a:gd name="connsiteY1" fmla="*/ 813736 h 3189040"/>
              <a:gd name="connsiteX2" fmla="*/ 569563 w 1585111"/>
              <a:gd name="connsiteY2" fmla="*/ 813736 h 3189040"/>
              <a:gd name="connsiteX3" fmla="*/ 569563 w 1585111"/>
              <a:gd name="connsiteY3" fmla="*/ 2355887 h 3189040"/>
              <a:gd name="connsiteX4" fmla="*/ 1023084 w 1585111"/>
              <a:gd name="connsiteY4" fmla="*/ 2809406 h 3189040"/>
              <a:gd name="connsiteX5" fmla="*/ 1585111 w 1585111"/>
              <a:gd name="connsiteY5" fmla="*/ 2809406 h 3189040"/>
              <a:gd name="connsiteX6" fmla="*/ 1585111 w 1585111"/>
              <a:gd name="connsiteY6" fmla="*/ 3189040 h 3189040"/>
              <a:gd name="connsiteX7" fmla="*/ 893729 w 1585111"/>
              <a:gd name="connsiteY7" fmla="*/ 3189040 h 3189040"/>
              <a:gd name="connsiteX8" fmla="*/ 189929 w 1585111"/>
              <a:gd name="connsiteY8" fmla="*/ 2485242 h 3189040"/>
              <a:gd name="connsiteX9" fmla="*/ 189929 w 1585111"/>
              <a:gd name="connsiteY9" fmla="*/ 813736 h 3189040"/>
              <a:gd name="connsiteX10" fmla="*/ 0 w 1585111"/>
              <a:gd name="connsiteY10" fmla="*/ 813736 h 3189040"/>
              <a:gd name="connsiteX11" fmla="*/ 189929 w 1585111"/>
              <a:gd name="connsiteY11" fmla="*/ 544706 h 3189040"/>
              <a:gd name="connsiteX12" fmla="*/ 189929 w 1585111"/>
              <a:gd name="connsiteY12" fmla="*/ 537794 h 3189040"/>
              <a:gd name="connsiteX13" fmla="*/ 194809 w 1585111"/>
              <a:gd name="connsiteY13" fmla="*/ 537794 h 3189040"/>
              <a:gd name="connsiteX14" fmla="*/ 574478 w 1585111"/>
              <a:gd name="connsiteY14" fmla="*/ 0 h 31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5111" h="3189040">
                <a:moveTo>
                  <a:pt x="574478" y="0"/>
                </a:moveTo>
                <a:lnTo>
                  <a:pt x="574478" y="813736"/>
                </a:lnTo>
                <a:lnTo>
                  <a:pt x="569563" y="813736"/>
                </a:lnTo>
                <a:lnTo>
                  <a:pt x="569563" y="2355887"/>
                </a:lnTo>
                <a:cubicBezTo>
                  <a:pt x="569563" y="2606359"/>
                  <a:pt x="772611" y="2809406"/>
                  <a:pt x="1023084" y="2809406"/>
                </a:cubicBezTo>
                <a:lnTo>
                  <a:pt x="1585111" y="2809406"/>
                </a:lnTo>
                <a:lnTo>
                  <a:pt x="1585111" y="3189040"/>
                </a:lnTo>
                <a:lnTo>
                  <a:pt x="893729" y="3189040"/>
                </a:lnTo>
                <a:cubicBezTo>
                  <a:pt x="505031" y="3189040"/>
                  <a:pt x="189929" y="2873939"/>
                  <a:pt x="189929" y="2485242"/>
                </a:cubicBezTo>
                <a:lnTo>
                  <a:pt x="189929" y="813736"/>
                </a:lnTo>
                <a:lnTo>
                  <a:pt x="0" y="813736"/>
                </a:lnTo>
                <a:lnTo>
                  <a:pt x="189929" y="544706"/>
                </a:lnTo>
                <a:lnTo>
                  <a:pt x="189929" y="537794"/>
                </a:lnTo>
                <a:lnTo>
                  <a:pt x="194809" y="537794"/>
                </a:lnTo>
                <a:lnTo>
                  <a:pt x="574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69" name="Freeform: Shape 189"/>
          <p:cNvSpPr/>
          <p:nvPr/>
        </p:nvSpPr>
        <p:spPr>
          <a:xfrm>
            <a:off x="3733596" y="2812661"/>
            <a:ext cx="1899836" cy="1828801"/>
          </a:xfrm>
          <a:custGeom>
            <a:avLst/>
            <a:gdLst>
              <a:gd name="connsiteX0" fmla="*/ 1784926 w 2359404"/>
              <a:gd name="connsiteY0" fmla="*/ 0 h 2562452"/>
              <a:gd name="connsiteX1" fmla="*/ 2359404 w 2359404"/>
              <a:gd name="connsiteY1" fmla="*/ 813736 h 2562452"/>
              <a:gd name="connsiteX2" fmla="*/ 2166017 w 2359404"/>
              <a:gd name="connsiteY2" fmla="*/ 813736 h 2562452"/>
              <a:gd name="connsiteX3" fmla="*/ 2166017 w 2359404"/>
              <a:gd name="connsiteY3" fmla="*/ 1858654 h 2562452"/>
              <a:gd name="connsiteX4" fmla="*/ 1462217 w 2359404"/>
              <a:gd name="connsiteY4" fmla="*/ 2562452 h 2562452"/>
              <a:gd name="connsiteX5" fmla="*/ 0 w 2359404"/>
              <a:gd name="connsiteY5" fmla="*/ 2562452 h 2562452"/>
              <a:gd name="connsiteX6" fmla="*/ 0 w 2359404"/>
              <a:gd name="connsiteY6" fmla="*/ 2182818 h 2562452"/>
              <a:gd name="connsiteX7" fmla="*/ 1332863 w 2359404"/>
              <a:gd name="connsiteY7" fmla="*/ 2182818 h 2562452"/>
              <a:gd name="connsiteX8" fmla="*/ 1786383 w 2359404"/>
              <a:gd name="connsiteY8" fmla="*/ 1729299 h 2562452"/>
              <a:gd name="connsiteX9" fmla="*/ 1786383 w 2359404"/>
              <a:gd name="connsiteY9" fmla="*/ 813736 h 2562452"/>
              <a:gd name="connsiteX10" fmla="*/ 1784926 w 2359404"/>
              <a:gd name="connsiteY10" fmla="*/ 813736 h 2562452"/>
              <a:gd name="connsiteX11" fmla="*/ 1784926 w 2359404"/>
              <a:gd name="connsiteY11" fmla="*/ 0 h 256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9404" h="2562452">
                <a:moveTo>
                  <a:pt x="1784926" y="0"/>
                </a:moveTo>
                <a:lnTo>
                  <a:pt x="2359404" y="813736"/>
                </a:lnTo>
                <a:lnTo>
                  <a:pt x="2166017" y="813736"/>
                </a:lnTo>
                <a:lnTo>
                  <a:pt x="2166017" y="1858654"/>
                </a:lnTo>
                <a:cubicBezTo>
                  <a:pt x="2166017" y="2247351"/>
                  <a:pt x="1850916" y="2562452"/>
                  <a:pt x="1462217" y="2562452"/>
                </a:cubicBezTo>
                <a:lnTo>
                  <a:pt x="0" y="2562452"/>
                </a:lnTo>
                <a:lnTo>
                  <a:pt x="0" y="2182818"/>
                </a:lnTo>
                <a:lnTo>
                  <a:pt x="1332863" y="2182818"/>
                </a:lnTo>
                <a:cubicBezTo>
                  <a:pt x="1583336" y="2182818"/>
                  <a:pt x="1786383" y="1979771"/>
                  <a:pt x="1786383" y="1729299"/>
                </a:cubicBezTo>
                <a:lnTo>
                  <a:pt x="1786383" y="813736"/>
                </a:lnTo>
                <a:lnTo>
                  <a:pt x="1784926" y="813736"/>
                </a:lnTo>
                <a:lnTo>
                  <a:pt x="178492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70" name="Freeform: Shape 185"/>
          <p:cNvSpPr/>
          <p:nvPr/>
        </p:nvSpPr>
        <p:spPr>
          <a:xfrm>
            <a:off x="1647704" y="3477291"/>
            <a:ext cx="1063793" cy="1116864"/>
          </a:xfrm>
          <a:custGeom>
            <a:avLst/>
            <a:gdLst>
              <a:gd name="connsiteX0" fmla="*/ 773036 w 1573123"/>
              <a:gd name="connsiteY0" fmla="*/ 0 h 2020605"/>
              <a:gd name="connsiteX1" fmla="*/ 1573123 w 1573123"/>
              <a:gd name="connsiteY1" fmla="*/ 0 h 2020605"/>
              <a:gd name="connsiteX2" fmla="*/ 1573123 w 1573123"/>
              <a:gd name="connsiteY2" fmla="*/ 379634 h 2020605"/>
              <a:gd name="connsiteX3" fmla="*/ 873080 w 1573123"/>
              <a:gd name="connsiteY3" fmla="*/ 379634 h 2020605"/>
              <a:gd name="connsiteX4" fmla="*/ 573636 w 1573123"/>
              <a:gd name="connsiteY4" fmla="*/ 679078 h 2020605"/>
              <a:gd name="connsiteX5" fmla="*/ 573636 w 1573123"/>
              <a:gd name="connsiteY5" fmla="*/ 1206869 h 2020605"/>
              <a:gd name="connsiteX6" fmla="*/ 574478 w 1573123"/>
              <a:gd name="connsiteY6" fmla="*/ 1206869 h 2020605"/>
              <a:gd name="connsiteX7" fmla="*/ 574478 w 1573123"/>
              <a:gd name="connsiteY7" fmla="*/ 2020605 h 2020605"/>
              <a:gd name="connsiteX8" fmla="*/ 0 w 1573123"/>
              <a:gd name="connsiteY8" fmla="*/ 1206869 h 2020605"/>
              <a:gd name="connsiteX9" fmla="*/ 182752 w 1573123"/>
              <a:gd name="connsiteY9" fmla="*/ 1206869 h 2020605"/>
              <a:gd name="connsiteX10" fmla="*/ 182752 w 1573123"/>
              <a:gd name="connsiteY10" fmla="*/ 590284 h 2020605"/>
              <a:gd name="connsiteX11" fmla="*/ 773036 w 1573123"/>
              <a:gd name="connsiteY11" fmla="*/ 0 h 20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3123" h="2020605">
                <a:moveTo>
                  <a:pt x="773036" y="0"/>
                </a:moveTo>
                <a:lnTo>
                  <a:pt x="1573123" y="0"/>
                </a:lnTo>
                <a:lnTo>
                  <a:pt x="1573123" y="379634"/>
                </a:lnTo>
                <a:lnTo>
                  <a:pt x="873080" y="379634"/>
                </a:lnTo>
                <a:cubicBezTo>
                  <a:pt x="707701" y="379634"/>
                  <a:pt x="573636" y="513699"/>
                  <a:pt x="573636" y="679078"/>
                </a:cubicBezTo>
                <a:lnTo>
                  <a:pt x="573636" y="1206869"/>
                </a:lnTo>
                <a:lnTo>
                  <a:pt x="574478" y="1206869"/>
                </a:lnTo>
                <a:lnTo>
                  <a:pt x="574478" y="2020605"/>
                </a:lnTo>
                <a:lnTo>
                  <a:pt x="0" y="1206869"/>
                </a:lnTo>
                <a:lnTo>
                  <a:pt x="182752" y="1206869"/>
                </a:lnTo>
                <a:lnTo>
                  <a:pt x="182752" y="590284"/>
                </a:lnTo>
                <a:cubicBezTo>
                  <a:pt x="182752" y="264279"/>
                  <a:pt x="447031" y="0"/>
                  <a:pt x="773036" y="0"/>
                </a:cubicBezTo>
                <a:close/>
              </a:path>
            </a:pathLst>
          </a:custGeom>
          <a:solidFill>
            <a:srgbClr val="7F7F7F"/>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3" name="矩形 2"/>
          <p:cNvSpPr/>
          <p:nvPr/>
        </p:nvSpPr>
        <p:spPr>
          <a:xfrm>
            <a:off x="297273" y="1716374"/>
            <a:ext cx="5491537" cy="584775"/>
          </a:xfrm>
          <a:prstGeom prst="rect">
            <a:avLst/>
          </a:prstGeom>
        </p:spPr>
        <p:txBody>
          <a:bodyPr wrap="square">
            <a:spAutoFit/>
          </a:bodyPr>
          <a:lstStyle/>
          <a:p>
            <a:r>
              <a:rPr lang="zh-TW" altLang="en-US" sz="1600" dirty="0">
                <a:solidFill>
                  <a:schemeClr val="accent6">
                    <a:lumMod val="50000"/>
                  </a:schemeClr>
                </a:solidFill>
                <a:latin typeface="微軟正黑體" panose="020B0604030504040204" pitchFamily="34" charset="-120"/>
                <a:ea typeface="微軟正黑體" panose="020B0604030504040204" pitchFamily="34" charset="-120"/>
              </a:rPr>
              <a:t>（</a:t>
            </a:r>
            <a:r>
              <a:rPr lang="en-US" altLang="zh-TW" sz="1600" dirty="0">
                <a:solidFill>
                  <a:schemeClr val="accent6">
                    <a:lumMod val="50000"/>
                  </a:schemeClr>
                </a:solidFill>
                <a:latin typeface="微軟正黑體" panose="020B0604030504040204" pitchFamily="34" charset="-120"/>
                <a:ea typeface="微軟正黑體" panose="020B0604030504040204" pitchFamily="34" charset="-120"/>
              </a:rPr>
              <a:t>1</a:t>
            </a:r>
            <a:r>
              <a:rPr lang="zh-TW" altLang="en-US" sz="1600" dirty="0">
                <a:solidFill>
                  <a:schemeClr val="accent6">
                    <a:lumMod val="50000"/>
                  </a:schemeClr>
                </a:solidFill>
                <a:latin typeface="微軟正黑體" panose="020B0604030504040204" pitchFamily="34" charset="-120"/>
                <a:ea typeface="微軟正黑體" panose="020B0604030504040204" pitchFamily="34" charset="-120"/>
              </a:rPr>
              <a:t>）教</a:t>
            </a:r>
            <a:r>
              <a:rPr lang="zh-TW" altLang="zh-TW" sz="1600" dirty="0" smtClean="0">
                <a:solidFill>
                  <a:schemeClr val="accent6">
                    <a:lumMod val="50000"/>
                  </a:schemeClr>
                </a:solidFill>
                <a:latin typeface="微軟正黑體" panose="020B0604030504040204" pitchFamily="34" charset="-120"/>
                <a:ea typeface="微軟正黑體" panose="020B0604030504040204" pitchFamily="34" charset="-120"/>
              </a:rPr>
              <a:t>材</a:t>
            </a:r>
            <a:r>
              <a:rPr lang="zh-TW" altLang="zh-TW" sz="1600" dirty="0">
                <a:solidFill>
                  <a:schemeClr val="accent6">
                    <a:lumMod val="50000"/>
                  </a:schemeClr>
                </a:solidFill>
                <a:latin typeface="微軟正黑體" panose="020B0604030504040204" pitchFamily="34" charset="-120"/>
                <a:ea typeface="微軟正黑體" panose="020B0604030504040204" pitchFamily="34" charset="-120"/>
              </a:rPr>
              <a:t>中</a:t>
            </a:r>
            <a:r>
              <a:rPr lang="zh-TW" altLang="en-US" sz="1600" dirty="0">
                <a:solidFill>
                  <a:schemeClr val="accent6">
                    <a:lumMod val="50000"/>
                  </a:schemeClr>
                </a:solidFill>
                <a:latin typeface="微軟正黑體" panose="020B0604030504040204" pitchFamily="34" charset="-120"/>
                <a:ea typeface="微軟正黑體" panose="020B0604030504040204" pitchFamily="34" charset="-120"/>
              </a:rPr>
              <a:t>之</a:t>
            </a:r>
            <a:r>
              <a:rPr lang="zh-TW" altLang="zh-TW" sz="1600" dirty="0">
                <a:solidFill>
                  <a:schemeClr val="accent6">
                    <a:lumMod val="50000"/>
                  </a:schemeClr>
                </a:solidFill>
                <a:latin typeface="微軟正黑體" panose="020B0604030504040204" pitchFamily="34" charset="-120"/>
                <a:ea typeface="微軟正黑體" panose="020B0604030504040204" pitchFamily="34" charset="-120"/>
              </a:rPr>
              <a:t>編排</a:t>
            </a:r>
            <a:r>
              <a:rPr lang="zh-TW" altLang="zh-TW" sz="1600" dirty="0" smtClean="0">
                <a:solidFill>
                  <a:schemeClr val="accent6">
                    <a:lumMod val="50000"/>
                  </a:schemeClr>
                </a:solidFill>
                <a:latin typeface="微軟正黑體" panose="020B0604030504040204" pitchFamily="34" charset="-120"/>
                <a:ea typeface="微軟正黑體" panose="020B0604030504040204" pitchFamily="34" charset="-120"/>
              </a:rPr>
              <a:t>應</a:t>
            </a:r>
            <a:endParaRPr lang="en-US" altLang="zh-TW" sz="1600" dirty="0" smtClean="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sz="1600" dirty="0" smtClean="0">
                <a:solidFill>
                  <a:schemeClr val="accent6">
                    <a:lumMod val="50000"/>
                  </a:schemeClr>
                </a:solidFill>
                <a:latin typeface="微軟正黑體" panose="020B0604030504040204" pitchFamily="34" charset="-120"/>
                <a:ea typeface="微軟正黑體" panose="020B0604030504040204" pitchFamily="34" charset="-120"/>
              </a:rPr>
              <a:t>         </a:t>
            </a:r>
            <a:r>
              <a:rPr lang="zh-TW" altLang="zh-TW" sz="1600" dirty="0" smtClean="0">
                <a:solidFill>
                  <a:schemeClr val="accent6">
                    <a:lumMod val="50000"/>
                  </a:schemeClr>
                </a:solidFill>
                <a:latin typeface="微軟正黑體" panose="020B0604030504040204" pitchFamily="34" charset="-120"/>
                <a:ea typeface="微軟正黑體" panose="020B0604030504040204" pitchFamily="34" charset="-120"/>
              </a:rPr>
              <a:t>依</a:t>
            </a:r>
            <a:r>
              <a:rPr lang="zh-TW" altLang="zh-TW" sz="1600" dirty="0">
                <a:solidFill>
                  <a:schemeClr val="accent6">
                    <a:lumMod val="50000"/>
                  </a:schemeClr>
                </a:solidFill>
                <a:latin typeface="微軟正黑體" panose="020B0604030504040204" pitchFamily="34" charset="-120"/>
                <a:ea typeface="微軟正黑體" panose="020B0604030504040204" pitchFamily="34" charset="-120"/>
              </a:rPr>
              <a:t>學習階段循序漸進、由淺入深</a:t>
            </a:r>
            <a:r>
              <a:rPr lang="zh-TW" altLang="en-US" sz="1600" dirty="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16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602097" y="1679896"/>
            <a:ext cx="6117675" cy="1077218"/>
          </a:xfrm>
          <a:prstGeom prst="rect">
            <a:avLst/>
          </a:prstGeom>
        </p:spPr>
        <p:txBody>
          <a:bodyPr wrap="square">
            <a:spAutoFit/>
          </a:bodyPr>
          <a:lstStyle/>
          <a:p>
            <a:r>
              <a:rPr lang="zh-TW" altLang="en-US" sz="1600" dirty="0">
                <a:solidFill>
                  <a:schemeClr val="tx2">
                    <a:lumMod val="75000"/>
                  </a:schemeClr>
                </a:solidFill>
                <a:latin typeface="微軟正黑體" panose="020B0604030504040204" pitchFamily="34" charset="-120"/>
                <a:ea typeface="微軟正黑體" panose="020B0604030504040204" pitchFamily="34" charset="-120"/>
              </a:rPr>
              <a:t>（</a:t>
            </a:r>
            <a:r>
              <a:rPr lang="en-US" altLang="zh-TW" sz="1600" dirty="0">
                <a:solidFill>
                  <a:schemeClr val="tx2">
                    <a:lumMod val="75000"/>
                  </a:schemeClr>
                </a:solidFill>
                <a:latin typeface="微軟正黑體" panose="020B0604030504040204" pitchFamily="34" charset="-120"/>
                <a:ea typeface="微軟正黑體" panose="020B0604030504040204" pitchFamily="34" charset="-120"/>
              </a:rPr>
              <a:t>2</a:t>
            </a:r>
            <a:r>
              <a:rPr lang="zh-TW" altLang="en-US" sz="1600" dirty="0">
                <a:solidFill>
                  <a:schemeClr val="tx2">
                    <a:lumMod val="75000"/>
                  </a:schemeClr>
                </a:solidFill>
                <a:latin typeface="微軟正黑體" panose="020B0604030504040204" pitchFamily="34" charset="-120"/>
                <a:ea typeface="微軟正黑體" panose="020B0604030504040204" pitchFamily="34" charset="-120"/>
              </a:rPr>
              <a:t>）</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應</a:t>
            </a:r>
            <a:r>
              <a:rPr lang="zh-TW" altLang="zh-TW" sz="1600" dirty="0">
                <a:solidFill>
                  <a:schemeClr val="tx2">
                    <a:lumMod val="75000"/>
                  </a:schemeClr>
                </a:solidFill>
                <a:latin typeface="微軟正黑體" panose="020B0604030504040204" pitchFamily="34" charset="-120"/>
                <a:ea typeface="微軟正黑體" panose="020B0604030504040204" pitchFamily="34" charset="-120"/>
              </a:rPr>
              <a:t>含括各樂種與曲式、各時代與風格之代表作品</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tx2">
                  <a:lumMod val="75000"/>
                </a:schemeClr>
              </a:solidFill>
              <a:latin typeface="微軟正黑體" panose="020B0604030504040204" pitchFamily="34" charset="-120"/>
              <a:ea typeface="微軟正黑體" panose="020B0604030504040204" pitchFamily="34" charset="-120"/>
            </a:endParaRPr>
          </a:p>
          <a:p>
            <a:r>
              <a:rPr lang="zh-TW" altLang="en-US" sz="1600" dirty="0" smtClean="0">
                <a:solidFill>
                  <a:schemeClr val="tx2">
                    <a:lumMod val="75000"/>
                  </a:schemeClr>
                </a:solidFill>
                <a:latin typeface="微軟正黑體" panose="020B0604030504040204" pitchFamily="34" charset="-120"/>
                <a:ea typeface="微軟正黑體" panose="020B0604030504040204" pitchFamily="34" charset="-120"/>
              </a:rPr>
              <a:t>          </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重視</a:t>
            </a:r>
            <a:r>
              <a:rPr lang="zh-TW" altLang="zh-TW" sz="1600" dirty="0">
                <a:solidFill>
                  <a:schemeClr val="tx2">
                    <a:lumMod val="75000"/>
                  </a:schemeClr>
                </a:solidFill>
                <a:latin typeface="微軟正黑體" panose="020B0604030504040204" pitchFamily="34" charset="-120"/>
                <a:ea typeface="微軟正黑體" panose="020B0604030504040204" pitchFamily="34" charset="-120"/>
              </a:rPr>
              <a:t>臺灣在地與各族群音樂</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，並</a:t>
            </a:r>
            <a:r>
              <a:rPr lang="zh-TW" altLang="zh-TW" sz="1600" dirty="0">
                <a:solidFill>
                  <a:schemeClr val="tx2">
                    <a:lumMod val="75000"/>
                  </a:schemeClr>
                </a:solidFill>
                <a:latin typeface="微軟正黑體" panose="020B0604030504040204" pitchFamily="34" charset="-120"/>
                <a:ea typeface="微軟正黑體" panose="020B0604030504040204" pitchFamily="34" charset="-120"/>
              </a:rPr>
              <a:t>自學生生活經驗取材</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tx2">
                  <a:lumMod val="75000"/>
                </a:schemeClr>
              </a:solidFill>
              <a:latin typeface="微軟正黑體" panose="020B0604030504040204" pitchFamily="34" charset="-120"/>
              <a:ea typeface="微軟正黑體" panose="020B0604030504040204" pitchFamily="34" charset="-120"/>
            </a:endParaRPr>
          </a:p>
          <a:p>
            <a:r>
              <a:rPr lang="zh-TW" altLang="en-US" sz="1600" dirty="0" smtClean="0">
                <a:solidFill>
                  <a:schemeClr val="tx2">
                    <a:lumMod val="75000"/>
                  </a:schemeClr>
                </a:solidFill>
                <a:latin typeface="微軟正黑體" panose="020B0604030504040204" pitchFamily="34" charset="-120"/>
                <a:ea typeface="微軟正黑體" panose="020B0604030504040204" pitchFamily="34" charset="-120"/>
              </a:rPr>
              <a:t>          </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高中</a:t>
            </a:r>
            <a:r>
              <a:rPr lang="zh-TW" altLang="en-US" sz="1600" dirty="0">
                <a:solidFill>
                  <a:schemeClr val="tx2">
                    <a:lumMod val="75000"/>
                  </a:schemeClr>
                </a:solidFill>
                <a:latin typeface="微軟正黑體" panose="020B0604030504040204" pitchFamily="34" charset="-120"/>
                <a:ea typeface="微軟正黑體" panose="020B0604030504040204" pitchFamily="34" charset="-120"/>
              </a:rPr>
              <a:t>階段可</a:t>
            </a:r>
            <a:r>
              <a:rPr lang="zh-TW" altLang="zh-TW" sz="1600" dirty="0">
                <a:solidFill>
                  <a:schemeClr val="tx2">
                    <a:lumMod val="75000"/>
                  </a:schemeClr>
                </a:solidFill>
                <a:latin typeface="微軟正黑體" panose="020B0604030504040204" pitchFamily="34" charset="-120"/>
                <a:ea typeface="微軟正黑體" panose="020B0604030504040204" pitchFamily="34" charset="-120"/>
              </a:rPr>
              <a:t>鼓勵學生接觸音樂工作者</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tx2">
                  <a:lumMod val="75000"/>
                </a:schemeClr>
              </a:solidFill>
              <a:latin typeface="微軟正黑體" panose="020B0604030504040204" pitchFamily="34" charset="-120"/>
              <a:ea typeface="微軟正黑體" panose="020B0604030504040204" pitchFamily="34" charset="-120"/>
            </a:endParaRPr>
          </a:p>
          <a:p>
            <a:r>
              <a:rPr lang="zh-TW" altLang="en-US" sz="1600" dirty="0" smtClean="0">
                <a:solidFill>
                  <a:schemeClr val="tx2">
                    <a:lumMod val="75000"/>
                  </a:schemeClr>
                </a:solidFill>
                <a:latin typeface="微軟正黑體" panose="020B0604030504040204" pitchFamily="34" charset="-120"/>
                <a:ea typeface="微軟正黑體" panose="020B0604030504040204" pitchFamily="34" charset="-120"/>
              </a:rPr>
              <a:t>          </a:t>
            </a:r>
            <a:r>
              <a:rPr lang="zh-TW" altLang="zh-TW" sz="1600" dirty="0" smtClean="0">
                <a:solidFill>
                  <a:schemeClr val="tx2">
                    <a:lumMod val="75000"/>
                  </a:schemeClr>
                </a:solidFill>
                <a:latin typeface="微軟正黑體" panose="020B0604030504040204" pitchFamily="34" charset="-120"/>
                <a:ea typeface="微軟正黑體" panose="020B0604030504040204" pitchFamily="34" charset="-120"/>
              </a:rPr>
              <a:t>了解</a:t>
            </a:r>
            <a:r>
              <a:rPr lang="zh-TW" altLang="zh-TW" sz="1600" dirty="0">
                <a:solidFill>
                  <a:schemeClr val="tx2">
                    <a:lumMod val="75000"/>
                  </a:schemeClr>
                </a:solidFill>
                <a:latin typeface="微軟正黑體" panose="020B0604030504040204" pitchFamily="34" charset="-120"/>
                <a:ea typeface="微軟正黑體" panose="020B0604030504040204" pitchFamily="34" charset="-120"/>
              </a:rPr>
              <a:t>音樂</a:t>
            </a:r>
            <a:r>
              <a:rPr lang="zh-TW" altLang="en-US" sz="1600" dirty="0">
                <a:solidFill>
                  <a:schemeClr val="tx2">
                    <a:lumMod val="75000"/>
                  </a:schemeClr>
                </a:solidFill>
                <a:latin typeface="微軟正黑體" panose="020B0604030504040204" pitchFamily="34" charset="-120"/>
                <a:ea typeface="微軟正黑體" panose="020B0604030504040204" pitchFamily="34" charset="-120"/>
              </a:rPr>
              <a:t>的社</a:t>
            </a:r>
            <a:r>
              <a:rPr lang="zh-TW" altLang="zh-TW" sz="1600" dirty="0">
                <a:solidFill>
                  <a:schemeClr val="tx2">
                    <a:lumMod val="75000"/>
                  </a:schemeClr>
                </a:solidFill>
                <a:latin typeface="微軟正黑體" panose="020B0604030504040204" pitchFamily="34" charset="-120"/>
                <a:ea typeface="微軟正黑體" panose="020B0604030504040204" pitchFamily="34" charset="-120"/>
              </a:rPr>
              <a:t>會角色</a:t>
            </a:r>
            <a:r>
              <a:rPr lang="zh-TW" altLang="en-US" sz="1600" dirty="0">
                <a:solidFill>
                  <a:schemeClr val="tx2">
                    <a:lumMod val="75000"/>
                  </a:schemeClr>
                </a:solidFill>
                <a:latin typeface="微軟正黑體" panose="020B0604030504040204" pitchFamily="34" charset="-120"/>
                <a:ea typeface="微軟正黑體" panose="020B0604030504040204" pitchFamily="34" charset="-120"/>
              </a:rPr>
              <a:t>及</a:t>
            </a:r>
            <a:r>
              <a:rPr lang="zh-TW" altLang="zh-TW" sz="1600" dirty="0">
                <a:solidFill>
                  <a:schemeClr val="tx2">
                    <a:lumMod val="75000"/>
                  </a:schemeClr>
                </a:solidFill>
                <a:latin typeface="微軟正黑體" panose="020B0604030504040204" pitchFamily="34" charset="-120"/>
                <a:ea typeface="微軟正黑體" panose="020B0604030504040204" pitchFamily="34" charset="-120"/>
              </a:rPr>
              <a:t>功能。</a:t>
            </a:r>
            <a:endParaRPr lang="zh-TW" altLang="en-US" sz="1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4875" y="4714663"/>
            <a:ext cx="5973471" cy="584775"/>
          </a:xfrm>
          <a:prstGeom prst="rect">
            <a:avLst/>
          </a:prstGeom>
        </p:spPr>
        <p:txBody>
          <a:bodyPr wrap="square">
            <a:spAutoFit/>
          </a:bodyPr>
          <a:lstStyle/>
          <a:p>
            <a:r>
              <a:rPr lang="zh-TW" altLang="en-US" sz="1600" dirty="0" smtClean="0">
                <a:solidFill>
                  <a:schemeClr val="accent2">
                    <a:lumMod val="50000"/>
                  </a:schemeClr>
                </a:solidFill>
                <a:latin typeface="微軟正黑體" panose="020B0604030504040204" pitchFamily="34" charset="-120"/>
                <a:ea typeface="微軟正黑體" panose="020B0604030504040204" pitchFamily="34" charset="-120"/>
              </a:rPr>
              <a:t>（</a:t>
            </a:r>
            <a:r>
              <a:rPr lang="en-US" altLang="zh-TW" sz="1600" dirty="0" smtClean="0">
                <a:solidFill>
                  <a:schemeClr val="accent2">
                    <a:lumMod val="50000"/>
                  </a:schemeClr>
                </a:solidFill>
                <a:latin typeface="微軟正黑體" panose="020B0604030504040204" pitchFamily="34" charset="-120"/>
                <a:ea typeface="微軟正黑體" panose="020B0604030504040204" pitchFamily="34" charset="-120"/>
              </a:rPr>
              <a:t>3</a:t>
            </a:r>
            <a:r>
              <a:rPr lang="zh-TW" altLang="en-US" sz="1600"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zh-TW" sz="1600" dirty="0" smtClean="0">
                <a:solidFill>
                  <a:schemeClr val="accent2">
                    <a:lumMod val="50000"/>
                  </a:schemeClr>
                </a:solidFill>
                <a:latin typeface="微軟正黑體" panose="020B0604030504040204" pitchFamily="34" charset="-120"/>
                <a:ea typeface="微軟正黑體" panose="020B0604030504040204" pitchFamily="34" charset="-120"/>
              </a:rPr>
              <a:t>歌詞</a:t>
            </a:r>
            <a:r>
              <a:rPr lang="zh-TW" altLang="zh-TW" sz="1600" dirty="0">
                <a:solidFill>
                  <a:schemeClr val="accent2">
                    <a:lumMod val="50000"/>
                  </a:schemeClr>
                </a:solidFill>
                <a:latin typeface="微軟正黑體" panose="020B0604030504040204" pitchFamily="34" charset="-120"/>
                <a:ea typeface="微軟正黑體" panose="020B0604030504040204" pitchFamily="34" charset="-120"/>
              </a:rPr>
              <a:t>宜符合學生之身心發展</a:t>
            </a:r>
            <a:r>
              <a:rPr lang="zh-TW" altLang="zh-TW" sz="1600" dirty="0" smtClean="0">
                <a:solidFill>
                  <a:schemeClr val="accent2">
                    <a:lumMod val="50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accent2">
                  <a:lumMod val="50000"/>
                </a:schemeClr>
              </a:solidFill>
              <a:latin typeface="微軟正黑體" panose="020B0604030504040204" pitchFamily="34" charset="-120"/>
              <a:ea typeface="微軟正黑體" panose="020B0604030504040204" pitchFamily="34" charset="-120"/>
            </a:endParaRPr>
          </a:p>
          <a:p>
            <a:r>
              <a:rPr lang="zh-TW" altLang="en-US" sz="1600" dirty="0" smtClean="0">
                <a:solidFill>
                  <a:schemeClr val="accent2">
                    <a:lumMod val="50000"/>
                  </a:schemeClr>
                </a:solidFill>
                <a:latin typeface="微軟正黑體" panose="020B0604030504040204" pitchFamily="34" charset="-120"/>
                <a:ea typeface="微軟正黑體" panose="020B0604030504040204" pitchFamily="34" charset="-120"/>
              </a:rPr>
              <a:t>          </a:t>
            </a:r>
            <a:r>
              <a:rPr lang="zh-TW" altLang="zh-TW" sz="1600" dirty="0" smtClean="0">
                <a:solidFill>
                  <a:schemeClr val="accent2">
                    <a:lumMod val="50000"/>
                  </a:schemeClr>
                </a:solidFill>
                <a:latin typeface="微軟正黑體" panose="020B0604030504040204" pitchFamily="34" charset="-120"/>
                <a:ea typeface="微軟正黑體" panose="020B0604030504040204" pitchFamily="34" charset="-120"/>
              </a:rPr>
              <a:t>選擇</a:t>
            </a:r>
            <a:r>
              <a:rPr lang="zh-TW" altLang="zh-TW" sz="1600" dirty="0">
                <a:solidFill>
                  <a:schemeClr val="accent2">
                    <a:lumMod val="50000"/>
                  </a:schemeClr>
                </a:solidFill>
                <a:latin typeface="微軟正黑體" panose="020B0604030504040204" pitchFamily="34" charset="-120"/>
                <a:ea typeface="微軟正黑體" panose="020B0604030504040204" pitchFamily="34" charset="-120"/>
              </a:rPr>
              <a:t>音域適合的歌曲</a:t>
            </a:r>
            <a:r>
              <a:rPr lang="zh-TW" altLang="zh-TW" sz="1600" dirty="0" smtClean="0">
                <a:solidFill>
                  <a:schemeClr val="accent2">
                    <a:lumMod val="50000"/>
                  </a:schemeClr>
                </a:solidFill>
                <a:latin typeface="微軟正黑體" panose="020B0604030504040204" pitchFamily="34" charset="-120"/>
                <a:ea typeface="微軟正黑體" panose="020B0604030504040204" pitchFamily="34" charset="-120"/>
              </a:rPr>
              <a:t>；教材</a:t>
            </a: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rPr>
              <a:t>宜</a:t>
            </a:r>
            <a:r>
              <a:rPr lang="zh-TW" altLang="zh-TW" sz="1600" dirty="0">
                <a:solidFill>
                  <a:schemeClr val="accent2">
                    <a:lumMod val="50000"/>
                  </a:schemeClr>
                </a:solidFill>
                <a:latin typeface="微軟正黑體" panose="020B0604030504040204" pitchFamily="34" charset="-120"/>
                <a:ea typeface="微軟正黑體" panose="020B0604030504040204" pitchFamily="34" charset="-120"/>
              </a:rPr>
              <a:t>適時配合譜例或圖文解說。</a:t>
            </a:r>
          </a:p>
        </p:txBody>
      </p:sp>
      <p:sp>
        <p:nvSpPr>
          <p:cNvPr id="6" name="矩形 5"/>
          <p:cNvSpPr/>
          <p:nvPr/>
        </p:nvSpPr>
        <p:spPr>
          <a:xfrm>
            <a:off x="2711497" y="5711724"/>
            <a:ext cx="6812236" cy="584775"/>
          </a:xfrm>
          <a:prstGeom prst="rect">
            <a:avLst/>
          </a:prstGeom>
        </p:spPr>
        <p:txBody>
          <a:bodyPr wrap="square">
            <a:spAutoFit/>
          </a:bodyPr>
          <a:lstStyle/>
          <a:p>
            <a:r>
              <a:rPr lang="zh-TW" altLang="en-US" sz="1600" dirty="0" smtClean="0">
                <a:solidFill>
                  <a:schemeClr val="accent2">
                    <a:lumMod val="75000"/>
                  </a:schemeClr>
                </a:solidFill>
                <a:latin typeface="微軟正黑體" panose="020B0604030504040204" pitchFamily="34" charset="-120"/>
                <a:ea typeface="微軟正黑體" panose="020B0604030504040204" pitchFamily="34" charset="-120"/>
              </a:rPr>
              <a:t>（</a:t>
            </a:r>
            <a:r>
              <a:rPr lang="en-US" altLang="zh-TW" sz="1600" dirty="0" smtClean="0">
                <a:solidFill>
                  <a:schemeClr val="accent2">
                    <a:lumMod val="75000"/>
                  </a:schemeClr>
                </a:solidFill>
                <a:latin typeface="微軟正黑體" panose="020B0604030504040204" pitchFamily="34" charset="-120"/>
                <a:ea typeface="微軟正黑體" panose="020B0604030504040204" pitchFamily="34" charset="-120"/>
              </a:rPr>
              <a:t>4</a:t>
            </a:r>
            <a:r>
              <a:rPr lang="zh-TW" altLang="en-US" sz="1600" dirty="0" smtClean="0">
                <a:solidFill>
                  <a:schemeClr val="accent2">
                    <a:lumMod val="75000"/>
                  </a:schemeClr>
                </a:solidFill>
                <a:latin typeface="微軟正黑體" panose="020B0604030504040204" pitchFamily="34" charset="-120"/>
                <a:ea typeface="微軟正黑體" panose="020B0604030504040204" pitchFamily="34" charset="-120"/>
              </a:rPr>
              <a:t>）</a:t>
            </a:r>
            <a:r>
              <a:rPr lang="zh-TW" altLang="zh-TW" sz="1600" dirty="0" smtClean="0">
                <a:solidFill>
                  <a:schemeClr val="accent2">
                    <a:lumMod val="75000"/>
                  </a:schemeClr>
                </a:solidFill>
                <a:latin typeface="微軟正黑體" panose="020B0604030504040204" pitchFamily="34" charset="-120"/>
                <a:ea typeface="微軟正黑體" panose="020B0604030504040204" pitchFamily="34" charset="-120"/>
              </a:rPr>
              <a:t>樂器</a:t>
            </a:r>
            <a:r>
              <a:rPr lang="zh-TW" altLang="zh-TW" sz="1600" dirty="0">
                <a:solidFill>
                  <a:schemeClr val="accent2">
                    <a:lumMod val="75000"/>
                  </a:schemeClr>
                </a:solidFill>
                <a:latin typeface="微軟正黑體" panose="020B0604030504040204" pitchFamily="34" charset="-120"/>
                <a:ea typeface="微軟正黑體" panose="020B0604030504040204" pitchFamily="34" charset="-120"/>
              </a:rPr>
              <a:t>教學可依學生興趣、學校與地方特色</a:t>
            </a:r>
            <a:r>
              <a:rPr lang="zh-TW" altLang="en-US" sz="1600" dirty="0">
                <a:solidFill>
                  <a:schemeClr val="accent2">
                    <a:lumMod val="75000"/>
                  </a:schemeClr>
                </a:solidFill>
                <a:latin typeface="微軟正黑體" panose="020B0604030504040204" pitchFamily="34" charset="-120"/>
                <a:ea typeface="微軟正黑體" panose="020B0604030504040204" pitchFamily="34" charset="-120"/>
              </a:rPr>
              <a:t>作</a:t>
            </a:r>
            <a:r>
              <a:rPr lang="zh-TW" altLang="zh-TW" sz="1600" dirty="0">
                <a:solidFill>
                  <a:schemeClr val="accent2">
                    <a:lumMod val="75000"/>
                  </a:schemeClr>
                </a:solidFill>
                <a:latin typeface="微軟正黑體" panose="020B0604030504040204" pitchFamily="34" charset="-120"/>
                <a:ea typeface="微軟正黑體" panose="020B0604030504040204" pitchFamily="34" charset="-120"/>
              </a:rPr>
              <a:t>選擇</a:t>
            </a:r>
            <a:r>
              <a:rPr lang="zh-TW" altLang="zh-TW" sz="1600" dirty="0" smtClean="0">
                <a:solidFill>
                  <a:schemeClr val="accent2">
                    <a:lumMod val="75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1600" dirty="0" smtClean="0">
                <a:solidFill>
                  <a:schemeClr val="accent2">
                    <a:lumMod val="75000"/>
                  </a:schemeClr>
                </a:solidFill>
                <a:latin typeface="微軟正黑體" panose="020B0604030504040204" pitchFamily="34" charset="-120"/>
                <a:ea typeface="微軟正黑體" panose="020B0604030504040204" pitchFamily="34" charset="-120"/>
              </a:rPr>
              <a:t>          </a:t>
            </a:r>
            <a:r>
              <a:rPr lang="zh-TW" altLang="zh-TW" sz="1600" dirty="0" smtClean="0">
                <a:solidFill>
                  <a:schemeClr val="accent2">
                    <a:lumMod val="75000"/>
                  </a:schemeClr>
                </a:solidFill>
                <a:latin typeface="微軟正黑體" panose="020B0604030504040204" pitchFamily="34" charset="-120"/>
                <a:ea typeface="微軟正黑體" panose="020B0604030504040204" pitchFamily="34" charset="-120"/>
              </a:rPr>
              <a:t>亦可</a:t>
            </a:r>
            <a:r>
              <a:rPr lang="zh-TW" altLang="zh-TW" sz="1600" dirty="0">
                <a:solidFill>
                  <a:schemeClr val="accent2">
                    <a:lumMod val="75000"/>
                  </a:schemeClr>
                </a:solidFill>
                <a:latin typeface="微軟正黑體" panose="020B0604030504040204" pitchFamily="34" charset="-120"/>
                <a:ea typeface="微軟正黑體" panose="020B0604030504040204" pitchFamily="34" charset="-120"/>
              </a:rPr>
              <a:t>配合簡易樂器之製作</a:t>
            </a:r>
            <a:r>
              <a:rPr lang="zh-TW" altLang="zh-TW" sz="1600" dirty="0" smtClean="0">
                <a:solidFill>
                  <a:schemeClr val="accent2">
                    <a:lumMod val="75000"/>
                  </a:schemeClr>
                </a:solidFill>
                <a:latin typeface="微軟正黑體" panose="020B0604030504040204" pitchFamily="34" charset="-120"/>
                <a:ea typeface="微軟正黑體" panose="020B0604030504040204" pitchFamily="34" charset="-120"/>
              </a:rPr>
              <a:t>，建立</a:t>
            </a:r>
            <a:r>
              <a:rPr lang="zh-TW" altLang="zh-TW" sz="1600" dirty="0">
                <a:solidFill>
                  <a:schemeClr val="accent2">
                    <a:lumMod val="75000"/>
                  </a:schemeClr>
                </a:solidFill>
                <a:latin typeface="微軟正黑體" panose="020B0604030504040204" pitchFamily="34" charset="-120"/>
                <a:ea typeface="微軟正黑體" panose="020B0604030504040204" pitchFamily="34" charset="-120"/>
              </a:rPr>
              <a:t>學生對樂器與藝術文化的認識。</a:t>
            </a:r>
          </a:p>
        </p:txBody>
      </p:sp>
      <p:sp>
        <p:nvSpPr>
          <p:cNvPr id="7" name="矩形 6"/>
          <p:cNvSpPr/>
          <p:nvPr/>
        </p:nvSpPr>
        <p:spPr>
          <a:xfrm>
            <a:off x="3736399" y="3251999"/>
            <a:ext cx="906017" cy="400110"/>
          </a:xfrm>
          <a:prstGeom prst="rect">
            <a:avLst/>
          </a:prstGeom>
        </p:spPr>
        <p:txBody>
          <a:bodyPr wrap="none">
            <a:spAutoFit/>
          </a:bodyPr>
          <a:lstStyle/>
          <a:p>
            <a:r>
              <a:rPr lang="en-US" altLang="zh-TW"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zh-TW"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音樂</a:t>
            </a:r>
            <a:endParaRPr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05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right)">
                                      <p:cBhvr>
                                        <p:cTn id="10" dur="500"/>
                                        <p:tgtEl>
                                          <p:spTgt spid="7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up)">
                                      <p:cBhvr>
                                        <p:cTn id="13" dur="500"/>
                                        <p:tgtEl>
                                          <p:spTgt spid="6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892" y="435739"/>
            <a:ext cx="7886700"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選</a:t>
            </a:r>
            <a:r>
              <a:rPr lang="zh-TW" altLang="en-US" sz="3200" b="1" spc="400" dirty="0">
                <a:solidFill>
                  <a:srgbClr val="C00000"/>
                </a:solidFill>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rPr>
              <a:t>ー</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各科原則</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cxnSp>
        <p:nvCxnSpPr>
          <p:cNvPr id="37" name="直接连接符 5">
            <a:extLst>
              <a:ext uri="{FF2B5EF4-FFF2-40B4-BE49-F238E27FC236}">
                <a16:creationId xmlns:a16="http://schemas.microsoft.com/office/drawing/2014/main" id="{B3F2BF00-0ACF-49F7-B953-4273C70F60A4}"/>
              </a:ext>
            </a:extLst>
          </p:cNvPr>
          <p:cNvCxnSpPr/>
          <p:nvPr/>
        </p:nvCxnSpPr>
        <p:spPr>
          <a:xfrm>
            <a:off x="238509" y="4264870"/>
            <a:ext cx="1847098" cy="34186"/>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38" name="直接连接符 6">
            <a:extLst>
              <a:ext uri="{FF2B5EF4-FFF2-40B4-BE49-F238E27FC236}">
                <a16:creationId xmlns:a16="http://schemas.microsoft.com/office/drawing/2014/main" id="{FAD71BA5-94CC-4A84-AEA1-C3BDE1D6E318}"/>
              </a:ext>
            </a:extLst>
          </p:cNvPr>
          <p:cNvCxnSpPr/>
          <p:nvPr/>
        </p:nvCxnSpPr>
        <p:spPr>
          <a:xfrm flipV="1">
            <a:off x="230931" y="3195878"/>
            <a:ext cx="609676" cy="1066884"/>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40" name="椭圆 8">
            <a:extLst>
              <a:ext uri="{FF2B5EF4-FFF2-40B4-BE49-F238E27FC236}">
                <a16:creationId xmlns:a16="http://schemas.microsoft.com/office/drawing/2014/main" id="{67E19A44-2469-4C59-9F54-0D8244405F0B}"/>
              </a:ext>
            </a:extLst>
          </p:cNvPr>
          <p:cNvSpPr/>
          <p:nvPr/>
        </p:nvSpPr>
        <p:spPr>
          <a:xfrm>
            <a:off x="674216" y="2455758"/>
            <a:ext cx="642902" cy="64290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41" name="组合 9">
            <a:extLst>
              <a:ext uri="{FF2B5EF4-FFF2-40B4-BE49-F238E27FC236}">
                <a16:creationId xmlns:a16="http://schemas.microsoft.com/office/drawing/2014/main" id="{C80EB1B8-A08D-418D-A127-B4802BBF5A45}"/>
              </a:ext>
            </a:extLst>
          </p:cNvPr>
          <p:cNvGrpSpPr/>
          <p:nvPr/>
        </p:nvGrpSpPr>
        <p:grpSpPr>
          <a:xfrm>
            <a:off x="563494" y="2345036"/>
            <a:ext cx="864347" cy="864347"/>
            <a:chOff x="857250" y="1893093"/>
            <a:chExt cx="864394" cy="864394"/>
          </a:xfrm>
        </p:grpSpPr>
        <p:sp>
          <p:nvSpPr>
            <p:cNvPr id="42" name="弧形 41">
              <a:extLst>
                <a:ext uri="{FF2B5EF4-FFF2-40B4-BE49-F238E27FC236}">
                  <a16:creationId xmlns:a16="http://schemas.microsoft.com/office/drawing/2014/main" id="{E239845B-6034-4AD2-B123-EEAEC319BD32}"/>
                </a:ext>
              </a:extLst>
            </p:cNvPr>
            <p:cNvSpPr/>
            <p:nvPr/>
          </p:nvSpPr>
          <p:spPr>
            <a:xfrm>
              <a:off x="857250" y="1893093"/>
              <a:ext cx="864394" cy="864394"/>
            </a:xfrm>
            <a:prstGeom prst="arc">
              <a:avLst>
                <a:gd name="adj1" fmla="val 3406397"/>
                <a:gd name="adj2" fmla="val 20528884"/>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43" name="弧形 42">
              <a:extLst>
                <a:ext uri="{FF2B5EF4-FFF2-40B4-BE49-F238E27FC236}">
                  <a16:creationId xmlns:a16="http://schemas.microsoft.com/office/drawing/2014/main" id="{A6984DCE-9DD6-4016-A3B9-BAF8E61B287B}"/>
                </a:ext>
              </a:extLst>
            </p:cNvPr>
            <p:cNvSpPr/>
            <p:nvPr/>
          </p:nvSpPr>
          <p:spPr>
            <a:xfrm>
              <a:off x="857250" y="1893093"/>
              <a:ext cx="864394" cy="864394"/>
            </a:xfrm>
            <a:prstGeom prst="arc">
              <a:avLst>
                <a:gd name="adj1" fmla="val 7448849"/>
                <a:gd name="adj2" fmla="val 17571339"/>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cxnSp>
        <p:nvCxnSpPr>
          <p:cNvPr id="44" name="直接连接符 13">
            <a:extLst>
              <a:ext uri="{FF2B5EF4-FFF2-40B4-BE49-F238E27FC236}">
                <a16:creationId xmlns:a16="http://schemas.microsoft.com/office/drawing/2014/main" id="{AF826827-891A-4D31-93C7-8E724915E844}"/>
              </a:ext>
            </a:extLst>
          </p:cNvPr>
          <p:cNvCxnSpPr>
            <a:endCxn id="49" idx="2"/>
          </p:cNvCxnSpPr>
          <p:nvPr/>
        </p:nvCxnSpPr>
        <p:spPr>
          <a:xfrm flipH="1">
            <a:off x="1821294" y="4281963"/>
            <a:ext cx="248478" cy="464269"/>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45" name="椭圆 14">
            <a:extLst>
              <a:ext uri="{FF2B5EF4-FFF2-40B4-BE49-F238E27FC236}">
                <a16:creationId xmlns:a16="http://schemas.microsoft.com/office/drawing/2014/main" id="{59904A78-7C14-4A84-8740-8FD25FADDBF0}"/>
              </a:ext>
            </a:extLst>
          </p:cNvPr>
          <p:cNvSpPr/>
          <p:nvPr/>
        </p:nvSpPr>
        <p:spPr>
          <a:xfrm flipV="1">
            <a:off x="1574827" y="4955209"/>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46" name="椭圆 15">
            <a:extLst>
              <a:ext uri="{FF2B5EF4-FFF2-40B4-BE49-F238E27FC236}">
                <a16:creationId xmlns:a16="http://schemas.microsoft.com/office/drawing/2014/main" id="{18CD3FF4-2B49-45BD-A7B9-AE4DD4A08DC0}"/>
              </a:ext>
            </a:extLst>
          </p:cNvPr>
          <p:cNvSpPr/>
          <p:nvPr/>
        </p:nvSpPr>
        <p:spPr>
          <a:xfrm>
            <a:off x="1330939" y="4823023"/>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47" name="组合 16">
            <a:extLst>
              <a:ext uri="{FF2B5EF4-FFF2-40B4-BE49-F238E27FC236}">
                <a16:creationId xmlns:a16="http://schemas.microsoft.com/office/drawing/2014/main" id="{91596F2D-9410-4B64-8CA0-AF93AA236FBD}"/>
              </a:ext>
            </a:extLst>
          </p:cNvPr>
          <p:cNvGrpSpPr/>
          <p:nvPr/>
        </p:nvGrpSpPr>
        <p:grpSpPr>
          <a:xfrm>
            <a:off x="1221260" y="4712300"/>
            <a:ext cx="864347" cy="864347"/>
            <a:chOff x="857250" y="1893093"/>
            <a:chExt cx="864394" cy="864394"/>
          </a:xfrm>
        </p:grpSpPr>
        <p:sp>
          <p:nvSpPr>
            <p:cNvPr id="48" name="弧形 47">
              <a:extLst>
                <a:ext uri="{FF2B5EF4-FFF2-40B4-BE49-F238E27FC236}">
                  <a16:creationId xmlns:a16="http://schemas.microsoft.com/office/drawing/2014/main" id="{D1693C5C-E1B2-448B-B482-AE750D8331D5}"/>
                </a:ext>
              </a:extLst>
            </p:cNvPr>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49" name="弧形 48">
              <a:extLst>
                <a:ext uri="{FF2B5EF4-FFF2-40B4-BE49-F238E27FC236}">
                  <a16:creationId xmlns:a16="http://schemas.microsoft.com/office/drawing/2014/main" id="{FD437824-032F-4C7E-A6C5-9CF2AEDBFF42}"/>
                </a:ext>
              </a:extLst>
            </p:cNvPr>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62" name="TextBox 80">
            <a:extLst>
              <a:ext uri="{FF2B5EF4-FFF2-40B4-BE49-F238E27FC236}">
                <a16:creationId xmlns:a16="http://schemas.microsoft.com/office/drawing/2014/main" id="{23EF4E89-6D7A-42DE-B9FC-05856FC3D1DD}"/>
              </a:ext>
            </a:extLst>
          </p:cNvPr>
          <p:cNvSpPr txBox="1"/>
          <p:nvPr/>
        </p:nvSpPr>
        <p:spPr>
          <a:xfrm>
            <a:off x="642892" y="2925542"/>
            <a:ext cx="8887857" cy="1246495"/>
          </a:xfrm>
          <a:prstGeom prst="rect">
            <a:avLst/>
          </a:prstGeom>
          <a:noFill/>
        </p:spPr>
        <p:txBody>
          <a:bodyPr wrap="square" rtlCol="0">
            <a:spAutoFit/>
          </a:bodyPr>
          <a:lstStyle/>
          <a:p>
            <a:pPr marL="803275" indent="-173038">
              <a:lnSpc>
                <a:spcPct val="150000"/>
              </a:lnSpc>
              <a:spcAft>
                <a:spcPts val="0"/>
              </a:spcAft>
              <a:tabLst>
                <a:tab pos="450215" algn="l"/>
              </a:tabLst>
            </a:pPr>
            <a:r>
              <a:rPr lang="zh-TW" altLang="en-US" sz="16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1600" dirty="0" smtClean="0">
                <a:solidFill>
                  <a:schemeClr val="accent1">
                    <a:lumMod val="50000"/>
                  </a:schemeClr>
                </a:solidFill>
                <a:latin typeface="微軟正黑體" panose="020B0604030504040204" pitchFamily="34" charset="-120"/>
                <a:ea typeface="微軟正黑體" panose="020B0604030504040204" pitchFamily="34" charset="-120"/>
              </a:rPr>
              <a:t>1</a:t>
            </a:r>
            <a:r>
              <a:rPr lang="zh-TW" altLang="en-US" sz="1600"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zh-TW" sz="1600" dirty="0" smtClean="0">
                <a:solidFill>
                  <a:schemeClr val="accent1">
                    <a:lumMod val="50000"/>
                  </a:schemeClr>
                </a:solidFill>
                <a:latin typeface="微軟正黑體" panose="020B0604030504040204" pitchFamily="34" charset="-120"/>
                <a:ea typeface="微軟正黑體" panose="020B0604030504040204" pitchFamily="34" charset="-120"/>
              </a:rPr>
              <a:t>與</a:t>
            </a: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rPr>
              <a:t>學生之生活經驗連結，透過真實體驗循序漸進</a:t>
            </a:r>
            <a:r>
              <a:rPr lang="zh-TW" altLang="zh-TW" sz="16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803275" indent="-173038">
              <a:lnSpc>
                <a:spcPct val="150000"/>
              </a:lnSpc>
              <a:spcAft>
                <a:spcPts val="0"/>
              </a:spcAft>
              <a:tabLst>
                <a:tab pos="450215" algn="l"/>
              </a:tabLst>
            </a:pPr>
            <a:r>
              <a:rPr lang="zh-TW" altLang="zh-TW" sz="1600" dirty="0" smtClean="0">
                <a:solidFill>
                  <a:schemeClr val="accent1">
                    <a:lumMod val="50000"/>
                  </a:schemeClr>
                </a:solidFill>
                <a:latin typeface="微軟正黑體" panose="020B0604030504040204" pitchFamily="34" charset="-120"/>
                <a:ea typeface="微軟正黑體" panose="020B0604030504040204" pitchFamily="34" charset="-120"/>
              </a:rPr>
              <a:t>引導</a:t>
            </a: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rPr>
              <a:t>學生學習媒材、技法、構成要素、形式原理、符號概念與藝術鑑賞等知能</a:t>
            </a:r>
            <a:r>
              <a:rPr lang="zh-TW" altLang="zh-TW" sz="1600"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sz="16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803275" indent="-173038">
              <a:lnSpc>
                <a:spcPct val="150000"/>
              </a:lnSpc>
              <a:spcAft>
                <a:spcPts val="0"/>
              </a:spcAft>
              <a:tabLst>
                <a:tab pos="450215" algn="l"/>
              </a:tabLst>
            </a:pPr>
            <a:r>
              <a:rPr lang="zh-TW" altLang="zh-TW" sz="1600" dirty="0" smtClean="0">
                <a:solidFill>
                  <a:schemeClr val="accent1">
                    <a:lumMod val="50000"/>
                  </a:schemeClr>
                </a:solidFill>
                <a:latin typeface="微軟正黑體" panose="020B0604030504040204" pitchFamily="34" charset="-120"/>
                <a:ea typeface="微軟正黑體" panose="020B0604030504040204" pitchFamily="34" charset="-120"/>
              </a:rPr>
              <a:t>並</a:t>
            </a: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rPr>
              <a:t>鼓勵學生創意表現與多元思考</a:t>
            </a:r>
            <a:r>
              <a:rPr lang="zh-TW" altLang="zh-TW" sz="1600" dirty="0">
                <a:latin typeface="微軟正黑體" panose="020B0604030504040204" pitchFamily="34" charset="-120"/>
                <a:ea typeface="微軟正黑體" panose="020B0604030504040204" pitchFamily="34" charset="-120"/>
              </a:rPr>
              <a:t>。</a:t>
            </a:r>
            <a:endParaRPr lang="zh-TW" altLang="en-US" sz="1600"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64" name="TextBox 74">
            <a:extLst>
              <a:ext uri="{FF2B5EF4-FFF2-40B4-BE49-F238E27FC236}">
                <a16:creationId xmlns:a16="http://schemas.microsoft.com/office/drawing/2014/main" id="{D63940FC-1CDE-4330-8481-BE90F79D9021}"/>
              </a:ext>
            </a:extLst>
          </p:cNvPr>
          <p:cNvSpPr txBox="1"/>
          <p:nvPr/>
        </p:nvSpPr>
        <p:spPr>
          <a:xfrm>
            <a:off x="2007945" y="5112685"/>
            <a:ext cx="7489371" cy="830997"/>
          </a:xfrm>
          <a:prstGeom prst="rect">
            <a:avLst/>
          </a:prstGeom>
          <a:noFill/>
        </p:spPr>
        <p:txBody>
          <a:bodyPr wrap="square" rtlCol="0">
            <a:spAutoFit/>
          </a:bodyPr>
          <a:lstStyle/>
          <a:p>
            <a:pPr>
              <a:lnSpc>
                <a:spcPct val="150000"/>
              </a:lnSpc>
            </a:pP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rPr>
              <a:t>（</a:t>
            </a:r>
            <a:r>
              <a:rPr lang="en-US" altLang="zh-TW" sz="1600" dirty="0">
                <a:solidFill>
                  <a:schemeClr val="accent2">
                    <a:lumMod val="50000"/>
                  </a:schemeClr>
                </a:solidFill>
                <a:latin typeface="微軟正黑體" panose="020B0604030504040204" pitchFamily="34" charset="-120"/>
                <a:ea typeface="微軟正黑體" panose="020B0604030504040204" pitchFamily="34" charset="-120"/>
              </a:rPr>
              <a:t>2</a:t>
            </a:r>
            <a:r>
              <a:rPr lang="zh-TW" altLang="en-US" sz="1600" dirty="0" smtClean="0">
                <a:solidFill>
                  <a:schemeClr val="accent2">
                    <a:lumMod val="50000"/>
                  </a:schemeClr>
                </a:solidFill>
                <a:latin typeface="微軟正黑體" panose="020B0604030504040204" pitchFamily="34" charset="-120"/>
                <a:ea typeface="微軟正黑體" panose="020B0604030504040204" pitchFamily="34" charset="-120"/>
              </a:rPr>
              <a:t>）適時</a:t>
            </a: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rPr>
              <a:t>引導學生參與當代藝術世界</a:t>
            </a:r>
            <a:r>
              <a:rPr lang="zh-TW" altLang="en-US" sz="1600" dirty="0" smtClean="0">
                <a:solidFill>
                  <a:schemeClr val="accent2">
                    <a:lumMod val="50000"/>
                  </a:schemeClr>
                </a:solidFill>
                <a:latin typeface="微軟正黑體" panose="020B0604030504040204" pitchFamily="34" charset="-120"/>
                <a:ea typeface="微軟正黑體" panose="020B0604030504040204" pitchFamily="34" charset="-120"/>
              </a:rPr>
              <a:t>，接觸不同藝術工作者，</a:t>
            </a:r>
            <a:endParaRPr lang="en-US" altLang="zh-TW" sz="1600" dirty="0" smtClean="0">
              <a:solidFill>
                <a:schemeClr val="accent2">
                  <a:lumMod val="50000"/>
                </a:schemeClr>
              </a:solidFill>
              <a:latin typeface="微軟正黑體" panose="020B0604030504040204" pitchFamily="34" charset="-120"/>
              <a:ea typeface="微軟正黑體" panose="020B0604030504040204" pitchFamily="34" charset="-120"/>
            </a:endParaRPr>
          </a:p>
          <a:p>
            <a:pPr lvl="0">
              <a:lnSpc>
                <a:spcPct val="150000"/>
              </a:lnSpc>
            </a:pPr>
            <a:r>
              <a:rPr lang="zh-TW" altLang="en-US" sz="1600" dirty="0" smtClean="0">
                <a:solidFill>
                  <a:schemeClr val="accent2">
                    <a:lumMod val="50000"/>
                  </a:schemeClr>
                </a:solidFill>
                <a:latin typeface="微軟正黑體" panose="020B0604030504040204" pitchFamily="34" charset="-120"/>
                <a:ea typeface="微軟正黑體" panose="020B0604030504040204" pitchFamily="34" charset="-120"/>
              </a:rPr>
              <a:t>理解</a:t>
            </a: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rPr>
              <a:t>藝術對個體及社會的意義與價值。</a:t>
            </a:r>
          </a:p>
        </p:txBody>
      </p:sp>
      <p:grpSp>
        <p:nvGrpSpPr>
          <p:cNvPr id="20" name="群組 19"/>
          <p:cNvGrpSpPr/>
          <p:nvPr/>
        </p:nvGrpSpPr>
        <p:grpSpPr>
          <a:xfrm>
            <a:off x="-139410" y="190728"/>
            <a:ext cx="860981" cy="1079570"/>
            <a:chOff x="-139410" y="190728"/>
            <a:chExt cx="860981" cy="1079570"/>
          </a:xfrm>
        </p:grpSpPr>
        <p:sp>
          <p:nvSpPr>
            <p:cNvPr id="21"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等腰三角形 21"/>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等腰三角形 22"/>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43</a:t>
            </a:r>
            <a:endParaRPr lang="zh-TW" altLang="en-US" sz="1200" dirty="0" smtClean="0">
              <a:solidFill>
                <a:srgbClr val="898989"/>
              </a:solidFill>
            </a:endParaRPr>
          </a:p>
        </p:txBody>
      </p:sp>
      <p:sp>
        <p:nvSpPr>
          <p:cNvPr id="28" name="矩形 2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736915" y="1355729"/>
            <a:ext cx="2039341" cy="707886"/>
          </a:xfrm>
          <a:prstGeom prst="rect">
            <a:avLst/>
          </a:prstGeom>
        </p:spPr>
        <p:txBody>
          <a:bodyPr wrap="none">
            <a:spAutoFit/>
          </a:bodyPr>
          <a:lstStyle/>
          <a:p>
            <a:r>
              <a:rPr lang="en-US" altLang="zh-TW"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視覺</a:t>
            </a:r>
            <a:r>
              <a:rPr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藝術</a:t>
            </a:r>
            <a:r>
              <a:rPr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美術</a:t>
            </a:r>
          </a:p>
          <a:p>
            <a:endParaRPr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45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750"/>
                                        <p:tgtEl>
                                          <p:spTgt spid="41"/>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childTnLst>
                          </p:cTn>
                        </p:par>
                        <p:par>
                          <p:cTn id="20" fill="hold">
                            <p:stCondLst>
                              <p:cond delay="3250"/>
                            </p:stCondLst>
                            <p:childTnLst>
                              <p:par>
                                <p:cTn id="21" presetID="22" presetClass="entr" presetSubtype="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4250"/>
                            </p:stCondLst>
                            <p:childTnLst>
                              <p:par>
                                <p:cTn id="29" presetID="10"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750"/>
                                        <p:tgtEl>
                                          <p:spTgt spid="47"/>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892" y="435739"/>
            <a:ext cx="7886700"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選</a:t>
            </a:r>
            <a:r>
              <a:rPr lang="zh-TW" altLang="en-US" sz="3200" b="1" spc="400" dirty="0">
                <a:solidFill>
                  <a:srgbClr val="C00000"/>
                </a:solidFill>
                <a:effectLst>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rPr>
              <a:t>ー</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各科原則</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pSp>
        <p:nvGrpSpPr>
          <p:cNvPr id="20" name="群組 19"/>
          <p:cNvGrpSpPr/>
          <p:nvPr/>
        </p:nvGrpSpPr>
        <p:grpSpPr>
          <a:xfrm>
            <a:off x="-139410" y="190728"/>
            <a:ext cx="860981" cy="1079570"/>
            <a:chOff x="-139410" y="190728"/>
            <a:chExt cx="860981" cy="1079570"/>
          </a:xfrm>
        </p:grpSpPr>
        <p:sp>
          <p:nvSpPr>
            <p:cNvPr id="21"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等腰三角形 21"/>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等腰三角形 22"/>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44</a:t>
            </a:r>
            <a:endParaRPr lang="zh-TW" altLang="en-US" sz="1200" dirty="0" smtClean="0">
              <a:solidFill>
                <a:srgbClr val="898989"/>
              </a:solidFill>
            </a:endParaRPr>
          </a:p>
        </p:txBody>
      </p:sp>
      <p:sp>
        <p:nvSpPr>
          <p:cNvPr id="28" name="矩形 2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736915" y="1355729"/>
            <a:ext cx="1418978" cy="400110"/>
          </a:xfrm>
          <a:prstGeom prst="rect">
            <a:avLst/>
          </a:prstGeom>
        </p:spPr>
        <p:txBody>
          <a:bodyPr wrap="none">
            <a:spAutoFit/>
          </a:bodyPr>
          <a:lstStyle/>
          <a:p>
            <a:r>
              <a:rPr lang="en-US" altLang="zh-TW"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表演藝術</a:t>
            </a:r>
            <a:endParaRPr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1" name="Freeform: Shape 3"/>
          <p:cNvSpPr>
            <a:spLocks/>
          </p:cNvSpPr>
          <p:nvPr/>
        </p:nvSpPr>
        <p:spPr bwMode="auto">
          <a:xfrm>
            <a:off x="458576" y="3741884"/>
            <a:ext cx="1150937" cy="641349"/>
          </a:xfrm>
          <a:custGeom>
            <a:avLst/>
            <a:gdLst>
              <a:gd name="T0" fmla="*/ 0 w 725"/>
              <a:gd name="T1" fmla="*/ 0 h 404"/>
              <a:gd name="T2" fmla="*/ 0 w 725"/>
              <a:gd name="T3" fmla="*/ 404 h 404"/>
              <a:gd name="T4" fmla="*/ 725 w 725"/>
              <a:gd name="T5" fmla="*/ 404 h 404"/>
              <a:gd name="T6" fmla="*/ 324 w 725"/>
              <a:gd name="T7" fmla="*/ 0 h 404"/>
              <a:gd name="T8" fmla="*/ 0 w 725"/>
              <a:gd name="T9" fmla="*/ 0 h 404"/>
            </a:gdLst>
            <a:ahLst/>
            <a:cxnLst>
              <a:cxn ang="0">
                <a:pos x="T0" y="T1"/>
              </a:cxn>
              <a:cxn ang="0">
                <a:pos x="T2" y="T3"/>
              </a:cxn>
              <a:cxn ang="0">
                <a:pos x="T4" y="T5"/>
              </a:cxn>
              <a:cxn ang="0">
                <a:pos x="T6" y="T7"/>
              </a:cxn>
              <a:cxn ang="0">
                <a:pos x="T8" y="T9"/>
              </a:cxn>
            </a:cxnLst>
            <a:rect l="0" t="0" r="r" b="b"/>
            <a:pathLst>
              <a:path w="725" h="404">
                <a:moveTo>
                  <a:pt x="0" y="0"/>
                </a:moveTo>
                <a:lnTo>
                  <a:pt x="0" y="404"/>
                </a:lnTo>
                <a:lnTo>
                  <a:pt x="725" y="404"/>
                </a:lnTo>
                <a:lnTo>
                  <a:pt x="324" y="0"/>
                </a:lnTo>
                <a:lnTo>
                  <a:pt x="0" y="0"/>
                </a:lnTo>
                <a:close/>
              </a:path>
            </a:pathLst>
          </a:custGeom>
          <a:solidFill>
            <a:schemeClr val="bg1">
              <a:lumMod val="75000"/>
            </a:schemeClr>
          </a:solidFill>
          <a:ln>
            <a:noFill/>
          </a:ln>
          <a:effectLst/>
        </p:spPr>
        <p:txBody>
          <a:bodyPr anchor="ctr"/>
          <a:lstStyle/>
          <a:p>
            <a:pPr algn="ctr"/>
            <a:endParaRPr dirty="0"/>
          </a:p>
        </p:txBody>
      </p:sp>
      <p:sp>
        <p:nvSpPr>
          <p:cNvPr id="33" name="Freeform: Shape 5"/>
          <p:cNvSpPr>
            <a:spLocks/>
          </p:cNvSpPr>
          <p:nvPr/>
        </p:nvSpPr>
        <p:spPr bwMode="auto">
          <a:xfrm>
            <a:off x="1477249" y="3741883"/>
            <a:ext cx="1274763" cy="641349"/>
          </a:xfrm>
          <a:custGeom>
            <a:avLst/>
            <a:gdLst>
              <a:gd name="T0" fmla="*/ 663 w 803"/>
              <a:gd name="T1" fmla="*/ 0 h 404"/>
              <a:gd name="T2" fmla="*/ 401 w 803"/>
              <a:gd name="T3" fmla="*/ 262 h 404"/>
              <a:gd name="T4" fmla="*/ 141 w 803"/>
              <a:gd name="T5" fmla="*/ 0 h 404"/>
              <a:gd name="T6" fmla="*/ 0 w 803"/>
              <a:gd name="T7" fmla="*/ 0 h 404"/>
              <a:gd name="T8" fmla="*/ 401 w 803"/>
              <a:gd name="T9" fmla="*/ 404 h 404"/>
              <a:gd name="T10" fmla="*/ 803 w 803"/>
              <a:gd name="T11" fmla="*/ 0 h 404"/>
              <a:gd name="T12" fmla="*/ 663 w 803"/>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663" y="0"/>
                </a:moveTo>
                <a:lnTo>
                  <a:pt x="401" y="262"/>
                </a:lnTo>
                <a:lnTo>
                  <a:pt x="141" y="0"/>
                </a:lnTo>
                <a:lnTo>
                  <a:pt x="0" y="0"/>
                </a:lnTo>
                <a:lnTo>
                  <a:pt x="401" y="404"/>
                </a:lnTo>
                <a:lnTo>
                  <a:pt x="803" y="0"/>
                </a:lnTo>
                <a:lnTo>
                  <a:pt x="663" y="0"/>
                </a:lnTo>
                <a:close/>
              </a:path>
            </a:pathLst>
          </a:custGeom>
          <a:solidFill>
            <a:srgbClr val="7F7F7F"/>
          </a:solidFill>
          <a:ln>
            <a:noFill/>
          </a:ln>
          <a:effectLst/>
        </p:spPr>
        <p:txBody>
          <a:bodyPr anchor="ctr"/>
          <a:lstStyle/>
          <a:p>
            <a:pPr algn="ctr"/>
            <a:endParaRPr dirty="0">
              <a:solidFill>
                <a:srgbClr val="768EA9"/>
              </a:solidFill>
            </a:endParaRPr>
          </a:p>
        </p:txBody>
      </p:sp>
      <p:sp>
        <p:nvSpPr>
          <p:cNvPr id="34" name="TextBox 6"/>
          <p:cNvSpPr txBox="1"/>
          <p:nvPr/>
        </p:nvSpPr>
        <p:spPr>
          <a:xfrm>
            <a:off x="1870441" y="3597172"/>
            <a:ext cx="479939" cy="438581"/>
          </a:xfrm>
          <a:prstGeom prst="rect">
            <a:avLst/>
          </a:prstGeom>
          <a:noFill/>
          <a:effectLst/>
        </p:spPr>
        <p:txBody>
          <a:bodyPr wrap="none">
            <a:normAutofit fontScale="85000" lnSpcReduction="20000"/>
          </a:bodyPr>
          <a:lstStyle/>
          <a:p>
            <a:r>
              <a:rPr lang="ru-RU" sz="3200" dirty="0">
                <a:solidFill>
                  <a:srgbClr val="7F7F7F"/>
                </a:solidFill>
              </a:rPr>
              <a:t>01</a:t>
            </a:r>
          </a:p>
        </p:txBody>
      </p:sp>
      <p:sp>
        <p:nvSpPr>
          <p:cNvPr id="35" name="Freeform: Shape 8"/>
          <p:cNvSpPr>
            <a:spLocks/>
          </p:cNvSpPr>
          <p:nvPr/>
        </p:nvSpPr>
        <p:spPr bwMode="auto">
          <a:xfrm>
            <a:off x="4443647" y="3754222"/>
            <a:ext cx="1274763" cy="641349"/>
          </a:xfrm>
          <a:custGeom>
            <a:avLst/>
            <a:gdLst>
              <a:gd name="T0" fmla="*/ 662 w 803"/>
              <a:gd name="T1" fmla="*/ 0 h 404"/>
              <a:gd name="T2" fmla="*/ 401 w 803"/>
              <a:gd name="T3" fmla="*/ 262 h 404"/>
              <a:gd name="T4" fmla="*/ 140 w 803"/>
              <a:gd name="T5" fmla="*/ 0 h 404"/>
              <a:gd name="T6" fmla="*/ 0 w 803"/>
              <a:gd name="T7" fmla="*/ 0 h 404"/>
              <a:gd name="T8" fmla="*/ 401 w 803"/>
              <a:gd name="T9" fmla="*/ 404 h 404"/>
              <a:gd name="T10" fmla="*/ 803 w 803"/>
              <a:gd name="T11" fmla="*/ 0 h 404"/>
              <a:gd name="T12" fmla="*/ 662 w 803"/>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662" y="0"/>
                </a:moveTo>
                <a:lnTo>
                  <a:pt x="401" y="262"/>
                </a:lnTo>
                <a:lnTo>
                  <a:pt x="140" y="0"/>
                </a:lnTo>
                <a:lnTo>
                  <a:pt x="0" y="0"/>
                </a:lnTo>
                <a:lnTo>
                  <a:pt x="401" y="404"/>
                </a:lnTo>
                <a:lnTo>
                  <a:pt x="803" y="0"/>
                </a:lnTo>
                <a:lnTo>
                  <a:pt x="662" y="0"/>
                </a:lnTo>
                <a:close/>
              </a:path>
            </a:pathLst>
          </a:custGeom>
          <a:solidFill>
            <a:srgbClr val="E47878"/>
          </a:solidFill>
          <a:ln>
            <a:noFill/>
          </a:ln>
          <a:effectLst/>
        </p:spPr>
        <p:txBody>
          <a:bodyPr anchor="ctr"/>
          <a:lstStyle/>
          <a:p>
            <a:pPr algn="ctr"/>
            <a:endParaRPr dirty="0"/>
          </a:p>
        </p:txBody>
      </p:sp>
      <p:sp>
        <p:nvSpPr>
          <p:cNvPr id="36" name="TextBox 9"/>
          <p:cNvSpPr txBox="1"/>
          <p:nvPr/>
        </p:nvSpPr>
        <p:spPr>
          <a:xfrm>
            <a:off x="4838785" y="3609511"/>
            <a:ext cx="479939" cy="438581"/>
          </a:xfrm>
          <a:prstGeom prst="rect">
            <a:avLst/>
          </a:prstGeom>
          <a:noFill/>
          <a:effectLst/>
        </p:spPr>
        <p:txBody>
          <a:bodyPr wrap="none">
            <a:normAutofit fontScale="85000" lnSpcReduction="20000"/>
          </a:bodyPr>
          <a:lstStyle/>
          <a:p>
            <a:r>
              <a:rPr lang="ru-RU" sz="3200" dirty="0">
                <a:solidFill>
                  <a:srgbClr val="E47878"/>
                </a:solidFill>
              </a:rPr>
              <a:t>03</a:t>
            </a:r>
          </a:p>
        </p:txBody>
      </p:sp>
      <p:cxnSp>
        <p:nvCxnSpPr>
          <p:cNvPr id="52" name="Straight Connector 7"/>
          <p:cNvCxnSpPr/>
          <p:nvPr/>
        </p:nvCxnSpPr>
        <p:spPr>
          <a:xfrm flipH="1" flipV="1">
            <a:off x="2088935" y="3092521"/>
            <a:ext cx="3683" cy="453808"/>
          </a:xfrm>
          <a:prstGeom prst="line">
            <a:avLst/>
          </a:prstGeom>
          <a:ln w="0">
            <a:solidFill>
              <a:srgbClr val="7F7F7F"/>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3" name="Straight Connector 10"/>
          <p:cNvCxnSpPr/>
          <p:nvPr/>
        </p:nvCxnSpPr>
        <p:spPr>
          <a:xfrm flipV="1">
            <a:off x="5060962" y="3051626"/>
            <a:ext cx="257762" cy="507043"/>
          </a:xfrm>
          <a:prstGeom prst="line">
            <a:avLst/>
          </a:prstGeom>
          <a:ln w="0">
            <a:solidFill>
              <a:srgbClr val="E47878"/>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55" name="Freeform: Shape 14"/>
          <p:cNvSpPr>
            <a:spLocks/>
          </p:cNvSpPr>
          <p:nvPr/>
        </p:nvSpPr>
        <p:spPr bwMode="auto">
          <a:xfrm>
            <a:off x="2965576" y="3741884"/>
            <a:ext cx="1274763" cy="641349"/>
          </a:xfrm>
          <a:custGeom>
            <a:avLst/>
            <a:gdLst>
              <a:gd name="T0" fmla="*/ 141 w 803"/>
              <a:gd name="T1" fmla="*/ 404 h 404"/>
              <a:gd name="T2" fmla="*/ 402 w 803"/>
              <a:gd name="T3" fmla="*/ 141 h 404"/>
              <a:gd name="T4" fmla="*/ 663 w 803"/>
              <a:gd name="T5" fmla="*/ 404 h 404"/>
              <a:gd name="T6" fmla="*/ 803 w 803"/>
              <a:gd name="T7" fmla="*/ 404 h 404"/>
              <a:gd name="T8" fmla="*/ 402 w 803"/>
              <a:gd name="T9" fmla="*/ 0 h 404"/>
              <a:gd name="T10" fmla="*/ 0 w 803"/>
              <a:gd name="T11" fmla="*/ 404 h 404"/>
              <a:gd name="T12" fmla="*/ 141 w 803"/>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141" y="404"/>
                </a:moveTo>
                <a:lnTo>
                  <a:pt x="402" y="141"/>
                </a:lnTo>
                <a:lnTo>
                  <a:pt x="663" y="404"/>
                </a:lnTo>
                <a:lnTo>
                  <a:pt x="803" y="404"/>
                </a:lnTo>
                <a:lnTo>
                  <a:pt x="402" y="0"/>
                </a:lnTo>
                <a:lnTo>
                  <a:pt x="0" y="404"/>
                </a:lnTo>
                <a:lnTo>
                  <a:pt x="141" y="404"/>
                </a:lnTo>
                <a:close/>
              </a:path>
            </a:pathLst>
          </a:custGeom>
          <a:solidFill>
            <a:schemeClr val="accent2"/>
          </a:solidFill>
          <a:ln>
            <a:noFill/>
          </a:ln>
          <a:effectLst/>
        </p:spPr>
        <p:txBody>
          <a:bodyPr anchor="ctr"/>
          <a:lstStyle/>
          <a:p>
            <a:pPr algn="ctr"/>
            <a:endParaRPr dirty="0"/>
          </a:p>
        </p:txBody>
      </p:sp>
      <p:sp>
        <p:nvSpPr>
          <p:cNvPr id="56" name="TextBox 15"/>
          <p:cNvSpPr txBox="1"/>
          <p:nvPr/>
        </p:nvSpPr>
        <p:spPr>
          <a:xfrm>
            <a:off x="3370846" y="4158226"/>
            <a:ext cx="479939" cy="438581"/>
          </a:xfrm>
          <a:prstGeom prst="rect">
            <a:avLst/>
          </a:prstGeom>
          <a:noFill/>
          <a:effectLst/>
        </p:spPr>
        <p:txBody>
          <a:bodyPr wrap="none">
            <a:normAutofit fontScale="85000" lnSpcReduction="20000"/>
          </a:bodyPr>
          <a:lstStyle/>
          <a:p>
            <a:r>
              <a:rPr lang="ru-RU" sz="3200">
                <a:solidFill>
                  <a:schemeClr val="accent2"/>
                </a:solidFill>
              </a:rPr>
              <a:t>02</a:t>
            </a:r>
          </a:p>
        </p:txBody>
      </p:sp>
      <p:sp>
        <p:nvSpPr>
          <p:cNvPr id="57" name="Freeform: Shape 17"/>
          <p:cNvSpPr>
            <a:spLocks/>
          </p:cNvSpPr>
          <p:nvPr/>
        </p:nvSpPr>
        <p:spPr bwMode="auto">
          <a:xfrm>
            <a:off x="5863468" y="3741884"/>
            <a:ext cx="1274763" cy="641349"/>
          </a:xfrm>
          <a:custGeom>
            <a:avLst/>
            <a:gdLst>
              <a:gd name="T0" fmla="*/ 140 w 803"/>
              <a:gd name="T1" fmla="*/ 404 h 404"/>
              <a:gd name="T2" fmla="*/ 402 w 803"/>
              <a:gd name="T3" fmla="*/ 141 h 404"/>
              <a:gd name="T4" fmla="*/ 662 w 803"/>
              <a:gd name="T5" fmla="*/ 404 h 404"/>
              <a:gd name="T6" fmla="*/ 803 w 803"/>
              <a:gd name="T7" fmla="*/ 404 h 404"/>
              <a:gd name="T8" fmla="*/ 402 w 803"/>
              <a:gd name="T9" fmla="*/ 0 h 404"/>
              <a:gd name="T10" fmla="*/ 0 w 803"/>
              <a:gd name="T11" fmla="*/ 404 h 404"/>
              <a:gd name="T12" fmla="*/ 140 w 803"/>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803" h="404">
                <a:moveTo>
                  <a:pt x="140" y="404"/>
                </a:moveTo>
                <a:lnTo>
                  <a:pt x="402" y="141"/>
                </a:lnTo>
                <a:lnTo>
                  <a:pt x="662" y="404"/>
                </a:lnTo>
                <a:lnTo>
                  <a:pt x="803" y="404"/>
                </a:lnTo>
                <a:lnTo>
                  <a:pt x="402" y="0"/>
                </a:lnTo>
                <a:lnTo>
                  <a:pt x="0" y="404"/>
                </a:lnTo>
                <a:lnTo>
                  <a:pt x="140" y="404"/>
                </a:lnTo>
                <a:close/>
              </a:path>
            </a:pathLst>
          </a:custGeom>
          <a:solidFill>
            <a:schemeClr val="accent4"/>
          </a:solidFill>
          <a:ln>
            <a:noFill/>
          </a:ln>
          <a:effectLst/>
        </p:spPr>
        <p:txBody>
          <a:bodyPr anchor="ctr"/>
          <a:lstStyle/>
          <a:p>
            <a:pPr algn="ctr"/>
            <a:endParaRPr dirty="0"/>
          </a:p>
        </p:txBody>
      </p:sp>
      <p:sp>
        <p:nvSpPr>
          <p:cNvPr id="58" name="TextBox 18"/>
          <p:cNvSpPr txBox="1"/>
          <p:nvPr/>
        </p:nvSpPr>
        <p:spPr>
          <a:xfrm>
            <a:off x="6255091" y="4158226"/>
            <a:ext cx="479939" cy="438581"/>
          </a:xfrm>
          <a:prstGeom prst="rect">
            <a:avLst/>
          </a:prstGeom>
          <a:noFill/>
          <a:effectLst/>
        </p:spPr>
        <p:txBody>
          <a:bodyPr wrap="none">
            <a:normAutofit fontScale="85000" lnSpcReduction="20000"/>
          </a:bodyPr>
          <a:lstStyle/>
          <a:p>
            <a:r>
              <a:rPr lang="ru-RU" sz="3200">
                <a:solidFill>
                  <a:schemeClr val="accent4"/>
                </a:solidFill>
              </a:rPr>
              <a:t>04</a:t>
            </a:r>
          </a:p>
        </p:txBody>
      </p:sp>
      <p:cxnSp>
        <p:nvCxnSpPr>
          <p:cNvPr id="59" name="Straight Connector 16"/>
          <p:cNvCxnSpPr/>
          <p:nvPr/>
        </p:nvCxnSpPr>
        <p:spPr>
          <a:xfrm flipV="1">
            <a:off x="2930417" y="4596807"/>
            <a:ext cx="639883" cy="652169"/>
          </a:xfrm>
          <a:prstGeom prst="line">
            <a:avLst/>
          </a:prstGeom>
          <a:ln w="0">
            <a:solidFill>
              <a:schemeClr val="accent2"/>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60" name="Straight Connector 19"/>
          <p:cNvCxnSpPr/>
          <p:nvPr/>
        </p:nvCxnSpPr>
        <p:spPr>
          <a:xfrm flipV="1">
            <a:off x="6508786" y="4605287"/>
            <a:ext cx="0" cy="545823"/>
          </a:xfrm>
          <a:prstGeom prst="line">
            <a:avLst/>
          </a:prstGeom>
          <a:ln w="0">
            <a:solidFill>
              <a:schemeClr val="accent4"/>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61" name="Freeform: Shape 20"/>
          <p:cNvSpPr>
            <a:spLocks/>
          </p:cNvSpPr>
          <p:nvPr/>
        </p:nvSpPr>
        <p:spPr bwMode="auto">
          <a:xfrm>
            <a:off x="7363324" y="3741883"/>
            <a:ext cx="1339851" cy="641349"/>
          </a:xfrm>
          <a:custGeom>
            <a:avLst/>
            <a:gdLst>
              <a:gd name="T0" fmla="*/ 643 w 844"/>
              <a:gd name="T1" fmla="*/ 0 h 404"/>
              <a:gd name="T2" fmla="*/ 517 w 844"/>
              <a:gd name="T3" fmla="*/ 0 h 404"/>
              <a:gd name="T4" fmla="*/ 402 w 844"/>
              <a:gd name="T5" fmla="*/ 0 h 404"/>
              <a:gd name="T6" fmla="*/ 402 w 844"/>
              <a:gd name="T7" fmla="*/ 0 h 404"/>
              <a:gd name="T8" fmla="*/ 402 w 844"/>
              <a:gd name="T9" fmla="*/ 0 h 404"/>
              <a:gd name="T10" fmla="*/ 0 w 844"/>
              <a:gd name="T11" fmla="*/ 404 h 404"/>
              <a:gd name="T12" fmla="*/ 402 w 844"/>
              <a:gd name="T13" fmla="*/ 404 h 404"/>
              <a:gd name="T14" fmla="*/ 517 w 844"/>
              <a:gd name="T15" fmla="*/ 404 h 404"/>
              <a:gd name="T16" fmla="*/ 643 w 844"/>
              <a:gd name="T17" fmla="*/ 404 h 404"/>
              <a:gd name="T18" fmla="*/ 844 w 844"/>
              <a:gd name="T19" fmla="*/ 202 h 404"/>
              <a:gd name="T20" fmla="*/ 844 w 844"/>
              <a:gd name="T21" fmla="*/ 202 h 404"/>
              <a:gd name="T22" fmla="*/ 844 w 844"/>
              <a:gd name="T23" fmla="*/ 202 h 404"/>
              <a:gd name="T24" fmla="*/ 643 w 844"/>
              <a:gd name="T25"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4" h="404">
                <a:moveTo>
                  <a:pt x="643" y="0"/>
                </a:moveTo>
                <a:lnTo>
                  <a:pt x="517" y="0"/>
                </a:lnTo>
                <a:lnTo>
                  <a:pt x="402" y="0"/>
                </a:lnTo>
                <a:lnTo>
                  <a:pt x="402" y="0"/>
                </a:lnTo>
                <a:lnTo>
                  <a:pt x="402" y="0"/>
                </a:lnTo>
                <a:lnTo>
                  <a:pt x="0" y="404"/>
                </a:lnTo>
                <a:lnTo>
                  <a:pt x="402" y="404"/>
                </a:lnTo>
                <a:lnTo>
                  <a:pt x="517" y="404"/>
                </a:lnTo>
                <a:lnTo>
                  <a:pt x="643" y="404"/>
                </a:lnTo>
                <a:lnTo>
                  <a:pt x="844" y="202"/>
                </a:lnTo>
                <a:lnTo>
                  <a:pt x="844" y="202"/>
                </a:lnTo>
                <a:lnTo>
                  <a:pt x="844" y="202"/>
                </a:lnTo>
                <a:lnTo>
                  <a:pt x="643" y="0"/>
                </a:lnTo>
                <a:close/>
              </a:path>
            </a:pathLst>
          </a:custGeom>
          <a:solidFill>
            <a:schemeClr val="accent5">
              <a:lumMod val="40000"/>
              <a:lumOff val="60000"/>
            </a:schemeClr>
          </a:solidFill>
          <a:ln>
            <a:noFill/>
          </a:ln>
          <a:effectLst/>
        </p:spPr>
        <p:txBody>
          <a:bodyPr anchor="ctr"/>
          <a:lstStyle/>
          <a:p>
            <a:pPr algn="ctr"/>
            <a:endParaRPr dirty="0"/>
          </a:p>
        </p:txBody>
      </p:sp>
      <p:sp>
        <p:nvSpPr>
          <p:cNvPr id="3" name="矩形 2"/>
          <p:cNvSpPr/>
          <p:nvPr/>
        </p:nvSpPr>
        <p:spPr>
          <a:xfrm>
            <a:off x="327736" y="2110658"/>
            <a:ext cx="4572000" cy="877163"/>
          </a:xfrm>
          <a:prstGeom prst="rect">
            <a:avLst/>
          </a:prstGeom>
        </p:spPr>
        <p:txBody>
          <a:bodyPr>
            <a:spAutoFit/>
          </a:bodyPr>
          <a:lstStyle/>
          <a:p>
            <a:r>
              <a:rPr lang="zh-TW" altLang="zh-TW" sz="1700" dirty="0">
                <a:solidFill>
                  <a:schemeClr val="bg2">
                    <a:lumMod val="25000"/>
                  </a:schemeClr>
                </a:solidFill>
                <a:latin typeface="微軟正黑體" panose="020B0604030504040204" pitchFamily="34" charset="-120"/>
                <a:ea typeface="微軟正黑體" panose="020B0604030504040204" pitchFamily="34" charset="-120"/>
              </a:rPr>
              <a:t>涵括當代與傳統表演知識、聲音與身體表達</a:t>
            </a:r>
            <a:r>
              <a:rPr lang="zh-TW" altLang="zh-TW" sz="1700" dirty="0" smtClean="0">
                <a:solidFill>
                  <a:schemeClr val="bg2">
                    <a:lumMod val="25000"/>
                  </a:schemeClr>
                </a:solidFill>
                <a:latin typeface="微軟正黑體" panose="020B0604030504040204" pitchFamily="34" charset="-120"/>
                <a:ea typeface="微軟正黑體" panose="020B0604030504040204" pitchFamily="34" charset="-120"/>
              </a:rPr>
              <a:t>、</a:t>
            </a:r>
            <a:endParaRPr lang="en-US" altLang="zh-TW" sz="1700" dirty="0" smtClean="0">
              <a:solidFill>
                <a:schemeClr val="bg2">
                  <a:lumMod val="25000"/>
                </a:schemeClr>
              </a:solidFill>
              <a:latin typeface="微軟正黑體" panose="020B0604030504040204" pitchFamily="34" charset="-120"/>
              <a:ea typeface="微軟正黑體" panose="020B0604030504040204" pitchFamily="34" charset="-120"/>
            </a:endParaRPr>
          </a:p>
          <a:p>
            <a:r>
              <a:rPr lang="zh-TW" altLang="zh-TW" sz="1700" dirty="0" smtClean="0">
                <a:solidFill>
                  <a:schemeClr val="bg2">
                    <a:lumMod val="25000"/>
                  </a:schemeClr>
                </a:solidFill>
                <a:latin typeface="微軟正黑體" panose="020B0604030504040204" pitchFamily="34" charset="-120"/>
                <a:ea typeface="微軟正黑體" panose="020B0604030504040204" pitchFamily="34" charset="-120"/>
              </a:rPr>
              <a:t>表演藝術</a:t>
            </a:r>
            <a:r>
              <a:rPr lang="zh-TW" altLang="zh-TW" sz="1700" dirty="0">
                <a:solidFill>
                  <a:schemeClr val="bg2">
                    <a:lumMod val="25000"/>
                  </a:schemeClr>
                </a:solidFill>
                <a:latin typeface="微軟正黑體" panose="020B0604030504040204" pitchFamily="34" charset="-120"/>
                <a:ea typeface="微軟正黑體" panose="020B0604030504040204" pitchFamily="34" charset="-120"/>
              </a:rPr>
              <a:t>元素的認識與實作、創作原則與方法</a:t>
            </a:r>
            <a:r>
              <a:rPr lang="zh-TW" altLang="zh-TW" sz="1700" dirty="0" smtClean="0">
                <a:solidFill>
                  <a:schemeClr val="bg2">
                    <a:lumMod val="25000"/>
                  </a:schemeClr>
                </a:solidFill>
                <a:latin typeface="微軟正黑體" panose="020B0604030504040204" pitchFamily="34" charset="-120"/>
                <a:ea typeface="微軟正黑體" panose="020B0604030504040204" pitchFamily="34" charset="-120"/>
              </a:rPr>
              <a:t>、</a:t>
            </a:r>
            <a:endParaRPr lang="en-US" altLang="zh-TW" sz="1700" dirty="0" smtClean="0">
              <a:solidFill>
                <a:schemeClr val="bg2">
                  <a:lumMod val="25000"/>
                </a:schemeClr>
              </a:solidFill>
              <a:latin typeface="微軟正黑體" panose="020B0604030504040204" pitchFamily="34" charset="-120"/>
              <a:ea typeface="微軟正黑體" panose="020B0604030504040204" pitchFamily="34" charset="-120"/>
            </a:endParaRPr>
          </a:p>
          <a:p>
            <a:r>
              <a:rPr lang="zh-TW" altLang="zh-TW" sz="1700" dirty="0" smtClean="0">
                <a:solidFill>
                  <a:schemeClr val="bg2">
                    <a:lumMod val="25000"/>
                  </a:schemeClr>
                </a:solidFill>
                <a:latin typeface="微軟正黑體" panose="020B0604030504040204" pitchFamily="34" charset="-120"/>
                <a:ea typeface="微軟正黑體" panose="020B0604030504040204" pitchFamily="34" charset="-120"/>
              </a:rPr>
              <a:t>呈現</a:t>
            </a:r>
            <a:r>
              <a:rPr lang="zh-TW" altLang="zh-TW" sz="1700" dirty="0">
                <a:solidFill>
                  <a:schemeClr val="bg2">
                    <a:lumMod val="25000"/>
                  </a:schemeClr>
                </a:solidFill>
                <a:latin typeface="微軟正黑體" panose="020B0604030504040204" pitchFamily="34" charset="-120"/>
                <a:ea typeface="微軟正黑體" panose="020B0604030504040204" pitchFamily="34" charset="-120"/>
              </a:rPr>
              <a:t>展演、美感體驗與鑑賞等範疇。</a:t>
            </a:r>
          </a:p>
        </p:txBody>
      </p:sp>
      <p:sp>
        <p:nvSpPr>
          <p:cNvPr id="4" name="矩形 3"/>
          <p:cNvSpPr/>
          <p:nvPr/>
        </p:nvSpPr>
        <p:spPr>
          <a:xfrm>
            <a:off x="545460" y="5321953"/>
            <a:ext cx="5924020" cy="877163"/>
          </a:xfrm>
          <a:prstGeom prst="rect">
            <a:avLst/>
          </a:prstGeom>
        </p:spPr>
        <p:txBody>
          <a:bodyPr wrap="square">
            <a:spAutoFit/>
          </a:bodyPr>
          <a:lstStyle/>
          <a:p>
            <a:r>
              <a:rPr lang="zh-TW" altLang="zh-TW" sz="1700" dirty="0">
                <a:solidFill>
                  <a:schemeClr val="accent2">
                    <a:lumMod val="50000"/>
                  </a:schemeClr>
                </a:solidFill>
                <a:latin typeface="微軟正黑體" panose="020B0604030504040204" pitchFamily="34" charset="-120"/>
                <a:ea typeface="微軟正黑體" panose="020B0604030504040204" pitchFamily="34" charset="-120"/>
              </a:rPr>
              <a:t>應取材自生活</a:t>
            </a:r>
            <a:r>
              <a:rPr lang="zh-TW" altLang="zh-TW" sz="1700" dirty="0" smtClean="0">
                <a:solidFill>
                  <a:schemeClr val="accent2">
                    <a:lumMod val="50000"/>
                  </a:schemeClr>
                </a:solidFill>
                <a:latin typeface="微軟正黑體" panose="020B0604030504040204" pitchFamily="34" charset="-120"/>
                <a:ea typeface="微軟正黑體" panose="020B0604030504040204" pitchFamily="34" charset="-120"/>
              </a:rPr>
              <a:t>，在</a:t>
            </a:r>
            <a:r>
              <a:rPr lang="zh-TW" altLang="zh-TW" sz="1700" dirty="0">
                <a:solidFill>
                  <a:schemeClr val="accent2">
                    <a:lumMod val="50000"/>
                  </a:schemeClr>
                </a:solidFill>
                <a:latin typeface="微軟正黑體" panose="020B0604030504040204" pitchFamily="34" charset="-120"/>
                <a:ea typeface="微軟正黑體" panose="020B0604030504040204" pitchFamily="34" charset="-120"/>
              </a:rPr>
              <a:t>實作中解構、重組</a:t>
            </a:r>
            <a:r>
              <a:rPr lang="zh-TW" altLang="zh-TW" sz="1700" dirty="0" smtClean="0">
                <a:solidFill>
                  <a:schemeClr val="accent2">
                    <a:lumMod val="50000"/>
                  </a:schemeClr>
                </a:solidFill>
                <a:latin typeface="微軟正黑體" panose="020B0604030504040204" pitchFamily="34" charset="-120"/>
                <a:ea typeface="微軟正黑體" panose="020B0604030504040204" pitchFamily="34" charset="-120"/>
              </a:rPr>
              <a:t>，</a:t>
            </a:r>
            <a:endParaRPr lang="en-US" altLang="zh-TW" sz="1700" dirty="0" smtClean="0">
              <a:solidFill>
                <a:schemeClr val="accent2">
                  <a:lumMod val="50000"/>
                </a:schemeClr>
              </a:solidFill>
              <a:latin typeface="微軟正黑體" panose="020B0604030504040204" pitchFamily="34" charset="-120"/>
              <a:ea typeface="微軟正黑體" panose="020B0604030504040204" pitchFamily="34" charset="-120"/>
            </a:endParaRPr>
          </a:p>
          <a:p>
            <a:r>
              <a:rPr lang="zh-TW" altLang="zh-TW" sz="1700" dirty="0" smtClean="0">
                <a:solidFill>
                  <a:schemeClr val="accent2">
                    <a:lumMod val="50000"/>
                  </a:schemeClr>
                </a:solidFill>
                <a:latin typeface="微軟正黑體" panose="020B0604030504040204" pitchFamily="34" charset="-120"/>
                <a:ea typeface="微軟正黑體" panose="020B0604030504040204" pitchFamily="34" charset="-120"/>
              </a:rPr>
              <a:t>體會</a:t>
            </a:r>
            <a:r>
              <a:rPr lang="zh-TW" altLang="zh-TW" sz="1700" dirty="0">
                <a:solidFill>
                  <a:schemeClr val="accent2">
                    <a:lumMod val="50000"/>
                  </a:schemeClr>
                </a:solidFill>
                <a:latin typeface="微軟正黑體" panose="020B0604030504040204" pitchFamily="34" charset="-120"/>
                <a:ea typeface="微軟正黑體" panose="020B0604030504040204" pitchFamily="34" charset="-120"/>
              </a:rPr>
              <a:t>他人想法與感受</a:t>
            </a:r>
            <a:r>
              <a:rPr lang="zh-TW" altLang="zh-TW" sz="1700" dirty="0" smtClean="0">
                <a:solidFill>
                  <a:schemeClr val="accent2">
                    <a:lumMod val="50000"/>
                  </a:schemeClr>
                </a:solidFill>
                <a:latin typeface="微軟正黑體" panose="020B0604030504040204" pitchFamily="34" charset="-120"/>
                <a:ea typeface="微軟正黑體" panose="020B0604030504040204" pitchFamily="34" charset="-120"/>
              </a:rPr>
              <a:t>，表現</a:t>
            </a:r>
            <a:r>
              <a:rPr lang="zh-TW" altLang="zh-TW" sz="1700" dirty="0">
                <a:solidFill>
                  <a:schemeClr val="accent2">
                    <a:lumMod val="50000"/>
                  </a:schemeClr>
                </a:solidFill>
                <a:latin typeface="微軟正黑體" panose="020B0604030504040204" pitchFamily="34" charset="-120"/>
                <a:ea typeface="微軟正黑體" panose="020B0604030504040204" pitchFamily="34" charset="-120"/>
              </a:rPr>
              <a:t>個人</a:t>
            </a:r>
            <a:r>
              <a:rPr lang="zh-TW" altLang="zh-TW" sz="1700" dirty="0" smtClean="0">
                <a:solidFill>
                  <a:schemeClr val="accent2">
                    <a:lumMod val="50000"/>
                  </a:schemeClr>
                </a:solidFill>
                <a:latin typeface="微軟正黑體" panose="020B0604030504040204" pitchFamily="34" charset="-120"/>
                <a:ea typeface="微軟正黑體" panose="020B0604030504040204" pitchFamily="34" charset="-120"/>
              </a:rPr>
              <a:t>創意</a:t>
            </a:r>
            <a:endParaRPr lang="en-US" altLang="zh-TW" sz="1700" dirty="0" smtClean="0">
              <a:solidFill>
                <a:schemeClr val="accent2">
                  <a:lumMod val="50000"/>
                </a:schemeClr>
              </a:solidFill>
              <a:latin typeface="微軟正黑體" panose="020B0604030504040204" pitchFamily="34" charset="-120"/>
              <a:ea typeface="微軟正黑體" panose="020B0604030504040204" pitchFamily="34" charset="-120"/>
            </a:endParaRPr>
          </a:p>
          <a:p>
            <a:r>
              <a:rPr lang="zh-TW" altLang="zh-TW" sz="1700" dirty="0" smtClean="0">
                <a:solidFill>
                  <a:schemeClr val="accent2">
                    <a:lumMod val="50000"/>
                  </a:schemeClr>
                </a:solidFill>
                <a:latin typeface="微軟正黑體" panose="020B0604030504040204" pitchFamily="34" charset="-120"/>
                <a:ea typeface="微軟正黑體" panose="020B0604030504040204" pitchFamily="34" charset="-120"/>
              </a:rPr>
              <a:t>與</a:t>
            </a:r>
            <a:r>
              <a:rPr lang="zh-TW" altLang="zh-TW" sz="1700" dirty="0">
                <a:solidFill>
                  <a:schemeClr val="accent2">
                    <a:lumMod val="50000"/>
                  </a:schemeClr>
                </a:solidFill>
                <a:latin typeface="微軟正黑體" panose="020B0604030504040204" pitchFamily="34" charset="-120"/>
                <a:ea typeface="微軟正黑體" panose="020B0604030504040204" pitchFamily="34" charset="-120"/>
              </a:rPr>
              <a:t>多元思考。</a:t>
            </a:r>
          </a:p>
        </p:txBody>
      </p:sp>
      <p:sp>
        <p:nvSpPr>
          <p:cNvPr id="5" name="矩形 4"/>
          <p:cNvSpPr/>
          <p:nvPr/>
        </p:nvSpPr>
        <p:spPr>
          <a:xfrm>
            <a:off x="4963701" y="2069641"/>
            <a:ext cx="5694959" cy="877163"/>
          </a:xfrm>
          <a:prstGeom prst="rect">
            <a:avLst/>
          </a:prstGeom>
        </p:spPr>
        <p:txBody>
          <a:bodyPr wrap="square">
            <a:spAutoFit/>
          </a:bodyPr>
          <a:lstStyle/>
          <a:p>
            <a:r>
              <a:rPr lang="zh-TW" altLang="zh-TW" sz="1700" dirty="0">
                <a:solidFill>
                  <a:srgbClr val="E47878"/>
                </a:solidFill>
                <a:latin typeface="微軟正黑體" panose="020B0604030504040204" pitchFamily="34" charset="-120"/>
                <a:ea typeface="微軟正黑體" panose="020B0604030504040204" pitchFamily="34" charset="-120"/>
              </a:rPr>
              <a:t>應積極結合當代議題或其他領域</a:t>
            </a:r>
            <a:r>
              <a:rPr lang="en-US" altLang="zh-TW" sz="1700" dirty="0">
                <a:solidFill>
                  <a:srgbClr val="E47878"/>
                </a:solidFill>
                <a:latin typeface="微軟正黑體" panose="020B0604030504040204" pitchFamily="34" charset="-120"/>
                <a:ea typeface="微軟正黑體" panose="020B0604030504040204" pitchFamily="34" charset="-120"/>
              </a:rPr>
              <a:t>/</a:t>
            </a:r>
            <a:r>
              <a:rPr lang="zh-TW" altLang="zh-TW" sz="1700" dirty="0">
                <a:solidFill>
                  <a:srgbClr val="E47878"/>
                </a:solidFill>
                <a:latin typeface="微軟正黑體" panose="020B0604030504040204" pitchFamily="34" charset="-120"/>
                <a:ea typeface="微軟正黑體" panose="020B0604030504040204" pitchFamily="34" charset="-120"/>
              </a:rPr>
              <a:t>科目</a:t>
            </a:r>
            <a:r>
              <a:rPr lang="zh-TW" altLang="zh-TW" sz="1700" dirty="0" smtClean="0">
                <a:solidFill>
                  <a:srgbClr val="E47878"/>
                </a:solidFill>
                <a:latin typeface="微軟正黑體" panose="020B0604030504040204" pitchFamily="34" charset="-120"/>
                <a:ea typeface="微軟正黑體" panose="020B0604030504040204" pitchFamily="34" charset="-120"/>
              </a:rPr>
              <a:t>，</a:t>
            </a:r>
            <a:endParaRPr lang="en-US" altLang="zh-TW" sz="1700" dirty="0" smtClean="0">
              <a:solidFill>
                <a:srgbClr val="E47878"/>
              </a:solidFill>
              <a:latin typeface="微軟正黑體" panose="020B0604030504040204" pitchFamily="34" charset="-120"/>
              <a:ea typeface="微軟正黑體" panose="020B0604030504040204" pitchFamily="34" charset="-120"/>
            </a:endParaRPr>
          </a:p>
          <a:p>
            <a:r>
              <a:rPr lang="zh-TW" altLang="zh-TW" sz="1700" dirty="0" smtClean="0">
                <a:solidFill>
                  <a:srgbClr val="E47878"/>
                </a:solidFill>
                <a:latin typeface="微軟正黑體" panose="020B0604030504040204" pitchFamily="34" charset="-120"/>
                <a:ea typeface="微軟正黑體" panose="020B0604030504040204" pitchFamily="34" charset="-120"/>
              </a:rPr>
              <a:t>擷取</a:t>
            </a:r>
            <a:r>
              <a:rPr lang="zh-TW" altLang="zh-TW" sz="1700" dirty="0">
                <a:solidFill>
                  <a:srgbClr val="E47878"/>
                </a:solidFill>
                <a:latin typeface="微軟正黑體" panose="020B0604030504040204" pitchFamily="34" charset="-120"/>
                <a:ea typeface="微軟正黑體" panose="020B0604030504040204" pitchFamily="34" charset="-120"/>
              </a:rPr>
              <a:t>合宜的素材為教材教具</a:t>
            </a:r>
            <a:r>
              <a:rPr lang="zh-TW" altLang="zh-TW" sz="1700" dirty="0" smtClean="0">
                <a:solidFill>
                  <a:srgbClr val="E47878"/>
                </a:solidFill>
                <a:latin typeface="微軟正黑體" panose="020B0604030504040204" pitchFamily="34" charset="-120"/>
                <a:ea typeface="微軟正黑體" panose="020B0604030504040204" pitchFamily="34" charset="-120"/>
              </a:rPr>
              <a:t>，</a:t>
            </a:r>
            <a:endParaRPr lang="en-US" altLang="zh-TW" sz="1700" dirty="0" smtClean="0">
              <a:solidFill>
                <a:srgbClr val="E47878"/>
              </a:solidFill>
              <a:latin typeface="微軟正黑體" panose="020B0604030504040204" pitchFamily="34" charset="-120"/>
              <a:ea typeface="微軟正黑體" panose="020B0604030504040204" pitchFamily="34" charset="-120"/>
            </a:endParaRPr>
          </a:p>
          <a:p>
            <a:r>
              <a:rPr lang="zh-TW" altLang="zh-TW" sz="1700" dirty="0" smtClean="0">
                <a:solidFill>
                  <a:srgbClr val="E47878"/>
                </a:solidFill>
                <a:latin typeface="微軟正黑體" panose="020B0604030504040204" pitchFamily="34" charset="-120"/>
                <a:ea typeface="微軟正黑體" panose="020B0604030504040204" pitchFamily="34" charset="-120"/>
              </a:rPr>
              <a:t>引導</a:t>
            </a:r>
            <a:r>
              <a:rPr lang="zh-TW" altLang="zh-TW" sz="1700" dirty="0">
                <a:solidFill>
                  <a:srgbClr val="E47878"/>
                </a:solidFill>
                <a:latin typeface="微軟正黑體" panose="020B0604030504040204" pitchFamily="34" charset="-120"/>
                <a:ea typeface="微軟正黑體" panose="020B0604030504040204" pitchFamily="34" charset="-120"/>
              </a:rPr>
              <a:t>學生即興感受、想像、思考。</a:t>
            </a:r>
          </a:p>
        </p:txBody>
      </p:sp>
      <p:sp>
        <p:nvSpPr>
          <p:cNvPr id="7" name="矩形 6"/>
          <p:cNvSpPr/>
          <p:nvPr/>
        </p:nvSpPr>
        <p:spPr>
          <a:xfrm>
            <a:off x="4671452" y="5278997"/>
            <a:ext cx="4572000" cy="615553"/>
          </a:xfrm>
          <a:prstGeom prst="rect">
            <a:avLst/>
          </a:prstGeom>
        </p:spPr>
        <p:txBody>
          <a:bodyPr>
            <a:spAutoFit/>
          </a:bodyPr>
          <a:lstStyle/>
          <a:p>
            <a:r>
              <a:rPr lang="zh-TW" altLang="zh-TW" sz="1700" dirty="0">
                <a:solidFill>
                  <a:schemeClr val="accent4">
                    <a:lumMod val="75000"/>
                  </a:schemeClr>
                </a:solidFill>
                <a:latin typeface="微軟正黑體" panose="020B0604030504040204" pitchFamily="34" charset="-120"/>
                <a:ea typeface="微軟正黑體" panose="020B0604030504040204" pitchFamily="34" charset="-120"/>
              </a:rPr>
              <a:t>宜融入劇場藝術家、工作職掌與製作流程</a:t>
            </a:r>
            <a:r>
              <a:rPr lang="zh-TW" altLang="zh-TW" sz="1700" dirty="0" smtClean="0">
                <a:solidFill>
                  <a:schemeClr val="accent4">
                    <a:lumMod val="75000"/>
                  </a:schemeClr>
                </a:solidFill>
                <a:latin typeface="微軟正黑體" panose="020B0604030504040204" pitchFamily="34" charset="-120"/>
                <a:ea typeface="微軟正黑體" panose="020B0604030504040204" pitchFamily="34" charset="-120"/>
              </a:rPr>
              <a:t>；</a:t>
            </a:r>
            <a:endParaRPr lang="en-US" altLang="zh-TW" sz="1700" dirty="0" smtClean="0">
              <a:solidFill>
                <a:schemeClr val="accent4">
                  <a:lumMod val="75000"/>
                </a:schemeClr>
              </a:solidFill>
              <a:latin typeface="微軟正黑體" panose="020B0604030504040204" pitchFamily="34" charset="-120"/>
              <a:ea typeface="微軟正黑體" panose="020B0604030504040204" pitchFamily="34" charset="-120"/>
            </a:endParaRPr>
          </a:p>
          <a:p>
            <a:r>
              <a:rPr lang="zh-TW" altLang="zh-TW" sz="1700" dirty="0" smtClean="0">
                <a:solidFill>
                  <a:schemeClr val="accent4">
                    <a:lumMod val="75000"/>
                  </a:schemeClr>
                </a:solidFill>
                <a:latin typeface="微軟正黑體" panose="020B0604030504040204" pitchFamily="34" charset="-120"/>
                <a:ea typeface="微軟正黑體" panose="020B0604030504040204" pitchFamily="34" charset="-120"/>
              </a:rPr>
              <a:t>可邀請</a:t>
            </a:r>
            <a:r>
              <a:rPr lang="zh-TW" altLang="zh-TW" sz="1700" dirty="0">
                <a:solidFill>
                  <a:schemeClr val="accent4">
                    <a:lumMod val="75000"/>
                  </a:schemeClr>
                </a:solidFill>
                <a:latin typeface="微軟正黑體" panose="020B0604030504040204" pitchFamily="34" charset="-120"/>
                <a:ea typeface="微軟正黑體" panose="020B0604030504040204" pitchFamily="34" charset="-120"/>
              </a:rPr>
              <a:t>藝術家到校，或進行校外參訪。</a:t>
            </a:r>
          </a:p>
        </p:txBody>
      </p:sp>
    </p:spTree>
    <p:extLst>
      <p:ext uri="{BB962C8B-B14F-4D97-AF65-F5344CB8AC3E}">
        <p14:creationId xmlns:p14="http://schemas.microsoft.com/office/powerpoint/2010/main" val="22813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6" presetClass="entr" presetSubtype="42"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outHorizontal)">
                                      <p:cBhvr>
                                        <p:cTn id="28" dur="500"/>
                                        <p:tgtEl>
                                          <p:spTgt spid="52"/>
                                        </p:tgtEl>
                                      </p:cBhvr>
                                    </p:animEffect>
                                  </p:childTnLst>
                                </p:cTn>
                              </p:par>
                              <p:par>
                                <p:cTn id="29" presetID="16" presetClass="entr" presetSubtype="42"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arn(outHorizontal)">
                                      <p:cBhvr>
                                        <p:cTn id="31" dur="500"/>
                                        <p:tgtEl>
                                          <p:spTgt spid="53"/>
                                        </p:tgtEl>
                                      </p:cBhvr>
                                    </p:animEffect>
                                  </p:childTnLst>
                                </p:cTn>
                              </p:par>
                              <p:par>
                                <p:cTn id="32" presetID="16" presetClass="entr" presetSubtype="42"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outHorizontal)">
                                      <p:cBhvr>
                                        <p:cTn id="34" dur="500"/>
                                        <p:tgtEl>
                                          <p:spTgt spid="34"/>
                                        </p:tgtEl>
                                      </p:cBhvr>
                                    </p:animEffect>
                                  </p:childTnLst>
                                </p:cTn>
                              </p:par>
                              <p:par>
                                <p:cTn id="35" presetID="16" presetClass="entr" presetSubtype="42"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outHorizontal)">
                                      <p:cBhvr>
                                        <p:cTn id="37" dur="500"/>
                                        <p:tgtEl>
                                          <p:spTgt spid="36"/>
                                        </p:tgtEl>
                                      </p:cBhvr>
                                    </p:animEffect>
                                  </p:childTnLst>
                                </p:cTn>
                              </p:par>
                              <p:par>
                                <p:cTn id="38" presetID="16" presetClass="entr" presetSubtype="4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barn(outHorizontal)">
                                      <p:cBhvr>
                                        <p:cTn id="40" dur="500"/>
                                        <p:tgtEl>
                                          <p:spTgt spid="56"/>
                                        </p:tgtEl>
                                      </p:cBhvr>
                                    </p:animEffect>
                                  </p:childTnLst>
                                </p:cTn>
                              </p:par>
                              <p:par>
                                <p:cTn id="41" presetID="16" presetClass="entr" presetSubtype="42"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arn(outHorizontal)">
                                      <p:cBhvr>
                                        <p:cTn id="43" dur="500"/>
                                        <p:tgtEl>
                                          <p:spTgt spid="58"/>
                                        </p:tgtEl>
                                      </p:cBhvr>
                                    </p:animEffect>
                                  </p:childTnLst>
                                </p:cTn>
                              </p:par>
                              <p:par>
                                <p:cTn id="44" presetID="16" presetClass="entr" presetSubtype="42"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barn(outHorizontal)">
                                      <p:cBhvr>
                                        <p:cTn id="46" dur="500"/>
                                        <p:tgtEl>
                                          <p:spTgt spid="59"/>
                                        </p:tgtEl>
                                      </p:cBhvr>
                                    </p:animEffect>
                                  </p:childTnLst>
                                </p:cTn>
                              </p:par>
                              <p:par>
                                <p:cTn id="47" presetID="16" presetClass="entr" presetSubtype="42"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arn(outHorizontal)">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6" grpId="0"/>
      <p:bldP spid="55" grpId="0" animBg="1"/>
      <p:bldP spid="56" grpId="0"/>
      <p:bldP spid="57" grpId="0" animBg="1"/>
      <p:bldP spid="58" grpId="0"/>
      <p:bldP spid="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2892" y="435739"/>
            <a:ext cx="7886700"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實施要點（二）教材編選</a:t>
            </a:r>
          </a:p>
        </p:txBody>
      </p:sp>
      <p:grpSp>
        <p:nvGrpSpPr>
          <p:cNvPr id="20" name="群組 19"/>
          <p:cNvGrpSpPr/>
          <p:nvPr/>
        </p:nvGrpSpPr>
        <p:grpSpPr>
          <a:xfrm>
            <a:off x="-139410" y="190728"/>
            <a:ext cx="860981" cy="1079570"/>
            <a:chOff x="-139410" y="190728"/>
            <a:chExt cx="860981" cy="1079570"/>
          </a:xfrm>
        </p:grpSpPr>
        <p:sp>
          <p:nvSpPr>
            <p:cNvPr id="21"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等腰三角形 21"/>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等腰三角形 22"/>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45</a:t>
            </a:r>
            <a:endParaRPr lang="zh-TW" altLang="en-US" sz="1200" dirty="0" smtClean="0">
              <a:solidFill>
                <a:srgbClr val="898989"/>
              </a:solidFill>
            </a:endParaRPr>
          </a:p>
        </p:txBody>
      </p:sp>
      <p:sp>
        <p:nvSpPr>
          <p:cNvPr id="28" name="矩形 2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9" name="Group 105"/>
          <p:cNvGrpSpPr/>
          <p:nvPr/>
        </p:nvGrpSpPr>
        <p:grpSpPr>
          <a:xfrm>
            <a:off x="863209" y="4066636"/>
            <a:ext cx="2582724" cy="1616879"/>
            <a:chOff x="3048000" y="2862263"/>
            <a:chExt cx="1914526" cy="1198563"/>
          </a:xfrm>
        </p:grpSpPr>
        <p:sp>
          <p:nvSpPr>
            <p:cNvPr id="30" name="Freeform: Shape 113"/>
            <p:cNvSpPr>
              <a:spLocks/>
            </p:cNvSpPr>
            <p:nvPr/>
          </p:nvSpPr>
          <p:spPr bwMode="auto">
            <a:xfrm>
              <a:off x="3351213" y="2862263"/>
              <a:ext cx="1308100" cy="593725"/>
            </a:xfrm>
            <a:custGeom>
              <a:avLst/>
              <a:gdLst/>
              <a:ahLst/>
              <a:cxnLst>
                <a:cxn ang="0">
                  <a:pos x="0" y="172"/>
                </a:cxn>
                <a:cxn ang="0">
                  <a:pos x="414" y="0"/>
                </a:cxn>
                <a:cxn ang="0">
                  <a:pos x="824" y="172"/>
                </a:cxn>
                <a:cxn ang="0">
                  <a:pos x="414" y="374"/>
                </a:cxn>
                <a:cxn ang="0">
                  <a:pos x="0" y="172"/>
                </a:cxn>
              </a:cxnLst>
              <a:rect l="0" t="0" r="r" b="b"/>
              <a:pathLst>
                <a:path w="824" h="374">
                  <a:moveTo>
                    <a:pt x="0" y="172"/>
                  </a:moveTo>
                  <a:lnTo>
                    <a:pt x="414" y="0"/>
                  </a:lnTo>
                  <a:lnTo>
                    <a:pt x="824" y="172"/>
                  </a:lnTo>
                  <a:lnTo>
                    <a:pt x="414" y="374"/>
                  </a:lnTo>
                  <a:lnTo>
                    <a:pt x="0" y="172"/>
                  </a:lnTo>
                  <a:close/>
                </a:path>
              </a:pathLst>
            </a:custGeom>
            <a:solidFill>
              <a:schemeClr val="accent1">
                <a:lumMod val="60000"/>
                <a:lumOff val="40000"/>
              </a:schemeClr>
            </a:solidFill>
            <a:ln w="9525">
              <a:noFill/>
              <a:round/>
              <a:headEnd/>
              <a:tailEnd/>
            </a:ln>
          </p:spPr>
          <p:txBody>
            <a:bodyPr anchor="ctr"/>
            <a:lstStyle/>
            <a:p>
              <a:pPr algn="ctr"/>
              <a:endParaRPr dirty="0"/>
            </a:p>
          </p:txBody>
        </p:sp>
        <p:sp>
          <p:nvSpPr>
            <p:cNvPr id="31" name="Freeform: Shape 114"/>
            <p:cNvSpPr>
              <a:spLocks/>
            </p:cNvSpPr>
            <p:nvPr/>
          </p:nvSpPr>
          <p:spPr bwMode="auto">
            <a:xfrm>
              <a:off x="4008438" y="3135313"/>
              <a:ext cx="954088" cy="925513"/>
            </a:xfrm>
            <a:custGeom>
              <a:avLst/>
              <a:gdLst/>
              <a:ahLst/>
              <a:cxnLst>
                <a:cxn ang="0">
                  <a:pos x="0" y="583"/>
                </a:cxn>
                <a:cxn ang="0">
                  <a:pos x="601" y="290"/>
                </a:cxn>
                <a:cxn ang="0">
                  <a:pos x="410" y="0"/>
                </a:cxn>
                <a:cxn ang="0">
                  <a:pos x="0" y="202"/>
                </a:cxn>
                <a:cxn ang="0">
                  <a:pos x="0" y="583"/>
                </a:cxn>
              </a:cxnLst>
              <a:rect l="0" t="0" r="r" b="b"/>
              <a:pathLst>
                <a:path w="601" h="583">
                  <a:moveTo>
                    <a:pt x="0" y="583"/>
                  </a:moveTo>
                  <a:lnTo>
                    <a:pt x="601" y="290"/>
                  </a:lnTo>
                  <a:lnTo>
                    <a:pt x="410" y="0"/>
                  </a:lnTo>
                  <a:lnTo>
                    <a:pt x="0" y="202"/>
                  </a:lnTo>
                  <a:lnTo>
                    <a:pt x="0" y="583"/>
                  </a:lnTo>
                  <a:close/>
                </a:path>
              </a:pathLst>
            </a:custGeom>
            <a:solidFill>
              <a:schemeClr val="accent1">
                <a:lumMod val="75000"/>
              </a:schemeClr>
            </a:solidFill>
            <a:ln w="9525">
              <a:noFill/>
              <a:round/>
              <a:headEnd/>
              <a:tailEnd/>
            </a:ln>
          </p:spPr>
          <p:txBody>
            <a:bodyPr anchor="ctr"/>
            <a:lstStyle/>
            <a:p>
              <a:pPr algn="ctr"/>
              <a:endParaRPr dirty="0"/>
            </a:p>
          </p:txBody>
        </p:sp>
        <p:sp>
          <p:nvSpPr>
            <p:cNvPr id="32" name="Freeform: Shape 115"/>
            <p:cNvSpPr>
              <a:spLocks/>
            </p:cNvSpPr>
            <p:nvPr/>
          </p:nvSpPr>
          <p:spPr bwMode="auto">
            <a:xfrm>
              <a:off x="3048000" y="3135313"/>
              <a:ext cx="960438" cy="925513"/>
            </a:xfrm>
            <a:custGeom>
              <a:avLst/>
              <a:gdLst/>
              <a:ahLst/>
              <a:cxnLst>
                <a:cxn ang="0">
                  <a:pos x="605" y="202"/>
                </a:cxn>
                <a:cxn ang="0">
                  <a:pos x="191" y="0"/>
                </a:cxn>
                <a:cxn ang="0">
                  <a:pos x="0" y="290"/>
                </a:cxn>
                <a:cxn ang="0">
                  <a:pos x="605" y="583"/>
                </a:cxn>
                <a:cxn ang="0">
                  <a:pos x="605" y="202"/>
                </a:cxn>
              </a:cxnLst>
              <a:rect l="0" t="0" r="r" b="b"/>
              <a:pathLst>
                <a:path w="605" h="583">
                  <a:moveTo>
                    <a:pt x="605" y="202"/>
                  </a:moveTo>
                  <a:lnTo>
                    <a:pt x="191" y="0"/>
                  </a:lnTo>
                  <a:lnTo>
                    <a:pt x="0" y="290"/>
                  </a:lnTo>
                  <a:lnTo>
                    <a:pt x="605" y="583"/>
                  </a:lnTo>
                  <a:lnTo>
                    <a:pt x="605" y="202"/>
                  </a:lnTo>
                  <a:close/>
                </a:path>
              </a:pathLst>
            </a:custGeom>
            <a:solidFill>
              <a:schemeClr val="accent1"/>
            </a:solidFill>
            <a:ln w="9525">
              <a:noFill/>
              <a:round/>
              <a:headEnd/>
              <a:tailEnd/>
            </a:ln>
          </p:spPr>
          <p:txBody>
            <a:bodyPr anchor="ctr"/>
            <a:lstStyle/>
            <a:p>
              <a:pPr algn="ctr"/>
              <a:endParaRPr dirty="0"/>
            </a:p>
          </p:txBody>
        </p:sp>
      </p:grpSp>
      <p:grpSp>
        <p:nvGrpSpPr>
          <p:cNvPr id="33" name="Group 106"/>
          <p:cNvGrpSpPr/>
          <p:nvPr/>
        </p:nvGrpSpPr>
        <p:grpSpPr>
          <a:xfrm>
            <a:off x="1302230" y="3124350"/>
            <a:ext cx="1702542" cy="1216406"/>
            <a:chOff x="3373438" y="2163763"/>
            <a:chExt cx="1262063" cy="901700"/>
          </a:xfrm>
        </p:grpSpPr>
        <p:sp>
          <p:nvSpPr>
            <p:cNvPr id="34" name="Freeform: Shape 110"/>
            <p:cNvSpPr>
              <a:spLocks/>
            </p:cNvSpPr>
            <p:nvPr/>
          </p:nvSpPr>
          <p:spPr bwMode="auto">
            <a:xfrm>
              <a:off x="3676650" y="2163763"/>
              <a:ext cx="657225" cy="296863"/>
            </a:xfrm>
            <a:custGeom>
              <a:avLst/>
              <a:gdLst/>
              <a:ahLst/>
              <a:cxnLst>
                <a:cxn ang="0">
                  <a:pos x="0" y="88"/>
                </a:cxn>
                <a:cxn ang="0">
                  <a:pos x="209" y="0"/>
                </a:cxn>
                <a:cxn ang="0">
                  <a:pos x="414" y="88"/>
                </a:cxn>
                <a:cxn ang="0">
                  <a:pos x="209" y="187"/>
                </a:cxn>
                <a:cxn ang="0">
                  <a:pos x="0" y="88"/>
                </a:cxn>
              </a:cxnLst>
              <a:rect l="0" t="0" r="r" b="b"/>
              <a:pathLst>
                <a:path w="414" h="187">
                  <a:moveTo>
                    <a:pt x="0" y="88"/>
                  </a:moveTo>
                  <a:lnTo>
                    <a:pt x="209" y="0"/>
                  </a:lnTo>
                  <a:lnTo>
                    <a:pt x="414" y="88"/>
                  </a:lnTo>
                  <a:lnTo>
                    <a:pt x="209" y="187"/>
                  </a:lnTo>
                  <a:lnTo>
                    <a:pt x="0" y="88"/>
                  </a:lnTo>
                  <a:close/>
                </a:path>
              </a:pathLst>
            </a:custGeom>
            <a:solidFill>
              <a:schemeClr val="accent2">
                <a:lumMod val="60000"/>
                <a:lumOff val="40000"/>
              </a:schemeClr>
            </a:solidFill>
            <a:ln w="9525">
              <a:noFill/>
              <a:round/>
              <a:headEnd/>
              <a:tailEnd/>
            </a:ln>
          </p:spPr>
          <p:txBody>
            <a:bodyPr anchor="ctr"/>
            <a:lstStyle/>
            <a:p>
              <a:pPr algn="ctr"/>
              <a:endParaRPr dirty="0"/>
            </a:p>
          </p:txBody>
        </p:sp>
        <p:sp>
          <p:nvSpPr>
            <p:cNvPr id="35" name="Freeform: Shape 111"/>
            <p:cNvSpPr>
              <a:spLocks/>
            </p:cNvSpPr>
            <p:nvPr/>
          </p:nvSpPr>
          <p:spPr bwMode="auto">
            <a:xfrm>
              <a:off x="4008438" y="2303463"/>
              <a:ext cx="627063" cy="762000"/>
            </a:xfrm>
            <a:custGeom>
              <a:avLst/>
              <a:gdLst/>
              <a:ahLst/>
              <a:cxnLst>
                <a:cxn ang="0">
                  <a:pos x="0" y="480"/>
                </a:cxn>
                <a:cxn ang="0">
                  <a:pos x="395" y="286"/>
                </a:cxn>
                <a:cxn ang="0">
                  <a:pos x="205" y="0"/>
                </a:cxn>
                <a:cxn ang="0">
                  <a:pos x="0" y="99"/>
                </a:cxn>
                <a:cxn ang="0">
                  <a:pos x="0" y="480"/>
                </a:cxn>
              </a:cxnLst>
              <a:rect l="0" t="0" r="r" b="b"/>
              <a:pathLst>
                <a:path w="395" h="480">
                  <a:moveTo>
                    <a:pt x="0" y="480"/>
                  </a:moveTo>
                  <a:lnTo>
                    <a:pt x="395" y="286"/>
                  </a:lnTo>
                  <a:lnTo>
                    <a:pt x="205" y="0"/>
                  </a:lnTo>
                  <a:lnTo>
                    <a:pt x="0" y="99"/>
                  </a:lnTo>
                  <a:lnTo>
                    <a:pt x="0" y="480"/>
                  </a:lnTo>
                  <a:close/>
                </a:path>
              </a:pathLst>
            </a:custGeom>
            <a:solidFill>
              <a:schemeClr val="accent2">
                <a:lumMod val="75000"/>
              </a:schemeClr>
            </a:solidFill>
            <a:ln w="9525">
              <a:noFill/>
              <a:round/>
              <a:headEnd/>
              <a:tailEnd/>
            </a:ln>
          </p:spPr>
          <p:txBody>
            <a:bodyPr anchor="ctr"/>
            <a:lstStyle/>
            <a:p>
              <a:pPr algn="ctr"/>
              <a:endParaRPr dirty="0"/>
            </a:p>
          </p:txBody>
        </p:sp>
        <p:sp>
          <p:nvSpPr>
            <p:cNvPr id="36" name="Freeform: Shape 112"/>
            <p:cNvSpPr>
              <a:spLocks/>
            </p:cNvSpPr>
            <p:nvPr/>
          </p:nvSpPr>
          <p:spPr bwMode="auto">
            <a:xfrm>
              <a:off x="3373438" y="2303463"/>
              <a:ext cx="635000" cy="762000"/>
            </a:xfrm>
            <a:custGeom>
              <a:avLst/>
              <a:gdLst/>
              <a:ahLst/>
              <a:cxnLst>
                <a:cxn ang="0">
                  <a:pos x="400" y="99"/>
                </a:cxn>
                <a:cxn ang="0">
                  <a:pos x="191" y="0"/>
                </a:cxn>
                <a:cxn ang="0">
                  <a:pos x="0" y="286"/>
                </a:cxn>
                <a:cxn ang="0">
                  <a:pos x="400" y="480"/>
                </a:cxn>
                <a:cxn ang="0">
                  <a:pos x="400" y="99"/>
                </a:cxn>
              </a:cxnLst>
              <a:rect l="0" t="0" r="r" b="b"/>
              <a:pathLst>
                <a:path w="400" h="480">
                  <a:moveTo>
                    <a:pt x="400" y="99"/>
                  </a:moveTo>
                  <a:lnTo>
                    <a:pt x="191" y="0"/>
                  </a:lnTo>
                  <a:lnTo>
                    <a:pt x="0" y="286"/>
                  </a:lnTo>
                  <a:lnTo>
                    <a:pt x="400" y="480"/>
                  </a:lnTo>
                  <a:lnTo>
                    <a:pt x="400" y="99"/>
                  </a:lnTo>
                  <a:close/>
                </a:path>
              </a:pathLst>
            </a:custGeom>
            <a:solidFill>
              <a:schemeClr val="accent2"/>
            </a:solidFill>
            <a:ln w="9525">
              <a:noFill/>
              <a:round/>
              <a:headEnd/>
              <a:tailEnd/>
            </a:ln>
          </p:spPr>
          <p:txBody>
            <a:bodyPr anchor="ctr"/>
            <a:lstStyle/>
            <a:p>
              <a:pPr algn="ctr"/>
              <a:endParaRPr dirty="0"/>
            </a:p>
          </p:txBody>
        </p:sp>
      </p:grpSp>
      <p:grpSp>
        <p:nvGrpSpPr>
          <p:cNvPr id="50" name="Group 107"/>
          <p:cNvGrpSpPr/>
          <p:nvPr/>
        </p:nvGrpSpPr>
        <p:grpSpPr>
          <a:xfrm>
            <a:off x="1741249" y="2329830"/>
            <a:ext cx="824502" cy="818076"/>
            <a:chOff x="3698875" y="1574800"/>
            <a:chExt cx="611188" cy="606425"/>
          </a:xfrm>
        </p:grpSpPr>
        <p:sp>
          <p:nvSpPr>
            <p:cNvPr id="51" name="Freeform: Shape 108"/>
            <p:cNvSpPr>
              <a:spLocks/>
            </p:cNvSpPr>
            <p:nvPr/>
          </p:nvSpPr>
          <p:spPr bwMode="auto">
            <a:xfrm>
              <a:off x="4008438" y="1574800"/>
              <a:ext cx="301625" cy="606425"/>
            </a:xfrm>
            <a:custGeom>
              <a:avLst/>
              <a:gdLst/>
              <a:ahLst/>
              <a:cxnLst>
                <a:cxn ang="0">
                  <a:pos x="0" y="382"/>
                </a:cxn>
                <a:cxn ang="0">
                  <a:pos x="190" y="286"/>
                </a:cxn>
                <a:cxn ang="0">
                  <a:pos x="0" y="0"/>
                </a:cxn>
                <a:cxn ang="0">
                  <a:pos x="0" y="0"/>
                </a:cxn>
                <a:cxn ang="0">
                  <a:pos x="0" y="382"/>
                </a:cxn>
              </a:cxnLst>
              <a:rect l="0" t="0" r="r" b="b"/>
              <a:pathLst>
                <a:path w="190" h="382">
                  <a:moveTo>
                    <a:pt x="0" y="382"/>
                  </a:moveTo>
                  <a:lnTo>
                    <a:pt x="190" y="286"/>
                  </a:lnTo>
                  <a:lnTo>
                    <a:pt x="0" y="0"/>
                  </a:lnTo>
                  <a:lnTo>
                    <a:pt x="0" y="0"/>
                  </a:lnTo>
                  <a:lnTo>
                    <a:pt x="0" y="382"/>
                  </a:lnTo>
                  <a:close/>
                </a:path>
              </a:pathLst>
            </a:custGeom>
            <a:solidFill>
              <a:schemeClr val="accent3">
                <a:lumMod val="75000"/>
              </a:schemeClr>
            </a:solidFill>
            <a:ln w="9525">
              <a:noFill/>
              <a:round/>
              <a:headEnd/>
              <a:tailEnd/>
            </a:ln>
          </p:spPr>
          <p:txBody>
            <a:bodyPr anchor="ctr"/>
            <a:lstStyle/>
            <a:p>
              <a:pPr algn="ctr"/>
              <a:endParaRPr dirty="0"/>
            </a:p>
          </p:txBody>
        </p:sp>
        <p:sp>
          <p:nvSpPr>
            <p:cNvPr id="52" name="Freeform: Shape 109"/>
            <p:cNvSpPr>
              <a:spLocks/>
            </p:cNvSpPr>
            <p:nvPr/>
          </p:nvSpPr>
          <p:spPr bwMode="auto">
            <a:xfrm>
              <a:off x="3698875" y="1574800"/>
              <a:ext cx="309563" cy="606425"/>
            </a:xfrm>
            <a:custGeom>
              <a:avLst/>
              <a:gdLst/>
              <a:ahLst/>
              <a:cxnLst>
                <a:cxn ang="0">
                  <a:pos x="195" y="0"/>
                </a:cxn>
                <a:cxn ang="0">
                  <a:pos x="195" y="0"/>
                </a:cxn>
                <a:cxn ang="0">
                  <a:pos x="0" y="286"/>
                </a:cxn>
                <a:cxn ang="0">
                  <a:pos x="195" y="382"/>
                </a:cxn>
                <a:cxn ang="0">
                  <a:pos x="195" y="0"/>
                </a:cxn>
              </a:cxnLst>
              <a:rect l="0" t="0" r="r" b="b"/>
              <a:pathLst>
                <a:path w="195" h="382">
                  <a:moveTo>
                    <a:pt x="195" y="0"/>
                  </a:moveTo>
                  <a:lnTo>
                    <a:pt x="195" y="0"/>
                  </a:lnTo>
                  <a:lnTo>
                    <a:pt x="0" y="286"/>
                  </a:lnTo>
                  <a:lnTo>
                    <a:pt x="195" y="382"/>
                  </a:lnTo>
                  <a:lnTo>
                    <a:pt x="195" y="0"/>
                  </a:lnTo>
                  <a:close/>
                </a:path>
              </a:pathLst>
            </a:custGeom>
            <a:solidFill>
              <a:schemeClr val="accent3"/>
            </a:solidFill>
            <a:ln w="9525">
              <a:noFill/>
              <a:round/>
              <a:headEnd/>
              <a:tailEnd/>
            </a:ln>
          </p:spPr>
          <p:txBody>
            <a:bodyPr anchor="ctr"/>
            <a:lstStyle/>
            <a:p>
              <a:pPr algn="ctr"/>
              <a:endParaRPr dirty="0"/>
            </a:p>
          </p:txBody>
        </p:sp>
      </p:grpSp>
      <p:sp>
        <p:nvSpPr>
          <p:cNvPr id="78" name="矩形 77"/>
          <p:cNvSpPr/>
          <p:nvPr/>
        </p:nvSpPr>
        <p:spPr>
          <a:xfrm>
            <a:off x="736915" y="1355729"/>
            <a:ext cx="1418978" cy="400110"/>
          </a:xfrm>
          <a:prstGeom prst="rect">
            <a:avLst/>
          </a:prstGeom>
        </p:spPr>
        <p:txBody>
          <a:bodyPr wrap="none">
            <a:spAutoFit/>
          </a:bodyPr>
          <a:lstStyle/>
          <a:p>
            <a:r>
              <a:rPr lang="en-US" altLang="zh-TW"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000"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藝術生</a:t>
            </a:r>
            <a:r>
              <a:rPr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a:t>
            </a:r>
            <a:endParaRPr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2648322" y="2484644"/>
            <a:ext cx="5396029" cy="369332"/>
          </a:xfrm>
          <a:prstGeom prst="rect">
            <a:avLst/>
          </a:prstGeom>
        </p:spPr>
        <p:txBody>
          <a:bodyPr wrap="none">
            <a:spAutoFit/>
          </a:bodyPr>
          <a:lstStyle/>
          <a:p>
            <a:r>
              <a:rPr lang="zh-TW" altLang="en-US" dirty="0">
                <a:solidFill>
                  <a:schemeClr val="bg1">
                    <a:lumMod val="50000"/>
                  </a:schemeClr>
                </a:solidFill>
                <a:latin typeface="微軟正黑體" panose="020B0604030504040204" pitchFamily="34" charset="-120"/>
                <a:ea typeface="微軟正黑體" panose="020B0604030504040204" pitchFamily="34" charset="-120"/>
              </a:rPr>
              <a:t>（</a:t>
            </a:r>
            <a:r>
              <a:rPr lang="en-US" altLang="zh-TW" dirty="0">
                <a:solidFill>
                  <a:schemeClr val="bg1">
                    <a:lumMod val="50000"/>
                  </a:schemeClr>
                </a:solidFill>
                <a:latin typeface="微軟正黑體" panose="020B0604030504040204" pitchFamily="34" charset="-120"/>
                <a:ea typeface="微軟正黑體" panose="020B0604030504040204" pitchFamily="34" charset="-120"/>
              </a:rPr>
              <a:t>1</a:t>
            </a:r>
            <a:r>
              <a:rPr lang="zh-TW" altLang="en-US" dirty="0">
                <a:solidFill>
                  <a:schemeClr val="bg1">
                    <a:lumMod val="50000"/>
                  </a:schemeClr>
                </a:solidFill>
                <a:latin typeface="微軟正黑體" panose="020B0604030504040204" pitchFamily="34" charset="-120"/>
                <a:ea typeface="微軟正黑體" panose="020B0604030504040204" pitchFamily="34" charset="-120"/>
              </a:rPr>
              <a:t>）</a:t>
            </a:r>
            <a:r>
              <a:rPr lang="zh-TW" altLang="zh-TW" dirty="0" smtClean="0">
                <a:solidFill>
                  <a:schemeClr val="bg1">
                    <a:lumMod val="50000"/>
                  </a:schemeClr>
                </a:solidFill>
                <a:latin typeface="微軟正黑體" panose="020B0604030504040204" pitchFamily="34" charset="-120"/>
                <a:ea typeface="微軟正黑體" panose="020B0604030504040204" pitchFamily="34" charset="-120"/>
              </a:rPr>
              <a:t>教材</a:t>
            </a:r>
            <a:r>
              <a:rPr lang="zh-TW" altLang="zh-TW" dirty="0">
                <a:solidFill>
                  <a:schemeClr val="bg1">
                    <a:lumMod val="50000"/>
                  </a:schemeClr>
                </a:solidFill>
                <a:latin typeface="微軟正黑體" panose="020B0604030504040204" pitchFamily="34" charset="-120"/>
                <a:ea typeface="微軟正黑體" panose="020B0604030504040204" pitchFamily="34" charset="-120"/>
              </a:rPr>
              <a:t>編選應著重在藝術對生活的意義與價值。</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113891" y="3425291"/>
            <a:ext cx="4847920" cy="923330"/>
          </a:xfrm>
          <a:prstGeom prst="rect">
            <a:avLst/>
          </a:prstGeom>
        </p:spPr>
        <p:txBody>
          <a:bodyPr wrap="square">
            <a:spAutoFit/>
          </a:bodyPr>
          <a:lstStyle/>
          <a:p>
            <a:pPr>
              <a:lnSpc>
                <a:spcPct val="150000"/>
              </a:lnSpc>
            </a:pPr>
            <a:r>
              <a:rPr lang="zh-TW" altLang="en-US" dirty="0">
                <a:solidFill>
                  <a:schemeClr val="accent2">
                    <a:lumMod val="75000"/>
                  </a:schemeClr>
                </a:solidFill>
                <a:latin typeface="微軟正黑體" panose="020B0604030504040204" pitchFamily="34" charset="-120"/>
                <a:ea typeface="微軟正黑體" panose="020B0604030504040204" pitchFamily="34" charset="-120"/>
              </a:rPr>
              <a:t>（</a:t>
            </a:r>
            <a:r>
              <a:rPr lang="en-US" altLang="zh-TW" dirty="0">
                <a:solidFill>
                  <a:schemeClr val="accent2">
                    <a:lumMod val="75000"/>
                  </a:schemeClr>
                </a:solidFill>
                <a:latin typeface="微軟正黑體" panose="020B0604030504040204" pitchFamily="34" charset="-120"/>
                <a:ea typeface="微軟正黑體" panose="020B0604030504040204" pitchFamily="34" charset="-120"/>
              </a:rPr>
              <a:t>2</a:t>
            </a:r>
            <a:r>
              <a:rPr lang="zh-TW" altLang="en-US"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zh-TW" dirty="0" smtClean="0">
                <a:solidFill>
                  <a:schemeClr val="accent2">
                    <a:lumMod val="75000"/>
                  </a:schemeClr>
                </a:solidFill>
                <a:latin typeface="微軟正黑體" panose="020B0604030504040204" pitchFamily="34" charset="-120"/>
                <a:ea typeface="微軟正黑體" panose="020B0604030504040204" pitchFamily="34" charset="-120"/>
              </a:rPr>
              <a:t>作品</a:t>
            </a:r>
            <a:r>
              <a:rPr lang="zh-TW" altLang="zh-TW" dirty="0">
                <a:solidFill>
                  <a:schemeClr val="accent2">
                    <a:lumMod val="75000"/>
                  </a:schemeClr>
                </a:solidFill>
                <a:latin typeface="微軟正黑體" panose="020B0604030504040204" pitchFamily="34" charset="-120"/>
                <a:ea typeface="微軟正黑體" panose="020B0604030504040204" pitchFamily="34" charset="-120"/>
              </a:rPr>
              <a:t>實例應兼顧</a:t>
            </a:r>
            <a:r>
              <a:rPr lang="zh-TW" altLang="en-US" dirty="0">
                <a:solidFill>
                  <a:schemeClr val="accent2">
                    <a:lumMod val="75000"/>
                  </a:schemeClr>
                </a:solidFill>
                <a:latin typeface="微軟正黑體" panose="020B0604030504040204" pitchFamily="34" charset="-120"/>
                <a:ea typeface="微軟正黑體" panose="020B0604030504040204" pitchFamily="34" charset="-120"/>
              </a:rPr>
              <a:t>軟、</a:t>
            </a:r>
            <a:r>
              <a:rPr lang="zh-TW" altLang="zh-TW" dirty="0">
                <a:solidFill>
                  <a:schemeClr val="accent2">
                    <a:lumMod val="75000"/>
                  </a:schemeClr>
                </a:solidFill>
                <a:latin typeface="微軟正黑體" panose="020B0604030504040204" pitchFamily="34" charset="-120"/>
                <a:ea typeface="微軟正黑體" panose="020B0604030504040204" pitchFamily="34" charset="-120"/>
              </a:rPr>
              <a:t>硬體文化資產，</a:t>
            </a:r>
            <a:r>
              <a:rPr lang="zh-TW" altLang="zh-TW" dirty="0" smtClean="0">
                <a:solidFill>
                  <a:schemeClr val="accent2">
                    <a:lumMod val="75000"/>
                  </a:schemeClr>
                </a:solidFill>
                <a:latin typeface="微軟正黑體" panose="020B0604030504040204" pitchFamily="34" charset="-120"/>
                <a:ea typeface="微軟正黑體" panose="020B0604030504040204" pitchFamily="34" charset="-120"/>
              </a:rPr>
              <a:t>並</a:t>
            </a:r>
            <a:r>
              <a:rPr lang="en-US" altLang="zh-TW" dirty="0" smtClean="0">
                <a:solidFill>
                  <a:schemeClr val="accent2">
                    <a:lumMod val="75000"/>
                  </a:schemeClr>
                </a:solidFill>
                <a:latin typeface="微軟正黑體" panose="020B0604030504040204" pitchFamily="34" charset="-120"/>
                <a:ea typeface="微軟正黑體" panose="020B0604030504040204" pitchFamily="34" charset="-120"/>
              </a:rPr>
              <a:t> </a:t>
            </a:r>
          </a:p>
          <a:p>
            <a:pPr>
              <a:lnSpc>
                <a:spcPct val="150000"/>
              </a:lnSpc>
            </a:pPr>
            <a:r>
              <a:rPr lang="en-US" altLang="zh-TW" dirty="0">
                <a:solidFill>
                  <a:schemeClr val="accent2">
                    <a:lumMod val="75000"/>
                  </a:schemeClr>
                </a:solidFill>
                <a:latin typeface="微軟正黑體" panose="020B0604030504040204" pitchFamily="34" charset="-120"/>
                <a:ea typeface="微軟正黑體" panose="020B0604030504040204" pitchFamily="34" charset="-120"/>
              </a:rPr>
              <a:t> </a:t>
            </a:r>
            <a:r>
              <a:rPr lang="en-US" altLang="zh-TW" dirty="0" smtClean="0">
                <a:solidFill>
                  <a:schemeClr val="accent2">
                    <a:lumMod val="75000"/>
                  </a:schemeClr>
                </a:solidFill>
                <a:latin typeface="微軟正黑體" panose="020B0604030504040204" pitchFamily="34" charset="-120"/>
                <a:ea typeface="微軟正黑體" panose="020B0604030504040204" pitchFamily="34" charset="-120"/>
              </a:rPr>
              <a:t>  </a:t>
            </a:r>
            <a:r>
              <a:rPr lang="zh-TW" altLang="zh-TW" dirty="0" smtClean="0">
                <a:solidFill>
                  <a:schemeClr val="accent2">
                    <a:lumMod val="75000"/>
                  </a:schemeClr>
                </a:solidFill>
                <a:latin typeface="微軟正黑體" panose="020B0604030504040204" pitchFamily="34" charset="-120"/>
                <a:ea typeface="微軟正黑體" panose="020B0604030504040204" pitchFamily="34" charset="-120"/>
              </a:rPr>
              <a:t>因應</a:t>
            </a:r>
            <a:r>
              <a:rPr lang="zh-TW" altLang="zh-TW" dirty="0">
                <a:solidFill>
                  <a:schemeClr val="accent2">
                    <a:lumMod val="75000"/>
                  </a:schemeClr>
                </a:solidFill>
                <a:latin typeface="微軟正黑體" panose="020B0604030504040204" pitchFamily="34" charset="-120"/>
                <a:ea typeface="微軟正黑體" panose="020B0604030504040204" pitchFamily="34" charset="-120"/>
              </a:rPr>
              <a:t>地區、學校與學生之特性及需求而擇用。</a:t>
            </a:r>
          </a:p>
        </p:txBody>
      </p:sp>
      <p:sp>
        <p:nvSpPr>
          <p:cNvPr id="5" name="矩形 4"/>
          <p:cNvSpPr/>
          <p:nvPr/>
        </p:nvSpPr>
        <p:spPr>
          <a:xfrm>
            <a:off x="3464405" y="4815765"/>
            <a:ext cx="5693011" cy="923330"/>
          </a:xfrm>
          <a:prstGeom prst="rect">
            <a:avLst/>
          </a:prstGeom>
        </p:spPr>
        <p:txBody>
          <a:bodyPr wrap="square">
            <a:spAutoFit/>
          </a:bodyPr>
          <a:lstStyle/>
          <a:p>
            <a:pPr>
              <a:lnSpc>
                <a:spcPct val="150000"/>
              </a:lnSpc>
            </a:pP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a:t>
            </a:r>
            <a:r>
              <a:rPr lang="en-US" altLang="zh-TW" dirty="0">
                <a:solidFill>
                  <a:schemeClr val="accent1">
                    <a:lumMod val="75000"/>
                  </a:schemeClr>
                </a:solidFill>
                <a:latin typeface="微軟正黑體" panose="020B0604030504040204" pitchFamily="34" charset="-120"/>
                <a:ea typeface="微軟正黑體" panose="020B0604030504040204" pitchFamily="34" charset="-120"/>
              </a:rPr>
              <a:t>3</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教材</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宜由淺入深，結合電腦科技應用</a:t>
            </a: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1">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dirty="0" smtClean="0">
                <a:solidFill>
                  <a:schemeClr val="accent1">
                    <a:lumMod val="75000"/>
                  </a:schemeClr>
                </a:solidFill>
                <a:latin typeface="微軟正黑體" panose="020B0604030504040204" pitchFamily="34" charset="-120"/>
                <a:ea typeface="微軟正黑體" panose="020B0604030504040204" pitchFamily="34" charset="-120"/>
              </a:rPr>
              <a:t>兼顧</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地區特性及學生特質，選取代表性藝術家</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作</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介紹。</a:t>
            </a:r>
          </a:p>
        </p:txBody>
      </p:sp>
    </p:spTree>
    <p:extLst>
      <p:ext uri="{BB962C8B-B14F-4D97-AF65-F5344CB8AC3E}">
        <p14:creationId xmlns:p14="http://schemas.microsoft.com/office/powerpoint/2010/main" val="42677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1851" y="512365"/>
            <a:ext cx="8354828"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要點</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（三）教學實施</a:t>
            </a:r>
            <a:endParaRPr lang="zh-TW" altLang="en-US" sz="20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pSp>
        <p:nvGrpSpPr>
          <p:cNvPr id="21" name="群組 20"/>
          <p:cNvGrpSpPr/>
          <p:nvPr/>
        </p:nvGrpSpPr>
        <p:grpSpPr>
          <a:xfrm>
            <a:off x="185847" y="264371"/>
            <a:ext cx="860981" cy="1079570"/>
            <a:chOff x="-139410" y="190728"/>
            <a:chExt cx="860981" cy="1079570"/>
          </a:xfrm>
        </p:grpSpPr>
        <p:sp>
          <p:nvSpPr>
            <p:cNvPr id="22"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等腰三角形 22"/>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等腰三角形 25"/>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27" name="直接连接符 5">
            <a:extLst>
              <a:ext uri="{FF2B5EF4-FFF2-40B4-BE49-F238E27FC236}">
                <a16:creationId xmlns:a16="http://schemas.microsoft.com/office/drawing/2014/main" id="{B3F2BF00-0ACF-49F7-B953-4273C70F60A4}"/>
              </a:ext>
            </a:extLst>
          </p:cNvPr>
          <p:cNvCxnSpPr/>
          <p:nvPr/>
        </p:nvCxnSpPr>
        <p:spPr>
          <a:xfrm flipV="1">
            <a:off x="325257" y="3783148"/>
            <a:ext cx="7717683" cy="8654"/>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28" name="直接连接符 6">
            <a:extLst>
              <a:ext uri="{FF2B5EF4-FFF2-40B4-BE49-F238E27FC236}">
                <a16:creationId xmlns:a16="http://schemas.microsoft.com/office/drawing/2014/main" id="{FAD71BA5-94CC-4A84-AEA1-C3BDE1D6E318}"/>
              </a:ext>
            </a:extLst>
          </p:cNvPr>
          <p:cNvCxnSpPr/>
          <p:nvPr/>
        </p:nvCxnSpPr>
        <p:spPr>
          <a:xfrm flipV="1">
            <a:off x="325257" y="2948887"/>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9" name="椭圆 7">
            <a:extLst>
              <a:ext uri="{FF2B5EF4-FFF2-40B4-BE49-F238E27FC236}">
                <a16:creationId xmlns:a16="http://schemas.microsoft.com/office/drawing/2014/main" id="{700C957E-2ED4-42AB-9E52-BC6BC30F6D39}"/>
              </a:ext>
            </a:extLst>
          </p:cNvPr>
          <p:cNvSpPr/>
          <p:nvPr/>
        </p:nvSpPr>
        <p:spPr>
          <a:xfrm>
            <a:off x="710999" y="2834592"/>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30" name="椭圆 8">
            <a:extLst>
              <a:ext uri="{FF2B5EF4-FFF2-40B4-BE49-F238E27FC236}">
                <a16:creationId xmlns:a16="http://schemas.microsoft.com/office/drawing/2014/main" id="{67E19A44-2469-4C59-9F54-0D8244405F0B}"/>
              </a:ext>
            </a:extLst>
          </p:cNvPr>
          <p:cNvSpPr/>
          <p:nvPr/>
        </p:nvSpPr>
        <p:spPr>
          <a:xfrm>
            <a:off x="821720" y="2023820"/>
            <a:ext cx="642902" cy="64290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31" name="组合 9">
            <a:extLst>
              <a:ext uri="{FF2B5EF4-FFF2-40B4-BE49-F238E27FC236}">
                <a16:creationId xmlns:a16="http://schemas.microsoft.com/office/drawing/2014/main" id="{C80EB1B8-A08D-418D-A127-B4802BBF5A45}"/>
              </a:ext>
            </a:extLst>
          </p:cNvPr>
          <p:cNvGrpSpPr/>
          <p:nvPr/>
        </p:nvGrpSpPr>
        <p:grpSpPr>
          <a:xfrm>
            <a:off x="710997" y="1913098"/>
            <a:ext cx="864347" cy="864347"/>
            <a:chOff x="857250" y="1893093"/>
            <a:chExt cx="864394" cy="864394"/>
          </a:xfrm>
        </p:grpSpPr>
        <p:sp>
          <p:nvSpPr>
            <p:cNvPr id="32" name="弧形 31">
              <a:extLst>
                <a:ext uri="{FF2B5EF4-FFF2-40B4-BE49-F238E27FC236}">
                  <a16:creationId xmlns:a16="http://schemas.microsoft.com/office/drawing/2014/main" id="{E239845B-6034-4AD2-B123-EEAEC319BD32}"/>
                </a:ext>
              </a:extLst>
            </p:cNvPr>
            <p:cNvSpPr/>
            <p:nvPr/>
          </p:nvSpPr>
          <p:spPr>
            <a:xfrm>
              <a:off x="857250" y="1893093"/>
              <a:ext cx="864394" cy="864394"/>
            </a:xfrm>
            <a:prstGeom prst="arc">
              <a:avLst>
                <a:gd name="adj1" fmla="val 3406397"/>
                <a:gd name="adj2" fmla="val 20528884"/>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33" name="弧形 32">
              <a:extLst>
                <a:ext uri="{FF2B5EF4-FFF2-40B4-BE49-F238E27FC236}">
                  <a16:creationId xmlns:a16="http://schemas.microsoft.com/office/drawing/2014/main" id="{A6984DCE-9DD6-4016-A3B9-BAF8E61B287B}"/>
                </a:ext>
              </a:extLst>
            </p:cNvPr>
            <p:cNvSpPr/>
            <p:nvPr/>
          </p:nvSpPr>
          <p:spPr>
            <a:xfrm>
              <a:off x="857250" y="1893093"/>
              <a:ext cx="864394" cy="864394"/>
            </a:xfrm>
            <a:prstGeom prst="arc">
              <a:avLst>
                <a:gd name="adj1" fmla="val 7448849"/>
                <a:gd name="adj2" fmla="val 17571339"/>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cxnSp>
        <p:nvCxnSpPr>
          <p:cNvPr id="34" name="直接连接符 13">
            <a:extLst>
              <a:ext uri="{FF2B5EF4-FFF2-40B4-BE49-F238E27FC236}">
                <a16:creationId xmlns:a16="http://schemas.microsoft.com/office/drawing/2014/main" id="{AF826827-891A-4D31-93C7-8E724915E844}"/>
              </a:ext>
            </a:extLst>
          </p:cNvPr>
          <p:cNvCxnSpPr/>
          <p:nvPr/>
        </p:nvCxnSpPr>
        <p:spPr>
          <a:xfrm flipH="1">
            <a:off x="1464621" y="3791802"/>
            <a:ext cx="838961" cy="1258684"/>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35" name="椭圆 14">
            <a:extLst>
              <a:ext uri="{FF2B5EF4-FFF2-40B4-BE49-F238E27FC236}">
                <a16:creationId xmlns:a16="http://schemas.microsoft.com/office/drawing/2014/main" id="{59904A78-7C14-4A84-8740-8FD25FADDBF0}"/>
              </a:ext>
            </a:extLst>
          </p:cNvPr>
          <p:cNvSpPr/>
          <p:nvPr/>
        </p:nvSpPr>
        <p:spPr>
          <a:xfrm flipV="1">
            <a:off x="1386044" y="4980562"/>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36" name="椭圆 15">
            <a:extLst>
              <a:ext uri="{FF2B5EF4-FFF2-40B4-BE49-F238E27FC236}">
                <a16:creationId xmlns:a16="http://schemas.microsoft.com/office/drawing/2014/main" id="{18CD3FF4-2B49-45BD-A7B9-AE4DD4A08DC0}"/>
              </a:ext>
            </a:extLst>
          </p:cNvPr>
          <p:cNvSpPr/>
          <p:nvPr/>
        </p:nvSpPr>
        <p:spPr>
          <a:xfrm>
            <a:off x="785859" y="5322039"/>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50" name="组合 16">
            <a:extLst>
              <a:ext uri="{FF2B5EF4-FFF2-40B4-BE49-F238E27FC236}">
                <a16:creationId xmlns:a16="http://schemas.microsoft.com/office/drawing/2014/main" id="{91596F2D-9410-4B64-8CA0-AF93AA236FBD}"/>
              </a:ext>
            </a:extLst>
          </p:cNvPr>
          <p:cNvGrpSpPr/>
          <p:nvPr/>
        </p:nvGrpSpPr>
        <p:grpSpPr>
          <a:xfrm>
            <a:off x="675136" y="5211316"/>
            <a:ext cx="864347" cy="864347"/>
            <a:chOff x="857250" y="1893093"/>
            <a:chExt cx="864394" cy="864394"/>
          </a:xfrm>
        </p:grpSpPr>
        <p:sp>
          <p:nvSpPr>
            <p:cNvPr id="51" name="弧形 50">
              <a:extLst>
                <a:ext uri="{FF2B5EF4-FFF2-40B4-BE49-F238E27FC236}">
                  <a16:creationId xmlns:a16="http://schemas.microsoft.com/office/drawing/2014/main" id="{D1693C5C-E1B2-448B-B482-AE750D8331D5}"/>
                </a:ext>
              </a:extLst>
            </p:cNvPr>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52" name="弧形 51">
              <a:extLst>
                <a:ext uri="{FF2B5EF4-FFF2-40B4-BE49-F238E27FC236}">
                  <a16:creationId xmlns:a16="http://schemas.microsoft.com/office/drawing/2014/main" id="{FD437824-032F-4C7E-A6C5-9CF2AEDBFF42}"/>
                </a:ext>
              </a:extLst>
            </p:cNvPr>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cxnSp>
        <p:nvCxnSpPr>
          <p:cNvPr id="53" name="直接连接符 20">
            <a:extLst>
              <a:ext uri="{FF2B5EF4-FFF2-40B4-BE49-F238E27FC236}">
                <a16:creationId xmlns:a16="http://schemas.microsoft.com/office/drawing/2014/main" id="{5CD0700D-C70F-4431-9B4D-E4231977E1EA}"/>
              </a:ext>
            </a:extLst>
          </p:cNvPr>
          <p:cNvCxnSpPr/>
          <p:nvPr/>
        </p:nvCxnSpPr>
        <p:spPr>
          <a:xfrm flipV="1">
            <a:off x="3436084" y="2940232"/>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54" name="椭圆 21">
            <a:extLst>
              <a:ext uri="{FF2B5EF4-FFF2-40B4-BE49-F238E27FC236}">
                <a16:creationId xmlns:a16="http://schemas.microsoft.com/office/drawing/2014/main" id="{BB8771A9-D454-4FAD-A256-29C1E12E26EA}"/>
              </a:ext>
            </a:extLst>
          </p:cNvPr>
          <p:cNvSpPr/>
          <p:nvPr/>
        </p:nvSpPr>
        <p:spPr>
          <a:xfrm>
            <a:off x="3806981" y="2819251"/>
            <a:ext cx="157155" cy="157155"/>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55" name="椭圆 22">
            <a:extLst>
              <a:ext uri="{FF2B5EF4-FFF2-40B4-BE49-F238E27FC236}">
                <a16:creationId xmlns:a16="http://schemas.microsoft.com/office/drawing/2014/main" id="{09A0D631-AAE1-47D4-A2F5-1A9F8DB6B252}"/>
              </a:ext>
            </a:extLst>
          </p:cNvPr>
          <p:cNvSpPr/>
          <p:nvPr/>
        </p:nvSpPr>
        <p:spPr>
          <a:xfrm>
            <a:off x="3624330" y="1954904"/>
            <a:ext cx="642902" cy="642902"/>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56" name="组合 23">
            <a:extLst>
              <a:ext uri="{FF2B5EF4-FFF2-40B4-BE49-F238E27FC236}">
                <a16:creationId xmlns:a16="http://schemas.microsoft.com/office/drawing/2014/main" id="{771B9833-3882-4D97-8394-98B8DEDC1F45}"/>
              </a:ext>
            </a:extLst>
          </p:cNvPr>
          <p:cNvGrpSpPr/>
          <p:nvPr/>
        </p:nvGrpSpPr>
        <p:grpSpPr>
          <a:xfrm>
            <a:off x="3513608" y="1844182"/>
            <a:ext cx="864347" cy="864347"/>
            <a:chOff x="857250" y="1893093"/>
            <a:chExt cx="864394" cy="864394"/>
          </a:xfrm>
        </p:grpSpPr>
        <p:sp>
          <p:nvSpPr>
            <p:cNvPr id="57" name="弧形 56">
              <a:extLst>
                <a:ext uri="{FF2B5EF4-FFF2-40B4-BE49-F238E27FC236}">
                  <a16:creationId xmlns:a16="http://schemas.microsoft.com/office/drawing/2014/main" id="{28B714AC-EE31-4CCF-9820-B3419671CFAB}"/>
                </a:ext>
              </a:extLst>
            </p:cNvPr>
            <p:cNvSpPr/>
            <p:nvPr/>
          </p:nvSpPr>
          <p:spPr>
            <a:xfrm>
              <a:off x="857250" y="1893093"/>
              <a:ext cx="864394" cy="864394"/>
            </a:xfrm>
            <a:prstGeom prst="arc">
              <a:avLst>
                <a:gd name="adj1" fmla="val 3406397"/>
                <a:gd name="adj2" fmla="val 20528884"/>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58" name="弧形 57">
              <a:extLst>
                <a:ext uri="{FF2B5EF4-FFF2-40B4-BE49-F238E27FC236}">
                  <a16:creationId xmlns:a16="http://schemas.microsoft.com/office/drawing/2014/main" id="{65815187-23C1-4AC5-93C4-EB114FC92048}"/>
                </a:ext>
              </a:extLst>
            </p:cNvPr>
            <p:cNvSpPr/>
            <p:nvPr/>
          </p:nvSpPr>
          <p:spPr>
            <a:xfrm>
              <a:off x="857250" y="1893093"/>
              <a:ext cx="864394" cy="864394"/>
            </a:xfrm>
            <a:prstGeom prst="arc">
              <a:avLst>
                <a:gd name="adj1" fmla="val 7448849"/>
                <a:gd name="adj2" fmla="val 17571339"/>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60" name="Rectangle 81">
            <a:extLst>
              <a:ext uri="{FF2B5EF4-FFF2-40B4-BE49-F238E27FC236}">
                <a16:creationId xmlns:a16="http://schemas.microsoft.com/office/drawing/2014/main" id="{6A5B05AF-CE8A-48AC-844A-9FC30A2120B3}"/>
              </a:ext>
            </a:extLst>
          </p:cNvPr>
          <p:cNvSpPr/>
          <p:nvPr/>
        </p:nvSpPr>
        <p:spPr>
          <a:xfrm>
            <a:off x="1461848" y="2337009"/>
            <a:ext cx="2188537" cy="400110"/>
          </a:xfrm>
          <a:prstGeom prst="rect">
            <a:avLst/>
          </a:prstGeom>
        </p:spPr>
        <p:txBody>
          <a:bodyPr wrap="square">
            <a:spAutoFit/>
          </a:bodyPr>
          <a:lstStyle/>
          <a:p>
            <a:pPr>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建立學習情境</a:t>
            </a:r>
          </a:p>
        </p:txBody>
      </p:sp>
      <p:sp>
        <p:nvSpPr>
          <p:cNvPr id="62" name="Rectangle 78">
            <a:extLst>
              <a:ext uri="{FF2B5EF4-FFF2-40B4-BE49-F238E27FC236}">
                <a16:creationId xmlns:a16="http://schemas.microsoft.com/office/drawing/2014/main" id="{34A655C5-90A6-48DA-AB57-3D2A30D2007D}"/>
              </a:ext>
            </a:extLst>
          </p:cNvPr>
          <p:cNvSpPr/>
          <p:nvPr/>
        </p:nvSpPr>
        <p:spPr>
          <a:xfrm>
            <a:off x="4222504" y="2334471"/>
            <a:ext cx="2719230" cy="400110"/>
          </a:xfrm>
          <a:prstGeom prst="rect">
            <a:avLst/>
          </a:prstGeom>
        </p:spPr>
        <p:txBody>
          <a:bodyPr wrap="square">
            <a:spAutoFit/>
          </a:bodyPr>
          <a:lstStyle/>
          <a:p>
            <a:pPr lvl="0">
              <a:defRPr/>
            </a:pPr>
            <a:r>
              <a:rPr lang="zh-TW" altLang="en-US" sz="2000" b="1" dirty="0">
                <a:solidFill>
                  <a:schemeClr val="accent4">
                    <a:lumMod val="50000"/>
                  </a:schemeClr>
                </a:solidFill>
                <a:latin typeface="微軟正黑體" panose="020B0604030504040204" pitchFamily="34" charset="-120"/>
                <a:ea typeface="微軟正黑體" panose="020B0604030504040204" pitchFamily="34" charset="-120"/>
              </a:rPr>
              <a:t>發展基礎技能</a:t>
            </a:r>
          </a:p>
        </p:txBody>
      </p:sp>
      <p:cxnSp>
        <p:nvCxnSpPr>
          <p:cNvPr id="64" name="直接连接符 13">
            <a:extLst>
              <a:ext uri="{FF2B5EF4-FFF2-40B4-BE49-F238E27FC236}">
                <a16:creationId xmlns:a16="http://schemas.microsoft.com/office/drawing/2014/main" id="{AF826827-891A-4D31-93C7-8E724915E844}"/>
              </a:ext>
            </a:extLst>
          </p:cNvPr>
          <p:cNvCxnSpPr/>
          <p:nvPr/>
        </p:nvCxnSpPr>
        <p:spPr>
          <a:xfrm>
            <a:off x="4497588" y="3791802"/>
            <a:ext cx="413459" cy="559113"/>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65" name="椭圆 14">
            <a:extLst>
              <a:ext uri="{FF2B5EF4-FFF2-40B4-BE49-F238E27FC236}">
                <a16:creationId xmlns:a16="http://schemas.microsoft.com/office/drawing/2014/main" id="{59904A78-7C14-4A84-8740-8FD25FADDBF0}"/>
              </a:ext>
            </a:extLst>
          </p:cNvPr>
          <p:cNvSpPr/>
          <p:nvPr/>
        </p:nvSpPr>
        <p:spPr>
          <a:xfrm flipV="1">
            <a:off x="4832469" y="4307604"/>
            <a:ext cx="157155" cy="15715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66" name="椭圆 15">
            <a:extLst>
              <a:ext uri="{FF2B5EF4-FFF2-40B4-BE49-F238E27FC236}">
                <a16:creationId xmlns:a16="http://schemas.microsoft.com/office/drawing/2014/main" id="{18CD3FF4-2B49-45BD-A7B9-AE4DD4A08DC0}"/>
              </a:ext>
            </a:extLst>
          </p:cNvPr>
          <p:cNvSpPr/>
          <p:nvPr/>
        </p:nvSpPr>
        <p:spPr>
          <a:xfrm>
            <a:off x="4939217" y="4687733"/>
            <a:ext cx="642902" cy="64290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67" name="组合 16">
            <a:extLst>
              <a:ext uri="{FF2B5EF4-FFF2-40B4-BE49-F238E27FC236}">
                <a16:creationId xmlns:a16="http://schemas.microsoft.com/office/drawing/2014/main" id="{91596F2D-9410-4B64-8CA0-AF93AA236FBD}"/>
              </a:ext>
            </a:extLst>
          </p:cNvPr>
          <p:cNvGrpSpPr/>
          <p:nvPr/>
        </p:nvGrpSpPr>
        <p:grpSpPr>
          <a:xfrm>
            <a:off x="4828494" y="4577010"/>
            <a:ext cx="864347" cy="864347"/>
            <a:chOff x="857250" y="1893093"/>
            <a:chExt cx="864394" cy="864394"/>
          </a:xfrm>
        </p:grpSpPr>
        <p:sp>
          <p:nvSpPr>
            <p:cNvPr id="68" name="弧形 67">
              <a:extLst>
                <a:ext uri="{FF2B5EF4-FFF2-40B4-BE49-F238E27FC236}">
                  <a16:creationId xmlns:a16="http://schemas.microsoft.com/office/drawing/2014/main" id="{D1693C5C-E1B2-448B-B482-AE750D8331D5}"/>
                </a:ext>
              </a:extLst>
            </p:cNvPr>
            <p:cNvSpPr/>
            <p:nvPr/>
          </p:nvSpPr>
          <p:spPr>
            <a:xfrm>
              <a:off x="857250" y="1893093"/>
              <a:ext cx="864394" cy="864394"/>
            </a:xfrm>
            <a:prstGeom prst="arc">
              <a:avLst>
                <a:gd name="adj1" fmla="val 3406397"/>
                <a:gd name="adj2" fmla="val 20528884"/>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69" name="弧形 68">
              <a:extLst>
                <a:ext uri="{FF2B5EF4-FFF2-40B4-BE49-F238E27FC236}">
                  <a16:creationId xmlns:a16="http://schemas.microsoft.com/office/drawing/2014/main" id="{FD437824-032F-4C7E-A6C5-9CF2AEDBFF42}"/>
                </a:ext>
              </a:extLst>
            </p:cNvPr>
            <p:cNvSpPr/>
            <p:nvPr/>
          </p:nvSpPr>
          <p:spPr>
            <a:xfrm>
              <a:off x="857250" y="1893093"/>
              <a:ext cx="864394" cy="864394"/>
            </a:xfrm>
            <a:prstGeom prst="arc">
              <a:avLst>
                <a:gd name="adj1" fmla="val 7448849"/>
                <a:gd name="adj2" fmla="val 17571339"/>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70" name="Rectangle 75">
            <a:extLst>
              <a:ext uri="{FF2B5EF4-FFF2-40B4-BE49-F238E27FC236}">
                <a16:creationId xmlns:a16="http://schemas.microsoft.com/office/drawing/2014/main" id="{54F4263A-748B-40E1-856D-24B49D414F5E}"/>
              </a:ext>
            </a:extLst>
          </p:cNvPr>
          <p:cNvSpPr/>
          <p:nvPr/>
        </p:nvSpPr>
        <p:spPr>
          <a:xfrm>
            <a:off x="5570748" y="5011261"/>
            <a:ext cx="1723549" cy="400110"/>
          </a:xfrm>
          <a:prstGeom prst="rect">
            <a:avLst/>
          </a:prstGeom>
        </p:spPr>
        <p:txBody>
          <a:bodyPr wrap="none">
            <a:spAutoFit/>
          </a:bodyPr>
          <a:lstStyle/>
          <a:p>
            <a:pPr>
              <a:defRPr/>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實踐平等價值</a:t>
            </a:r>
          </a:p>
        </p:txBody>
      </p:sp>
      <p:sp>
        <p:nvSpPr>
          <p:cNvPr id="43" name="矩形 42"/>
          <p:cNvSpPr/>
          <p:nvPr/>
        </p:nvSpPr>
        <p:spPr>
          <a:xfrm>
            <a:off x="8622869" y="6055389"/>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 name="直接连接符 20">
            <a:extLst>
              <a:ext uri="{FF2B5EF4-FFF2-40B4-BE49-F238E27FC236}">
                <a16:creationId xmlns:a16="http://schemas.microsoft.com/office/drawing/2014/main" id="{5CD0700D-C70F-4431-9B4D-E4231977E1EA}"/>
              </a:ext>
            </a:extLst>
          </p:cNvPr>
          <p:cNvCxnSpPr/>
          <p:nvPr/>
        </p:nvCxnSpPr>
        <p:spPr>
          <a:xfrm flipV="1">
            <a:off x="6105923" y="2913796"/>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8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46</a:t>
            </a:r>
            <a:endParaRPr lang="zh-TW" altLang="en-US" sz="1200" dirty="0" smtClean="0">
              <a:solidFill>
                <a:srgbClr val="898989"/>
              </a:solidFill>
            </a:endParaRPr>
          </a:p>
        </p:txBody>
      </p:sp>
      <p:sp>
        <p:nvSpPr>
          <p:cNvPr id="93" name="椭圆 14">
            <a:extLst>
              <a:ext uri="{FF2B5EF4-FFF2-40B4-BE49-F238E27FC236}">
                <a16:creationId xmlns:a16="http://schemas.microsoft.com/office/drawing/2014/main" id="{59904A78-7C14-4A84-8740-8FD25FADDBF0}"/>
              </a:ext>
            </a:extLst>
          </p:cNvPr>
          <p:cNvSpPr/>
          <p:nvPr/>
        </p:nvSpPr>
        <p:spPr>
          <a:xfrm flipV="1">
            <a:off x="6432523" y="2884253"/>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94" name="椭圆 15">
            <a:extLst>
              <a:ext uri="{FF2B5EF4-FFF2-40B4-BE49-F238E27FC236}">
                <a16:creationId xmlns:a16="http://schemas.microsoft.com/office/drawing/2014/main" id="{18CD3FF4-2B49-45BD-A7B9-AE4DD4A08DC0}"/>
              </a:ext>
            </a:extLst>
          </p:cNvPr>
          <p:cNvSpPr/>
          <p:nvPr/>
        </p:nvSpPr>
        <p:spPr>
          <a:xfrm>
            <a:off x="6321795" y="2039191"/>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95" name="组合 16">
            <a:extLst>
              <a:ext uri="{FF2B5EF4-FFF2-40B4-BE49-F238E27FC236}">
                <a16:creationId xmlns:a16="http://schemas.microsoft.com/office/drawing/2014/main" id="{91596F2D-9410-4B64-8CA0-AF93AA236FBD}"/>
              </a:ext>
            </a:extLst>
          </p:cNvPr>
          <p:cNvGrpSpPr/>
          <p:nvPr/>
        </p:nvGrpSpPr>
        <p:grpSpPr>
          <a:xfrm>
            <a:off x="6211072" y="1928468"/>
            <a:ext cx="864347" cy="864347"/>
            <a:chOff x="857250" y="1893093"/>
            <a:chExt cx="864394" cy="864394"/>
          </a:xfrm>
        </p:grpSpPr>
        <p:sp>
          <p:nvSpPr>
            <p:cNvPr id="96" name="弧形 95">
              <a:extLst>
                <a:ext uri="{FF2B5EF4-FFF2-40B4-BE49-F238E27FC236}">
                  <a16:creationId xmlns:a16="http://schemas.microsoft.com/office/drawing/2014/main" id="{D1693C5C-E1B2-448B-B482-AE750D8331D5}"/>
                </a:ext>
              </a:extLst>
            </p:cNvPr>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97" name="弧形 96">
              <a:extLst>
                <a:ext uri="{FF2B5EF4-FFF2-40B4-BE49-F238E27FC236}">
                  <a16:creationId xmlns:a16="http://schemas.microsoft.com/office/drawing/2014/main" id="{FD437824-032F-4C7E-A6C5-9CF2AEDBFF42}"/>
                </a:ext>
              </a:extLst>
            </p:cNvPr>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99" name="Rectangle 75">
            <a:extLst>
              <a:ext uri="{FF2B5EF4-FFF2-40B4-BE49-F238E27FC236}">
                <a16:creationId xmlns:a16="http://schemas.microsoft.com/office/drawing/2014/main" id="{54F4263A-748B-40E1-856D-24B49D414F5E}"/>
              </a:ext>
            </a:extLst>
          </p:cNvPr>
          <p:cNvSpPr/>
          <p:nvPr/>
        </p:nvSpPr>
        <p:spPr>
          <a:xfrm>
            <a:off x="1386044" y="5620192"/>
            <a:ext cx="1723549" cy="400110"/>
          </a:xfrm>
          <a:prstGeom prst="rect">
            <a:avLst/>
          </a:prstGeom>
        </p:spPr>
        <p:txBody>
          <a:bodyPr wrap="none">
            <a:spAutoFit/>
          </a:bodyPr>
          <a:lstStyle/>
          <a:p>
            <a:pPr lvl="0">
              <a:defRPr/>
            </a:pP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促進師生互動</a:t>
            </a:r>
          </a:p>
        </p:txBody>
      </p:sp>
      <p:sp>
        <p:nvSpPr>
          <p:cNvPr id="61" name="Rectangle 75">
            <a:extLst>
              <a:ext uri="{FF2B5EF4-FFF2-40B4-BE49-F238E27FC236}">
                <a16:creationId xmlns:a16="http://schemas.microsoft.com/office/drawing/2014/main" id="{54F4263A-748B-40E1-856D-24B49D414F5E}"/>
              </a:ext>
            </a:extLst>
          </p:cNvPr>
          <p:cNvSpPr/>
          <p:nvPr/>
        </p:nvSpPr>
        <p:spPr>
          <a:xfrm>
            <a:off x="6899320" y="2360641"/>
            <a:ext cx="1723549" cy="400110"/>
          </a:xfrm>
          <a:prstGeom prst="rect">
            <a:avLst/>
          </a:prstGeom>
        </p:spPr>
        <p:txBody>
          <a:bodyPr wrap="none">
            <a:spAutoFit/>
          </a:bodyPr>
          <a:lstStyle/>
          <a:p>
            <a:pPr lvl="0">
              <a:defRPr/>
            </a:pP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培養美感態度</a:t>
            </a:r>
          </a:p>
        </p:txBody>
      </p:sp>
      <p:sp>
        <p:nvSpPr>
          <p:cNvPr id="4" name="文字方塊 3"/>
          <p:cNvSpPr txBox="1"/>
          <p:nvPr/>
        </p:nvSpPr>
        <p:spPr>
          <a:xfrm>
            <a:off x="1715784" y="1844182"/>
            <a:ext cx="184731" cy="461665"/>
          </a:xfrm>
          <a:prstGeom prst="rect">
            <a:avLst/>
          </a:prstGeom>
          <a:noFill/>
        </p:spPr>
        <p:txBody>
          <a:bodyPr wrap="none" rtlCol="0">
            <a:spAutoFit/>
          </a:bodyPr>
          <a:lstStyle/>
          <a:p>
            <a:endParaRPr lang="zh-TW" altLang="en-US" sz="2400" dirty="0">
              <a:solidFill>
                <a:schemeClr val="bg1"/>
              </a:solidFill>
              <a:latin typeface="Times New Roman" panose="02020603050405020304" pitchFamily="18" charset="0"/>
              <a:cs typeface="Times New Roman" panose="02020603050405020304" pitchFamily="18" charset="0"/>
            </a:endParaRPr>
          </a:p>
        </p:txBody>
      </p:sp>
      <p:sp>
        <p:nvSpPr>
          <p:cNvPr id="5" name="矩形 4"/>
          <p:cNvSpPr/>
          <p:nvPr/>
        </p:nvSpPr>
        <p:spPr>
          <a:xfrm>
            <a:off x="942264" y="2059903"/>
            <a:ext cx="364202" cy="523220"/>
          </a:xfrm>
          <a:prstGeom prst="rect">
            <a:avLst/>
          </a:prstGeom>
        </p:spPr>
        <p:txBody>
          <a:bodyPr wrap="none">
            <a:spAutoFit/>
          </a:bodyPr>
          <a:lstStyle/>
          <a:p>
            <a:pPr algn="ctr"/>
            <a:r>
              <a:rPr lang="en-US" altLang="zh-TW" sz="2800" dirty="0">
                <a:solidFill>
                  <a:schemeClr val="bg1"/>
                </a:solidFill>
                <a:latin typeface="Times New Roman" panose="02020603050405020304" pitchFamily="18" charset="0"/>
                <a:cs typeface="Times New Roman" panose="02020603050405020304" pitchFamily="18" charset="0"/>
              </a:rPr>
              <a:t>1</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59" name="矩形 58"/>
          <p:cNvSpPr/>
          <p:nvPr/>
        </p:nvSpPr>
        <p:spPr>
          <a:xfrm>
            <a:off x="3755664" y="2011020"/>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2</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63" name="矩形 62"/>
          <p:cNvSpPr/>
          <p:nvPr/>
        </p:nvSpPr>
        <p:spPr>
          <a:xfrm>
            <a:off x="6479757" y="2076605"/>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3</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71" name="矩形 70"/>
          <p:cNvSpPr/>
          <p:nvPr/>
        </p:nvSpPr>
        <p:spPr>
          <a:xfrm>
            <a:off x="925208" y="5411085"/>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4</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72" name="矩形 71"/>
          <p:cNvSpPr/>
          <p:nvPr/>
        </p:nvSpPr>
        <p:spPr>
          <a:xfrm>
            <a:off x="5071915" y="4776230"/>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5</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74" name="文字方塊 73"/>
          <p:cNvSpPr txBox="1"/>
          <p:nvPr/>
        </p:nvSpPr>
        <p:spPr>
          <a:xfrm>
            <a:off x="172922" y="6492875"/>
            <a:ext cx="2158732" cy="276999"/>
          </a:xfrm>
          <a:prstGeom prst="rect">
            <a:avLst/>
          </a:prstGeom>
          <a:noFill/>
        </p:spPr>
        <p:txBody>
          <a:bodyPr wrap="none" rtlCol="0">
            <a:spAutoFit/>
          </a:bodyPr>
          <a:lstStyle/>
          <a:p>
            <a:r>
              <a:rPr lang="zh-TW" altLang="en-US" sz="1200" dirty="0">
                <a:latin typeface="微軟正黑體" panose="020B0604030504040204" pitchFamily="34" charset="-120"/>
                <a:ea typeface="微軟正黑體" panose="020B0604030504040204" pitchFamily="34" charset="-120"/>
              </a:rPr>
              <a:t>詳細內容請參考藝術領綱</a:t>
            </a:r>
            <a:r>
              <a:rPr lang="en-US" altLang="zh-TW" sz="1200" dirty="0" smtClean="0">
                <a:latin typeface="微軟正黑體" panose="020B0604030504040204" pitchFamily="34" charset="-120"/>
                <a:ea typeface="微軟正黑體" panose="020B0604030504040204" pitchFamily="34" charset="-120"/>
              </a:rPr>
              <a:t>P.32</a:t>
            </a:r>
          </a:p>
        </p:txBody>
      </p:sp>
    </p:spTree>
    <p:extLst>
      <p:ext uri="{BB962C8B-B14F-4D97-AF65-F5344CB8AC3E}">
        <p14:creationId xmlns:p14="http://schemas.microsoft.com/office/powerpoint/2010/main" val="11293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750"/>
                                        <p:tgtEl>
                                          <p:spTgt spid="31"/>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childTnLst>
                          </p:cTn>
                        </p:par>
                        <p:par>
                          <p:cTn id="24" fill="hold">
                            <p:stCondLst>
                              <p:cond delay="375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475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50"/>
                                        <p:tgtEl>
                                          <p:spTgt spid="50"/>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par>
                          <p:cTn id="48" fill="hold">
                            <p:stCondLst>
                              <p:cond delay="7500"/>
                            </p:stCondLst>
                            <p:childTnLst>
                              <p:par>
                                <p:cTn id="49" presetID="10"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750"/>
                                        <p:tgtEl>
                                          <p:spTgt spid="56"/>
                                        </p:tgtEl>
                                      </p:cBhvr>
                                    </p:animEffect>
                                  </p:childTnLst>
                                </p:cTn>
                              </p:par>
                            </p:childTnLst>
                          </p:cTn>
                        </p:par>
                        <p:par>
                          <p:cTn id="52" fill="hold">
                            <p:stCondLst>
                              <p:cond delay="825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childTnLst>
                                </p:cTn>
                              </p:par>
                            </p:childTnLst>
                          </p:cTn>
                        </p:par>
                        <p:par>
                          <p:cTn id="56" fill="hold">
                            <p:stCondLst>
                              <p:cond delay="9250"/>
                            </p:stCondLst>
                            <p:childTnLst>
                              <p:par>
                                <p:cTn id="57" presetID="22" presetClass="entr" presetSubtype="1"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par>
                          <p:cTn id="60" fill="hold">
                            <p:stCondLst>
                              <p:cond delay="9750"/>
                            </p:stCondLst>
                            <p:childTnLst>
                              <p:par>
                                <p:cTn id="61" presetID="10" presetClass="entr" presetSubtype="0"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10250"/>
                            </p:stCondLst>
                            <p:childTnLst>
                              <p:par>
                                <p:cTn id="65" presetID="10" presetClass="entr" presetSubtype="0"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750"/>
                                        <p:tgtEl>
                                          <p:spTgt spid="67"/>
                                        </p:tgtEl>
                                      </p:cBhvr>
                                    </p:animEffect>
                                  </p:childTnLst>
                                </p:cTn>
                              </p:par>
                            </p:childTnLst>
                          </p:cTn>
                        </p:par>
                        <p:par>
                          <p:cTn id="68" fill="hold">
                            <p:stCondLst>
                              <p:cond delay="11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childTnLst>
                                </p:cTn>
                              </p:par>
                            </p:childTnLst>
                          </p:cTn>
                        </p:par>
                        <p:par>
                          <p:cTn id="72" fill="hold">
                            <p:stCondLst>
                              <p:cond delay="12000"/>
                            </p:stCondLst>
                            <p:childTnLst>
                              <p:par>
                                <p:cTn id="73" presetID="22" presetClass="entr" presetSubtype="4"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childTnLst>
                          </p:cTn>
                        </p:par>
                        <p:par>
                          <p:cTn id="76" fill="hold">
                            <p:stCondLst>
                              <p:cond delay="12500"/>
                            </p:stCondLst>
                            <p:childTnLst>
                              <p:par>
                                <p:cTn id="77" presetID="10" presetClass="entr" presetSubtype="0"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fade">
                                      <p:cBhvr>
                                        <p:cTn id="79" dur="500"/>
                                        <p:tgtEl>
                                          <p:spTgt spid="93"/>
                                        </p:tgtEl>
                                      </p:cBhvr>
                                    </p:animEffect>
                                  </p:childTnLst>
                                </p:cTn>
                              </p:par>
                            </p:childTnLst>
                          </p:cTn>
                        </p:par>
                        <p:par>
                          <p:cTn id="80" fill="hold">
                            <p:stCondLst>
                              <p:cond delay="13000"/>
                            </p:stCondLst>
                            <p:childTnLst>
                              <p:par>
                                <p:cTn id="81" presetID="10" presetClass="entr" presetSubtype="0" fill="hold" nodeType="after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750"/>
                                        <p:tgtEl>
                                          <p:spTgt spid="95"/>
                                        </p:tgtEl>
                                      </p:cBhvr>
                                    </p:animEffect>
                                  </p:childTnLst>
                                </p:cTn>
                              </p:par>
                            </p:childTnLst>
                          </p:cTn>
                        </p:par>
                        <p:par>
                          <p:cTn id="84" fill="hold">
                            <p:stCondLst>
                              <p:cond delay="13750"/>
                            </p:stCondLst>
                            <p:childTnLst>
                              <p:par>
                                <p:cTn id="85" presetID="10" presetClass="entr" presetSubtype="0" fill="hold" grpId="0" nodeType="afterEffect">
                                  <p:stCondLst>
                                    <p:cond delay="0"/>
                                  </p:stCondLst>
                                  <p:childTnLst>
                                    <p:set>
                                      <p:cBhvr>
                                        <p:cTn id="86" dur="1" fill="hold">
                                          <p:stCondLst>
                                            <p:cond delay="0"/>
                                          </p:stCondLst>
                                        </p:cTn>
                                        <p:tgtEl>
                                          <p:spTgt spid="94"/>
                                        </p:tgtEl>
                                        <p:attrNameLst>
                                          <p:attrName>style.visibility</p:attrName>
                                        </p:attrNameLst>
                                      </p:cBhvr>
                                      <p:to>
                                        <p:strVal val="visible"/>
                                      </p:to>
                                    </p:set>
                                    <p:animEffect transition="in" filter="fade">
                                      <p:cBhvr>
                                        <p:cTn id="8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animBg="1"/>
      <p:bldP spid="36" grpId="0" animBg="1"/>
      <p:bldP spid="54" grpId="0" animBg="1"/>
      <p:bldP spid="55" grpId="0" animBg="1"/>
      <p:bldP spid="65" grpId="0" animBg="1"/>
      <p:bldP spid="66" grpId="0" animBg="1"/>
      <p:bldP spid="93" grpId="0" animBg="1"/>
      <p:bldP spid="9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6594" y="438722"/>
            <a:ext cx="8354828"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實施要點</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（四）教學資源</a:t>
            </a:r>
            <a:endParaRPr lang="zh-TW" altLang="en-US" sz="20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pSp>
        <p:nvGrpSpPr>
          <p:cNvPr id="21" name="群組 20"/>
          <p:cNvGrpSpPr/>
          <p:nvPr/>
        </p:nvGrpSpPr>
        <p:grpSpPr>
          <a:xfrm>
            <a:off x="-139410" y="190728"/>
            <a:ext cx="860981" cy="1079570"/>
            <a:chOff x="-139410" y="190728"/>
            <a:chExt cx="860981" cy="1079570"/>
          </a:xfrm>
        </p:grpSpPr>
        <p:sp>
          <p:nvSpPr>
            <p:cNvPr id="22"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等腰三角形 22"/>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等腰三角形 23"/>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等腰三角形 24"/>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等腰三角形 25"/>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27" name="直接连接符 5">
            <a:extLst>
              <a:ext uri="{FF2B5EF4-FFF2-40B4-BE49-F238E27FC236}">
                <a16:creationId xmlns:a16="http://schemas.microsoft.com/office/drawing/2014/main" id="{B3F2BF00-0ACF-49F7-B953-4273C70F60A4}"/>
              </a:ext>
            </a:extLst>
          </p:cNvPr>
          <p:cNvCxnSpPr/>
          <p:nvPr/>
        </p:nvCxnSpPr>
        <p:spPr>
          <a:xfrm>
            <a:off x="14286" y="3718159"/>
            <a:ext cx="5122565" cy="1"/>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28" name="直接连接符 6">
            <a:extLst>
              <a:ext uri="{FF2B5EF4-FFF2-40B4-BE49-F238E27FC236}">
                <a16:creationId xmlns:a16="http://schemas.microsoft.com/office/drawing/2014/main" id="{FAD71BA5-94CC-4A84-AEA1-C3BDE1D6E318}"/>
              </a:ext>
            </a:extLst>
          </p:cNvPr>
          <p:cNvCxnSpPr/>
          <p:nvPr/>
        </p:nvCxnSpPr>
        <p:spPr>
          <a:xfrm flipV="1">
            <a:off x="0" y="2875244"/>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9" name="椭圆 7">
            <a:extLst>
              <a:ext uri="{FF2B5EF4-FFF2-40B4-BE49-F238E27FC236}">
                <a16:creationId xmlns:a16="http://schemas.microsoft.com/office/drawing/2014/main" id="{700C957E-2ED4-42AB-9E52-BC6BC30F6D39}"/>
              </a:ext>
            </a:extLst>
          </p:cNvPr>
          <p:cNvSpPr/>
          <p:nvPr/>
        </p:nvSpPr>
        <p:spPr>
          <a:xfrm>
            <a:off x="385742" y="2760949"/>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30" name="椭圆 8">
            <a:extLst>
              <a:ext uri="{FF2B5EF4-FFF2-40B4-BE49-F238E27FC236}">
                <a16:creationId xmlns:a16="http://schemas.microsoft.com/office/drawing/2014/main" id="{67E19A44-2469-4C59-9F54-0D8244405F0B}"/>
              </a:ext>
            </a:extLst>
          </p:cNvPr>
          <p:cNvSpPr/>
          <p:nvPr/>
        </p:nvSpPr>
        <p:spPr>
          <a:xfrm>
            <a:off x="496463" y="1950177"/>
            <a:ext cx="642902" cy="64290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31" name="组合 9">
            <a:extLst>
              <a:ext uri="{FF2B5EF4-FFF2-40B4-BE49-F238E27FC236}">
                <a16:creationId xmlns:a16="http://schemas.microsoft.com/office/drawing/2014/main" id="{C80EB1B8-A08D-418D-A127-B4802BBF5A45}"/>
              </a:ext>
            </a:extLst>
          </p:cNvPr>
          <p:cNvGrpSpPr/>
          <p:nvPr/>
        </p:nvGrpSpPr>
        <p:grpSpPr>
          <a:xfrm>
            <a:off x="385740" y="1839455"/>
            <a:ext cx="864347" cy="864347"/>
            <a:chOff x="857250" y="1893093"/>
            <a:chExt cx="864394" cy="864394"/>
          </a:xfrm>
        </p:grpSpPr>
        <p:sp>
          <p:nvSpPr>
            <p:cNvPr id="32" name="弧形 31">
              <a:extLst>
                <a:ext uri="{FF2B5EF4-FFF2-40B4-BE49-F238E27FC236}">
                  <a16:creationId xmlns:a16="http://schemas.microsoft.com/office/drawing/2014/main" id="{E239845B-6034-4AD2-B123-EEAEC319BD32}"/>
                </a:ext>
              </a:extLst>
            </p:cNvPr>
            <p:cNvSpPr/>
            <p:nvPr/>
          </p:nvSpPr>
          <p:spPr>
            <a:xfrm>
              <a:off x="857250" y="1893093"/>
              <a:ext cx="864394" cy="864394"/>
            </a:xfrm>
            <a:prstGeom prst="arc">
              <a:avLst>
                <a:gd name="adj1" fmla="val 3406397"/>
                <a:gd name="adj2" fmla="val 20528884"/>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33" name="弧形 32">
              <a:extLst>
                <a:ext uri="{FF2B5EF4-FFF2-40B4-BE49-F238E27FC236}">
                  <a16:creationId xmlns:a16="http://schemas.microsoft.com/office/drawing/2014/main" id="{A6984DCE-9DD6-4016-A3B9-BAF8E61B287B}"/>
                </a:ext>
              </a:extLst>
            </p:cNvPr>
            <p:cNvSpPr/>
            <p:nvPr/>
          </p:nvSpPr>
          <p:spPr>
            <a:xfrm>
              <a:off x="857250" y="1893093"/>
              <a:ext cx="864394" cy="864394"/>
            </a:xfrm>
            <a:prstGeom prst="arc">
              <a:avLst>
                <a:gd name="adj1" fmla="val 7448849"/>
                <a:gd name="adj2" fmla="val 17571339"/>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cxnSp>
        <p:nvCxnSpPr>
          <p:cNvPr id="34" name="直接连接符 13">
            <a:extLst>
              <a:ext uri="{FF2B5EF4-FFF2-40B4-BE49-F238E27FC236}">
                <a16:creationId xmlns:a16="http://schemas.microsoft.com/office/drawing/2014/main" id="{AF826827-891A-4D31-93C7-8E724915E844}"/>
              </a:ext>
            </a:extLst>
          </p:cNvPr>
          <p:cNvCxnSpPr/>
          <p:nvPr/>
        </p:nvCxnSpPr>
        <p:spPr>
          <a:xfrm flipH="1">
            <a:off x="1421528" y="3734858"/>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35" name="椭圆 14">
            <a:extLst>
              <a:ext uri="{FF2B5EF4-FFF2-40B4-BE49-F238E27FC236}">
                <a16:creationId xmlns:a16="http://schemas.microsoft.com/office/drawing/2014/main" id="{59904A78-7C14-4A84-8740-8FD25FADDBF0}"/>
              </a:ext>
            </a:extLst>
          </p:cNvPr>
          <p:cNvSpPr/>
          <p:nvPr/>
        </p:nvSpPr>
        <p:spPr>
          <a:xfrm flipV="1">
            <a:off x="1342951" y="4519467"/>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36" name="椭圆 15">
            <a:extLst>
              <a:ext uri="{FF2B5EF4-FFF2-40B4-BE49-F238E27FC236}">
                <a16:creationId xmlns:a16="http://schemas.microsoft.com/office/drawing/2014/main" id="{18CD3FF4-2B49-45BD-A7B9-AE4DD4A08DC0}"/>
              </a:ext>
            </a:extLst>
          </p:cNvPr>
          <p:cNvSpPr/>
          <p:nvPr/>
        </p:nvSpPr>
        <p:spPr>
          <a:xfrm>
            <a:off x="753616" y="4859938"/>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50" name="组合 16">
            <a:extLst>
              <a:ext uri="{FF2B5EF4-FFF2-40B4-BE49-F238E27FC236}">
                <a16:creationId xmlns:a16="http://schemas.microsoft.com/office/drawing/2014/main" id="{91596F2D-9410-4B64-8CA0-AF93AA236FBD}"/>
              </a:ext>
            </a:extLst>
          </p:cNvPr>
          <p:cNvGrpSpPr/>
          <p:nvPr/>
        </p:nvGrpSpPr>
        <p:grpSpPr>
          <a:xfrm>
            <a:off x="642893" y="4749215"/>
            <a:ext cx="864347" cy="864347"/>
            <a:chOff x="857250" y="1893093"/>
            <a:chExt cx="864394" cy="864394"/>
          </a:xfrm>
        </p:grpSpPr>
        <p:sp>
          <p:nvSpPr>
            <p:cNvPr id="51" name="弧形 50">
              <a:extLst>
                <a:ext uri="{FF2B5EF4-FFF2-40B4-BE49-F238E27FC236}">
                  <a16:creationId xmlns:a16="http://schemas.microsoft.com/office/drawing/2014/main" id="{D1693C5C-E1B2-448B-B482-AE750D8331D5}"/>
                </a:ext>
              </a:extLst>
            </p:cNvPr>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52" name="弧形 51">
              <a:extLst>
                <a:ext uri="{FF2B5EF4-FFF2-40B4-BE49-F238E27FC236}">
                  <a16:creationId xmlns:a16="http://schemas.microsoft.com/office/drawing/2014/main" id="{FD437824-032F-4C7E-A6C5-9CF2AEDBFF42}"/>
                </a:ext>
              </a:extLst>
            </p:cNvPr>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cxnSp>
        <p:nvCxnSpPr>
          <p:cNvPr id="53" name="直接连接符 20">
            <a:extLst>
              <a:ext uri="{FF2B5EF4-FFF2-40B4-BE49-F238E27FC236}">
                <a16:creationId xmlns:a16="http://schemas.microsoft.com/office/drawing/2014/main" id="{5CD0700D-C70F-4431-9B4D-E4231977E1EA}"/>
              </a:ext>
            </a:extLst>
          </p:cNvPr>
          <p:cNvCxnSpPr/>
          <p:nvPr/>
        </p:nvCxnSpPr>
        <p:spPr>
          <a:xfrm flipV="1">
            <a:off x="5136851" y="2875244"/>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54" name="椭圆 21">
            <a:extLst>
              <a:ext uri="{FF2B5EF4-FFF2-40B4-BE49-F238E27FC236}">
                <a16:creationId xmlns:a16="http://schemas.microsoft.com/office/drawing/2014/main" id="{BB8771A9-D454-4FAD-A256-29C1E12E26EA}"/>
              </a:ext>
            </a:extLst>
          </p:cNvPr>
          <p:cNvSpPr/>
          <p:nvPr/>
        </p:nvSpPr>
        <p:spPr>
          <a:xfrm>
            <a:off x="5522592" y="2760949"/>
            <a:ext cx="157155" cy="157155"/>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55" name="椭圆 22">
            <a:extLst>
              <a:ext uri="{FF2B5EF4-FFF2-40B4-BE49-F238E27FC236}">
                <a16:creationId xmlns:a16="http://schemas.microsoft.com/office/drawing/2014/main" id="{09A0D631-AAE1-47D4-A2F5-1A9F8DB6B252}"/>
              </a:ext>
            </a:extLst>
          </p:cNvPr>
          <p:cNvSpPr/>
          <p:nvPr/>
        </p:nvSpPr>
        <p:spPr>
          <a:xfrm>
            <a:off x="5247573" y="1989967"/>
            <a:ext cx="642902" cy="642902"/>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56" name="组合 23">
            <a:extLst>
              <a:ext uri="{FF2B5EF4-FFF2-40B4-BE49-F238E27FC236}">
                <a16:creationId xmlns:a16="http://schemas.microsoft.com/office/drawing/2014/main" id="{771B9833-3882-4D97-8394-98B8DEDC1F45}"/>
              </a:ext>
            </a:extLst>
          </p:cNvPr>
          <p:cNvGrpSpPr/>
          <p:nvPr/>
        </p:nvGrpSpPr>
        <p:grpSpPr>
          <a:xfrm>
            <a:off x="5136851" y="1879245"/>
            <a:ext cx="864347" cy="864347"/>
            <a:chOff x="857250" y="1893093"/>
            <a:chExt cx="864394" cy="864394"/>
          </a:xfrm>
        </p:grpSpPr>
        <p:sp>
          <p:nvSpPr>
            <p:cNvPr id="57" name="弧形 56">
              <a:extLst>
                <a:ext uri="{FF2B5EF4-FFF2-40B4-BE49-F238E27FC236}">
                  <a16:creationId xmlns:a16="http://schemas.microsoft.com/office/drawing/2014/main" id="{28B714AC-EE31-4CCF-9820-B3419671CFAB}"/>
                </a:ext>
              </a:extLst>
            </p:cNvPr>
            <p:cNvSpPr/>
            <p:nvPr/>
          </p:nvSpPr>
          <p:spPr>
            <a:xfrm>
              <a:off x="857250" y="1893093"/>
              <a:ext cx="864394" cy="864394"/>
            </a:xfrm>
            <a:prstGeom prst="arc">
              <a:avLst>
                <a:gd name="adj1" fmla="val 3406397"/>
                <a:gd name="adj2" fmla="val 20528884"/>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58" name="弧形 57">
              <a:extLst>
                <a:ext uri="{FF2B5EF4-FFF2-40B4-BE49-F238E27FC236}">
                  <a16:creationId xmlns:a16="http://schemas.microsoft.com/office/drawing/2014/main" id="{65815187-23C1-4AC5-93C4-EB114FC92048}"/>
                </a:ext>
              </a:extLst>
            </p:cNvPr>
            <p:cNvSpPr/>
            <p:nvPr/>
          </p:nvSpPr>
          <p:spPr>
            <a:xfrm>
              <a:off x="857250" y="1893093"/>
              <a:ext cx="864394" cy="864394"/>
            </a:xfrm>
            <a:prstGeom prst="arc">
              <a:avLst>
                <a:gd name="adj1" fmla="val 7448849"/>
                <a:gd name="adj2" fmla="val 17571339"/>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59" name="TextBox 80">
            <a:extLst>
              <a:ext uri="{FF2B5EF4-FFF2-40B4-BE49-F238E27FC236}">
                <a16:creationId xmlns:a16="http://schemas.microsoft.com/office/drawing/2014/main" id="{23EF4E89-6D7A-42DE-B9FC-05856FC3D1DD}"/>
              </a:ext>
            </a:extLst>
          </p:cNvPr>
          <p:cNvSpPr txBox="1"/>
          <p:nvPr/>
        </p:nvSpPr>
        <p:spPr>
          <a:xfrm>
            <a:off x="603221" y="2751373"/>
            <a:ext cx="4747931" cy="872418"/>
          </a:xfrm>
          <a:prstGeom prst="rect">
            <a:avLst/>
          </a:prstGeom>
          <a:noFill/>
        </p:spPr>
        <p:txBody>
          <a:bodyPr wrap="square" rtlCol="0">
            <a:spAutoFit/>
          </a:bodyPr>
          <a:lstStyle/>
          <a:p>
            <a:pPr defTabSz="685324">
              <a:lnSpc>
                <a:spcPct val="150000"/>
              </a:lnSpc>
              <a:defRPr/>
            </a:pPr>
            <a:r>
              <a:rPr lang="zh-TW" altLang="en-US" dirty="0" smtClean="0">
                <a:solidFill>
                  <a:schemeClr val="tx2">
                    <a:lumMod val="75000"/>
                  </a:schemeClr>
                </a:solidFill>
                <a:latin typeface="微軟正黑體" panose="020B0604030504040204" pitchFamily="34" charset="-120"/>
                <a:ea typeface="微軟正黑體" panose="020B0604030504040204" pitchFamily="34" charset="-120"/>
                <a:cs typeface="Lato Light"/>
              </a:rPr>
              <a:t>依</a:t>
            </a:r>
            <a:r>
              <a:rPr lang="zh-TW" altLang="en-US" dirty="0">
                <a:solidFill>
                  <a:schemeClr val="tx2">
                    <a:lumMod val="75000"/>
                  </a:schemeClr>
                </a:solidFill>
                <a:latin typeface="微軟正黑體" panose="020B0604030504040204" pitchFamily="34" charset="-120"/>
                <a:ea typeface="微軟正黑體" panose="020B0604030504040204" pitchFamily="34" charset="-120"/>
                <a:cs typeface="Lato Light"/>
              </a:rPr>
              <a:t>教學實際需求建置與充實藝術教室</a:t>
            </a:r>
            <a:r>
              <a:rPr lang="zh-TW" altLang="en-US" dirty="0" smtClean="0">
                <a:solidFill>
                  <a:schemeClr val="tx2">
                    <a:lumMod val="75000"/>
                  </a:schemeClr>
                </a:solidFill>
                <a:latin typeface="微軟正黑體" panose="020B0604030504040204" pitchFamily="34" charset="-120"/>
                <a:ea typeface="微軟正黑體" panose="020B0604030504040204" pitchFamily="34" charset="-120"/>
                <a:cs typeface="Lato Light"/>
              </a:rPr>
              <a:t>、</a:t>
            </a:r>
            <a:endParaRPr lang="en-US" altLang="zh-TW" dirty="0" smtClean="0">
              <a:solidFill>
                <a:schemeClr val="tx2">
                  <a:lumMod val="75000"/>
                </a:schemeClr>
              </a:solidFill>
              <a:latin typeface="微軟正黑體" panose="020B0604030504040204" pitchFamily="34" charset="-120"/>
              <a:ea typeface="微軟正黑體" panose="020B0604030504040204" pitchFamily="34" charset="-120"/>
              <a:cs typeface="Lato Light"/>
            </a:endParaRPr>
          </a:p>
          <a:p>
            <a:pPr defTabSz="685324">
              <a:lnSpc>
                <a:spcPct val="150000"/>
              </a:lnSpc>
              <a:defRPr/>
            </a:pPr>
            <a:r>
              <a:rPr lang="zh-TW" altLang="en-US" dirty="0" smtClean="0">
                <a:solidFill>
                  <a:schemeClr val="tx2">
                    <a:lumMod val="75000"/>
                  </a:schemeClr>
                </a:solidFill>
                <a:latin typeface="微軟正黑體" panose="020B0604030504040204" pitchFamily="34" charset="-120"/>
                <a:ea typeface="微軟正黑體" panose="020B0604030504040204" pitchFamily="34" charset="-120"/>
                <a:cs typeface="Lato Light"/>
              </a:rPr>
              <a:t>展</a:t>
            </a:r>
            <a:r>
              <a:rPr lang="zh-TW" altLang="en-US" dirty="0">
                <a:solidFill>
                  <a:schemeClr val="tx2">
                    <a:lumMod val="75000"/>
                  </a:schemeClr>
                </a:solidFill>
                <a:latin typeface="微軟正黑體" panose="020B0604030504040204" pitchFamily="34" charset="-120"/>
                <a:ea typeface="微軟正黑體" panose="020B0604030504040204" pitchFamily="34" charset="-120"/>
                <a:cs typeface="Lato Light"/>
              </a:rPr>
              <a:t>演空間與圖書教具等</a:t>
            </a:r>
            <a:r>
              <a:rPr lang="zh-TW" altLang="en-US" dirty="0" smtClean="0">
                <a:solidFill>
                  <a:schemeClr val="tx2">
                    <a:lumMod val="75000"/>
                  </a:schemeClr>
                </a:solidFill>
                <a:latin typeface="微軟正黑體" panose="020B0604030504040204" pitchFamily="34" charset="-120"/>
                <a:ea typeface="微軟正黑體" panose="020B0604030504040204" pitchFamily="34" charset="-120"/>
                <a:cs typeface="Lato Light"/>
              </a:rPr>
              <a:t>。</a:t>
            </a:r>
            <a:endParaRPr lang="zh-TW" altLang="en-US" dirty="0">
              <a:solidFill>
                <a:schemeClr val="tx2">
                  <a:lumMod val="75000"/>
                </a:schemeClr>
              </a:solidFill>
              <a:latin typeface="微軟正黑體" panose="020B0604030504040204" pitchFamily="34" charset="-120"/>
              <a:ea typeface="微軟正黑體" panose="020B0604030504040204" pitchFamily="34" charset="-120"/>
              <a:cs typeface="Lato Light"/>
            </a:endParaRPr>
          </a:p>
        </p:txBody>
      </p:sp>
      <p:sp>
        <p:nvSpPr>
          <p:cNvPr id="60" name="Rectangle 81">
            <a:extLst>
              <a:ext uri="{FF2B5EF4-FFF2-40B4-BE49-F238E27FC236}">
                <a16:creationId xmlns:a16="http://schemas.microsoft.com/office/drawing/2014/main" id="{6A5B05AF-CE8A-48AC-844A-9FC30A2120B3}"/>
              </a:ext>
            </a:extLst>
          </p:cNvPr>
          <p:cNvSpPr/>
          <p:nvPr/>
        </p:nvSpPr>
        <p:spPr>
          <a:xfrm>
            <a:off x="1156165" y="2155560"/>
            <a:ext cx="2838806" cy="523220"/>
          </a:xfrm>
          <a:prstGeom prst="rect">
            <a:avLst/>
          </a:prstGeom>
        </p:spPr>
        <p:txBody>
          <a:bodyPr wrap="square">
            <a:spAutoFit/>
          </a:bodyPr>
          <a:lstStyle/>
          <a:p>
            <a:pPr>
              <a:defRPr/>
            </a:pPr>
            <a:r>
              <a:rPr lang="zh-TW" altLang="en-US" sz="2800" b="1" dirty="0">
                <a:solidFill>
                  <a:schemeClr val="accent1">
                    <a:lumMod val="50000"/>
                  </a:schemeClr>
                </a:solidFill>
                <a:latin typeface="微軟正黑體" panose="020B0604030504040204" pitchFamily="34" charset="-120"/>
                <a:ea typeface="微軟正黑體" panose="020B0604030504040204" pitchFamily="34" charset="-120"/>
              </a:rPr>
              <a:t>建置學習場域</a:t>
            </a:r>
          </a:p>
        </p:txBody>
      </p:sp>
      <p:sp>
        <p:nvSpPr>
          <p:cNvPr id="61" name="Rectangle 75">
            <a:extLst>
              <a:ext uri="{FF2B5EF4-FFF2-40B4-BE49-F238E27FC236}">
                <a16:creationId xmlns:a16="http://schemas.microsoft.com/office/drawing/2014/main" id="{54F4263A-748B-40E1-856D-24B49D414F5E}"/>
              </a:ext>
            </a:extLst>
          </p:cNvPr>
          <p:cNvSpPr/>
          <p:nvPr/>
        </p:nvSpPr>
        <p:spPr>
          <a:xfrm>
            <a:off x="1396518" y="5153738"/>
            <a:ext cx="2339102" cy="523220"/>
          </a:xfrm>
          <a:prstGeom prst="rect">
            <a:avLst/>
          </a:prstGeom>
        </p:spPr>
        <p:txBody>
          <a:bodyPr wrap="none">
            <a:spAutoFit/>
          </a:bodyPr>
          <a:lstStyle/>
          <a:p>
            <a:pPr>
              <a:defRPr/>
            </a:pPr>
            <a:r>
              <a:rPr lang="zh-TW" altLang="en-US" sz="2800" b="1" dirty="0">
                <a:solidFill>
                  <a:schemeClr val="accent2">
                    <a:lumMod val="50000"/>
                  </a:schemeClr>
                </a:solidFill>
                <a:latin typeface="微軟正黑體" panose="020B0604030504040204" pitchFamily="34" charset="-120"/>
                <a:ea typeface="微軟正黑體" panose="020B0604030504040204" pitchFamily="34" charset="-120"/>
              </a:rPr>
              <a:t>整合各項資源</a:t>
            </a:r>
          </a:p>
        </p:txBody>
      </p:sp>
      <p:sp>
        <p:nvSpPr>
          <p:cNvPr id="62" name="Rectangle 78">
            <a:extLst>
              <a:ext uri="{FF2B5EF4-FFF2-40B4-BE49-F238E27FC236}">
                <a16:creationId xmlns:a16="http://schemas.microsoft.com/office/drawing/2014/main" id="{34A655C5-90A6-48DA-AB57-3D2A30D2007D}"/>
              </a:ext>
            </a:extLst>
          </p:cNvPr>
          <p:cNvSpPr/>
          <p:nvPr/>
        </p:nvSpPr>
        <p:spPr>
          <a:xfrm>
            <a:off x="5843077" y="2355581"/>
            <a:ext cx="2719230" cy="523220"/>
          </a:xfrm>
          <a:prstGeom prst="rect">
            <a:avLst/>
          </a:prstGeom>
        </p:spPr>
        <p:txBody>
          <a:bodyPr wrap="square">
            <a:spAutoFit/>
          </a:bodyPr>
          <a:lstStyle/>
          <a:p>
            <a:pPr lvl="0">
              <a:defRPr/>
            </a:pPr>
            <a:r>
              <a:rPr lang="zh-TW" altLang="en-US" sz="2800" b="1" dirty="0">
                <a:solidFill>
                  <a:schemeClr val="accent4">
                    <a:lumMod val="50000"/>
                  </a:schemeClr>
                </a:solidFill>
                <a:latin typeface="微軟正黑體" panose="020B0604030504040204" pitchFamily="34" charset="-120"/>
                <a:ea typeface="微軟正黑體" panose="020B0604030504040204" pitchFamily="34" charset="-120"/>
              </a:rPr>
              <a:t>充實教學資源</a:t>
            </a:r>
          </a:p>
        </p:txBody>
      </p:sp>
      <p:sp>
        <p:nvSpPr>
          <p:cNvPr id="63" name="矩形 62"/>
          <p:cNvSpPr/>
          <p:nvPr/>
        </p:nvSpPr>
        <p:spPr>
          <a:xfrm>
            <a:off x="5447862" y="2964882"/>
            <a:ext cx="3617155" cy="923330"/>
          </a:xfrm>
          <a:prstGeom prst="rect">
            <a:avLst/>
          </a:prstGeom>
        </p:spPr>
        <p:txBody>
          <a:bodyPr wrap="square">
            <a:spAutoFit/>
          </a:bodyPr>
          <a:lstStyle/>
          <a:p>
            <a:pPr>
              <a:lnSpc>
                <a:spcPct val="150000"/>
              </a:lnSpc>
            </a:pPr>
            <a:r>
              <a:rPr lang="zh-TW" altLang="en-US" dirty="0">
                <a:solidFill>
                  <a:schemeClr val="accent4">
                    <a:lumMod val="50000"/>
                  </a:schemeClr>
                </a:solidFill>
                <a:latin typeface="微軟正黑體" panose="020B0604030504040204" pitchFamily="34" charset="-120"/>
                <a:ea typeface="微軟正黑體" panose="020B0604030504040204" pitchFamily="34" charset="-120"/>
              </a:rPr>
              <a:t>擴充並維護相關軟硬體設施</a:t>
            </a:r>
            <a:r>
              <a:rPr lang="zh-TW" altLang="en-US" dirty="0" smtClean="0">
                <a:solidFill>
                  <a:schemeClr val="accent4">
                    <a:lumMod val="50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4">
                  <a:lumMod val="50000"/>
                </a:schemeClr>
              </a:solidFill>
              <a:latin typeface="微軟正黑體" panose="020B0604030504040204" pitchFamily="34" charset="-120"/>
              <a:ea typeface="微軟正黑體" panose="020B0604030504040204" pitchFamily="34" charset="-120"/>
            </a:endParaRPr>
          </a:p>
          <a:p>
            <a:pPr>
              <a:lnSpc>
                <a:spcPct val="150000"/>
              </a:lnSpc>
            </a:pPr>
            <a:r>
              <a:rPr lang="zh-TW" altLang="en-US" dirty="0" smtClean="0">
                <a:solidFill>
                  <a:schemeClr val="accent4">
                    <a:lumMod val="50000"/>
                  </a:schemeClr>
                </a:solidFill>
                <a:latin typeface="微軟正黑體" panose="020B0604030504040204" pitchFamily="34" charset="-120"/>
                <a:ea typeface="微軟正黑體" panose="020B0604030504040204" pitchFamily="34" charset="-120"/>
              </a:rPr>
              <a:t>支持</a:t>
            </a:r>
            <a:r>
              <a:rPr lang="zh-TW" altLang="en-US" dirty="0">
                <a:solidFill>
                  <a:schemeClr val="accent4">
                    <a:lumMod val="50000"/>
                  </a:schemeClr>
                </a:solidFill>
                <a:latin typeface="微軟正黑體" panose="020B0604030504040204" pitchFamily="34" charset="-120"/>
                <a:ea typeface="微軟正黑體" panose="020B0604030504040204" pitchFamily="34" charset="-120"/>
              </a:rPr>
              <a:t>學生自主學習。</a:t>
            </a:r>
          </a:p>
        </p:txBody>
      </p:sp>
      <p:sp>
        <p:nvSpPr>
          <p:cNvPr id="3" name="矩形 2"/>
          <p:cNvSpPr/>
          <p:nvPr/>
        </p:nvSpPr>
        <p:spPr>
          <a:xfrm>
            <a:off x="921672" y="5647266"/>
            <a:ext cx="5963369" cy="923330"/>
          </a:xfrm>
          <a:prstGeom prst="rect">
            <a:avLst/>
          </a:prstGeom>
        </p:spPr>
        <p:txBody>
          <a:bodyPr wrap="square">
            <a:spAutoFit/>
          </a:bodyPr>
          <a:lstStyle/>
          <a:p>
            <a:pPr>
              <a:lnSpc>
                <a:spcPct val="150000"/>
              </a:lnSpc>
            </a:pPr>
            <a:r>
              <a:rPr lang="zh-TW" altLang="zh-TW" dirty="0">
                <a:solidFill>
                  <a:schemeClr val="accent2">
                    <a:lumMod val="75000"/>
                  </a:schemeClr>
                </a:solidFill>
                <a:latin typeface="微軟正黑體" panose="020B0604030504040204" pitchFamily="34" charset="-120"/>
                <a:ea typeface="微軟正黑體" panose="020B0604030504040204" pitchFamily="34" charset="-120"/>
              </a:rPr>
              <a:t>設計各類教具</a:t>
            </a:r>
            <a:r>
              <a:rPr lang="zh-TW" altLang="en-US" dirty="0">
                <a:solidFill>
                  <a:schemeClr val="accent2">
                    <a:lumMod val="75000"/>
                  </a:schemeClr>
                </a:solidFill>
                <a:latin typeface="微軟正黑體" panose="020B0604030504040204" pitchFamily="34" charset="-120"/>
                <a:ea typeface="微軟正黑體" panose="020B0604030504040204" pitchFamily="34" charset="-120"/>
              </a:rPr>
              <a:t>並</a:t>
            </a:r>
            <a:r>
              <a:rPr lang="zh-TW" altLang="zh-TW" dirty="0">
                <a:solidFill>
                  <a:schemeClr val="accent2">
                    <a:lumMod val="75000"/>
                  </a:schemeClr>
                </a:solidFill>
                <a:latin typeface="微軟正黑體" panose="020B0604030504040204" pitchFamily="34" charset="-120"/>
                <a:ea typeface="微軟正黑體" panose="020B0604030504040204" pitchFamily="34" charset="-120"/>
              </a:rPr>
              <a:t>利用</a:t>
            </a:r>
            <a:r>
              <a:rPr lang="zh-TW" altLang="zh-TW" dirty="0" smtClean="0">
                <a:solidFill>
                  <a:schemeClr val="accent2">
                    <a:lumMod val="75000"/>
                  </a:schemeClr>
                </a:solidFill>
                <a:latin typeface="微軟正黑體" panose="020B0604030504040204" pitchFamily="34" charset="-120"/>
                <a:ea typeface="微軟正黑體" panose="020B0604030504040204" pitchFamily="34" charset="-120"/>
              </a:rPr>
              <a:t>社區</a:t>
            </a:r>
            <a:endParaRPr lang="en-US" altLang="zh-TW" dirty="0" smtClean="0">
              <a:solidFill>
                <a:schemeClr val="accent2">
                  <a:lumMod val="75000"/>
                </a:schemeClr>
              </a:solidFill>
              <a:latin typeface="微軟正黑體" panose="020B0604030504040204" pitchFamily="34" charset="-120"/>
              <a:ea typeface="微軟正黑體" panose="020B0604030504040204" pitchFamily="34" charset="-120"/>
            </a:endParaRPr>
          </a:p>
          <a:p>
            <a:pPr>
              <a:lnSpc>
                <a:spcPct val="150000"/>
              </a:lnSpc>
            </a:pPr>
            <a:r>
              <a:rPr lang="zh-TW" altLang="zh-TW" dirty="0" smtClean="0">
                <a:solidFill>
                  <a:schemeClr val="accent2">
                    <a:lumMod val="75000"/>
                  </a:schemeClr>
                </a:solidFill>
                <a:latin typeface="微軟正黑體" panose="020B0604030504040204" pitchFamily="34" charset="-120"/>
                <a:ea typeface="微軟正黑體" panose="020B0604030504040204" pitchFamily="34" charset="-120"/>
              </a:rPr>
              <a:t>或</a:t>
            </a:r>
            <a:r>
              <a:rPr lang="zh-TW" altLang="zh-TW" dirty="0">
                <a:solidFill>
                  <a:schemeClr val="accent2">
                    <a:lumMod val="75000"/>
                  </a:schemeClr>
                </a:solidFill>
                <a:latin typeface="微軟正黑體" panose="020B0604030504040204" pitchFamily="34" charset="-120"/>
                <a:ea typeface="微軟正黑體" panose="020B0604030504040204" pitchFamily="34" charset="-120"/>
              </a:rPr>
              <a:t>民間資源進行校外學習體驗。</a:t>
            </a:r>
          </a:p>
        </p:txBody>
      </p:sp>
      <p:cxnSp>
        <p:nvCxnSpPr>
          <p:cNvPr id="64" name="直接连接符 13">
            <a:extLst>
              <a:ext uri="{FF2B5EF4-FFF2-40B4-BE49-F238E27FC236}">
                <a16:creationId xmlns:a16="http://schemas.microsoft.com/office/drawing/2014/main" id="{AF826827-891A-4D31-93C7-8E724915E844}"/>
              </a:ext>
            </a:extLst>
          </p:cNvPr>
          <p:cNvCxnSpPr/>
          <p:nvPr/>
        </p:nvCxnSpPr>
        <p:spPr>
          <a:xfrm>
            <a:off x="4305251" y="3718159"/>
            <a:ext cx="235686" cy="545259"/>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65" name="椭圆 14">
            <a:extLst>
              <a:ext uri="{FF2B5EF4-FFF2-40B4-BE49-F238E27FC236}">
                <a16:creationId xmlns:a16="http://schemas.microsoft.com/office/drawing/2014/main" id="{59904A78-7C14-4A84-8740-8FD25FADDBF0}"/>
              </a:ext>
            </a:extLst>
          </p:cNvPr>
          <p:cNvSpPr/>
          <p:nvPr/>
        </p:nvSpPr>
        <p:spPr>
          <a:xfrm flipV="1">
            <a:off x="4471413" y="4199200"/>
            <a:ext cx="157155" cy="15715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66" name="椭圆 15">
            <a:extLst>
              <a:ext uri="{FF2B5EF4-FFF2-40B4-BE49-F238E27FC236}">
                <a16:creationId xmlns:a16="http://schemas.microsoft.com/office/drawing/2014/main" id="{18CD3FF4-2B49-45BD-A7B9-AE4DD4A08DC0}"/>
              </a:ext>
            </a:extLst>
          </p:cNvPr>
          <p:cNvSpPr/>
          <p:nvPr/>
        </p:nvSpPr>
        <p:spPr>
          <a:xfrm>
            <a:off x="4326637" y="4599842"/>
            <a:ext cx="642902" cy="642902"/>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67" name="组合 16">
            <a:extLst>
              <a:ext uri="{FF2B5EF4-FFF2-40B4-BE49-F238E27FC236}">
                <a16:creationId xmlns:a16="http://schemas.microsoft.com/office/drawing/2014/main" id="{91596F2D-9410-4B64-8CA0-AF93AA236FBD}"/>
              </a:ext>
            </a:extLst>
          </p:cNvPr>
          <p:cNvGrpSpPr/>
          <p:nvPr/>
        </p:nvGrpSpPr>
        <p:grpSpPr>
          <a:xfrm>
            <a:off x="4215914" y="4489119"/>
            <a:ext cx="864347" cy="864347"/>
            <a:chOff x="857250" y="1893093"/>
            <a:chExt cx="864394" cy="864394"/>
          </a:xfrm>
        </p:grpSpPr>
        <p:sp>
          <p:nvSpPr>
            <p:cNvPr id="68" name="弧形 67">
              <a:extLst>
                <a:ext uri="{FF2B5EF4-FFF2-40B4-BE49-F238E27FC236}">
                  <a16:creationId xmlns:a16="http://schemas.microsoft.com/office/drawing/2014/main" id="{D1693C5C-E1B2-448B-B482-AE750D8331D5}"/>
                </a:ext>
              </a:extLst>
            </p:cNvPr>
            <p:cNvSpPr/>
            <p:nvPr/>
          </p:nvSpPr>
          <p:spPr>
            <a:xfrm>
              <a:off x="857250" y="1893093"/>
              <a:ext cx="864394" cy="864394"/>
            </a:xfrm>
            <a:prstGeom prst="arc">
              <a:avLst>
                <a:gd name="adj1" fmla="val 3406397"/>
                <a:gd name="adj2" fmla="val 20528884"/>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69" name="弧形 68">
              <a:extLst>
                <a:ext uri="{FF2B5EF4-FFF2-40B4-BE49-F238E27FC236}">
                  <a16:creationId xmlns:a16="http://schemas.microsoft.com/office/drawing/2014/main" id="{FD437824-032F-4C7E-A6C5-9CF2AEDBFF42}"/>
                </a:ext>
              </a:extLst>
            </p:cNvPr>
            <p:cNvSpPr/>
            <p:nvPr/>
          </p:nvSpPr>
          <p:spPr>
            <a:xfrm>
              <a:off x="857250" y="1893093"/>
              <a:ext cx="864394" cy="864394"/>
            </a:xfrm>
            <a:prstGeom prst="arc">
              <a:avLst>
                <a:gd name="adj1" fmla="val 7448849"/>
                <a:gd name="adj2" fmla="val 17571339"/>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70" name="Rectangle 75">
            <a:extLst>
              <a:ext uri="{FF2B5EF4-FFF2-40B4-BE49-F238E27FC236}">
                <a16:creationId xmlns:a16="http://schemas.microsoft.com/office/drawing/2014/main" id="{54F4263A-748B-40E1-856D-24B49D414F5E}"/>
              </a:ext>
            </a:extLst>
          </p:cNvPr>
          <p:cNvSpPr/>
          <p:nvPr/>
        </p:nvSpPr>
        <p:spPr>
          <a:xfrm>
            <a:off x="4969539" y="4795582"/>
            <a:ext cx="2339102" cy="523220"/>
          </a:xfrm>
          <a:prstGeom prst="rect">
            <a:avLst/>
          </a:prstGeom>
        </p:spPr>
        <p:txBody>
          <a:bodyPr wrap="none">
            <a:spAutoFit/>
          </a:bodyPr>
          <a:lstStyle/>
          <a:p>
            <a:pPr>
              <a:defRPr/>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善用網路平臺</a:t>
            </a:r>
          </a:p>
        </p:txBody>
      </p:sp>
      <p:sp>
        <p:nvSpPr>
          <p:cNvPr id="7" name="矩形 6"/>
          <p:cNvSpPr/>
          <p:nvPr/>
        </p:nvSpPr>
        <p:spPr>
          <a:xfrm>
            <a:off x="4549990" y="5413171"/>
            <a:ext cx="4572000" cy="872418"/>
          </a:xfrm>
          <a:prstGeom prst="rect">
            <a:avLst/>
          </a:prstGeom>
        </p:spPr>
        <p:txBody>
          <a:bodyPr>
            <a:spAutoFit/>
          </a:bodyPr>
          <a:lstStyle/>
          <a:p>
            <a:pPr>
              <a:lnSpc>
                <a:spcPct val="150000"/>
              </a:lnSpc>
            </a:pPr>
            <a:r>
              <a:rPr lang="zh-TW" altLang="zh-TW" dirty="0">
                <a:solidFill>
                  <a:schemeClr val="accent6">
                    <a:lumMod val="50000"/>
                  </a:schemeClr>
                </a:solidFill>
                <a:latin typeface="微軟正黑體" panose="020B0604030504040204" pitchFamily="34" charset="-120"/>
                <a:ea typeface="微軟正黑體" panose="020B0604030504040204" pitchFamily="34" charset="-120"/>
              </a:rPr>
              <a:t>連結或建構教學網路平臺</a:t>
            </a:r>
            <a:r>
              <a:rPr lang="zh-TW" altLang="zh-TW" dirty="0" smtClean="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dirty="0" smtClean="0">
              <a:solidFill>
                <a:schemeClr val="accent6">
                  <a:lumMod val="50000"/>
                </a:schemeClr>
              </a:solidFill>
              <a:latin typeface="微軟正黑體" panose="020B0604030504040204" pitchFamily="34" charset="-120"/>
              <a:ea typeface="微軟正黑體" panose="020B0604030504040204" pitchFamily="34" charset="-120"/>
            </a:endParaRPr>
          </a:p>
          <a:p>
            <a:pPr>
              <a:lnSpc>
                <a:spcPct val="150000"/>
              </a:lnSpc>
            </a:pPr>
            <a:r>
              <a:rPr lang="zh-TW" altLang="zh-TW" dirty="0" smtClean="0">
                <a:solidFill>
                  <a:schemeClr val="accent6">
                    <a:lumMod val="50000"/>
                  </a:schemeClr>
                </a:solidFill>
                <a:latin typeface="微軟正黑體" panose="020B0604030504040204" pitchFamily="34" charset="-120"/>
                <a:ea typeface="微軟正黑體" panose="020B0604030504040204" pitchFamily="34" charset="-120"/>
              </a:rPr>
              <a:t>提供</a:t>
            </a:r>
            <a:r>
              <a:rPr lang="zh-TW" altLang="zh-TW" dirty="0">
                <a:solidFill>
                  <a:schemeClr val="accent6">
                    <a:lumMod val="50000"/>
                  </a:schemeClr>
                </a:solidFill>
                <a:latin typeface="微軟正黑體" panose="020B0604030504040204" pitchFamily="34" charset="-120"/>
                <a:ea typeface="微軟正黑體" panose="020B0604030504040204" pitchFamily="34" charset="-120"/>
              </a:rPr>
              <a:t>學生自主學習及相互觀摩的機會。</a:t>
            </a:r>
          </a:p>
        </p:txBody>
      </p:sp>
      <p:sp>
        <p:nvSpPr>
          <p:cNvPr id="42"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47</a:t>
            </a:r>
            <a:endParaRPr lang="zh-TW" altLang="en-US" sz="1200" dirty="0" smtClean="0">
              <a:solidFill>
                <a:srgbClr val="898989"/>
              </a:solidFill>
            </a:endParaRPr>
          </a:p>
        </p:txBody>
      </p:sp>
      <p:sp>
        <p:nvSpPr>
          <p:cNvPr id="43" name="矩形 42"/>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642892" y="1988287"/>
            <a:ext cx="364202" cy="523220"/>
          </a:xfrm>
          <a:prstGeom prst="rect">
            <a:avLst/>
          </a:prstGeom>
        </p:spPr>
        <p:txBody>
          <a:bodyPr wrap="none">
            <a:spAutoFit/>
          </a:bodyPr>
          <a:lstStyle/>
          <a:p>
            <a:pPr algn="ctr"/>
            <a:r>
              <a:rPr lang="en-US" altLang="zh-TW" sz="2800" dirty="0">
                <a:solidFill>
                  <a:schemeClr val="bg1"/>
                </a:solidFill>
                <a:latin typeface="Times New Roman" panose="02020603050405020304" pitchFamily="18" charset="0"/>
                <a:cs typeface="Times New Roman" panose="02020603050405020304" pitchFamily="18" charset="0"/>
              </a:rPr>
              <a:t>1</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45" name="矩形 44"/>
          <p:cNvSpPr/>
          <p:nvPr/>
        </p:nvSpPr>
        <p:spPr>
          <a:xfrm>
            <a:off x="5397210" y="2057512"/>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2</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46" name="矩形 45"/>
          <p:cNvSpPr/>
          <p:nvPr/>
        </p:nvSpPr>
        <p:spPr>
          <a:xfrm>
            <a:off x="901289" y="4916210"/>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3</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47" name="矩形 46"/>
          <p:cNvSpPr/>
          <p:nvPr/>
        </p:nvSpPr>
        <p:spPr>
          <a:xfrm>
            <a:off x="4461700" y="4649518"/>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4</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1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750"/>
                                        <p:tgtEl>
                                          <p:spTgt spid="31"/>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childTnLst>
                          </p:cTn>
                        </p:par>
                        <p:par>
                          <p:cTn id="24" fill="hold">
                            <p:stCondLst>
                              <p:cond delay="375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475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50"/>
                                        <p:tgtEl>
                                          <p:spTgt spid="50"/>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par>
                          <p:cTn id="48" fill="hold">
                            <p:stCondLst>
                              <p:cond delay="7500"/>
                            </p:stCondLst>
                            <p:childTnLst>
                              <p:par>
                                <p:cTn id="49" presetID="10"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750"/>
                                        <p:tgtEl>
                                          <p:spTgt spid="56"/>
                                        </p:tgtEl>
                                      </p:cBhvr>
                                    </p:animEffect>
                                  </p:childTnLst>
                                </p:cTn>
                              </p:par>
                            </p:childTnLst>
                          </p:cTn>
                        </p:par>
                        <p:par>
                          <p:cTn id="52" fill="hold">
                            <p:stCondLst>
                              <p:cond delay="825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childTnLst>
                                </p:cTn>
                              </p:par>
                            </p:childTnLst>
                          </p:cTn>
                        </p:par>
                        <p:par>
                          <p:cTn id="56" fill="hold">
                            <p:stCondLst>
                              <p:cond delay="9250"/>
                            </p:stCondLst>
                            <p:childTnLst>
                              <p:par>
                                <p:cTn id="57" presetID="22" presetClass="entr" presetSubtype="1"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par>
                          <p:cTn id="60" fill="hold">
                            <p:stCondLst>
                              <p:cond delay="9750"/>
                            </p:stCondLst>
                            <p:childTnLst>
                              <p:par>
                                <p:cTn id="61" presetID="10" presetClass="entr" presetSubtype="0"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10250"/>
                            </p:stCondLst>
                            <p:childTnLst>
                              <p:par>
                                <p:cTn id="65" presetID="10" presetClass="entr" presetSubtype="0"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750"/>
                                        <p:tgtEl>
                                          <p:spTgt spid="67"/>
                                        </p:tgtEl>
                                      </p:cBhvr>
                                    </p:animEffect>
                                  </p:childTnLst>
                                </p:cTn>
                              </p:par>
                            </p:childTnLst>
                          </p:cTn>
                        </p:par>
                        <p:par>
                          <p:cTn id="68" fill="hold">
                            <p:stCondLst>
                              <p:cond delay="11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animBg="1"/>
      <p:bldP spid="36" grpId="0" animBg="1"/>
      <p:bldP spid="54" grpId="0" animBg="1"/>
      <p:bldP spid="55" grpId="0" animBg="1"/>
      <p:bldP spid="65" grpId="0" animBg="1"/>
      <p:bldP spid="6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1887" y="386733"/>
            <a:ext cx="7886700" cy="801688"/>
          </a:xfrm>
        </p:spPr>
        <p:txBody>
          <a:bodyPr rtlCol="0">
            <a:normAutofit/>
          </a:bodyPr>
          <a:lstStyle/>
          <a:p>
            <a:pPr>
              <a:lnSpc>
                <a:spcPct val="100000"/>
              </a:lnSpc>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要點</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（五）學習評量</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cxnSp>
        <p:nvCxnSpPr>
          <p:cNvPr id="37" name="直接连接符 5">
            <a:extLst>
              <a:ext uri="{FF2B5EF4-FFF2-40B4-BE49-F238E27FC236}">
                <a16:creationId xmlns:a16="http://schemas.microsoft.com/office/drawing/2014/main" id="{B3F2BF00-0ACF-49F7-B953-4273C70F60A4}"/>
              </a:ext>
            </a:extLst>
          </p:cNvPr>
          <p:cNvCxnSpPr/>
          <p:nvPr/>
        </p:nvCxnSpPr>
        <p:spPr>
          <a:xfrm>
            <a:off x="-97224" y="3718159"/>
            <a:ext cx="5122565" cy="1"/>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38" name="直接连接符 6">
            <a:extLst>
              <a:ext uri="{FF2B5EF4-FFF2-40B4-BE49-F238E27FC236}">
                <a16:creationId xmlns:a16="http://schemas.microsoft.com/office/drawing/2014/main" id="{FAD71BA5-94CC-4A84-AEA1-C3BDE1D6E318}"/>
              </a:ext>
            </a:extLst>
          </p:cNvPr>
          <p:cNvCxnSpPr>
            <a:endCxn id="39" idx="3"/>
          </p:cNvCxnSpPr>
          <p:nvPr/>
        </p:nvCxnSpPr>
        <p:spPr>
          <a:xfrm flipV="1">
            <a:off x="0" y="2690822"/>
            <a:ext cx="665910" cy="1027338"/>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39" name="椭圆 7">
            <a:extLst>
              <a:ext uri="{FF2B5EF4-FFF2-40B4-BE49-F238E27FC236}">
                <a16:creationId xmlns:a16="http://schemas.microsoft.com/office/drawing/2014/main" id="{700C957E-2ED4-42AB-9E52-BC6BC30F6D39}"/>
              </a:ext>
            </a:extLst>
          </p:cNvPr>
          <p:cNvSpPr/>
          <p:nvPr/>
        </p:nvSpPr>
        <p:spPr>
          <a:xfrm>
            <a:off x="642895" y="2556682"/>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40" name="椭圆 8">
            <a:extLst>
              <a:ext uri="{FF2B5EF4-FFF2-40B4-BE49-F238E27FC236}">
                <a16:creationId xmlns:a16="http://schemas.microsoft.com/office/drawing/2014/main" id="{67E19A44-2469-4C59-9F54-0D8244405F0B}"/>
              </a:ext>
            </a:extLst>
          </p:cNvPr>
          <p:cNvSpPr/>
          <p:nvPr/>
        </p:nvSpPr>
        <p:spPr>
          <a:xfrm>
            <a:off x="753616" y="1745910"/>
            <a:ext cx="642902" cy="64290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41" name="组合 9">
            <a:extLst>
              <a:ext uri="{FF2B5EF4-FFF2-40B4-BE49-F238E27FC236}">
                <a16:creationId xmlns:a16="http://schemas.microsoft.com/office/drawing/2014/main" id="{C80EB1B8-A08D-418D-A127-B4802BBF5A45}"/>
              </a:ext>
            </a:extLst>
          </p:cNvPr>
          <p:cNvGrpSpPr/>
          <p:nvPr/>
        </p:nvGrpSpPr>
        <p:grpSpPr>
          <a:xfrm>
            <a:off x="642893" y="1635188"/>
            <a:ext cx="864347" cy="864347"/>
            <a:chOff x="857250" y="1893093"/>
            <a:chExt cx="864394" cy="864394"/>
          </a:xfrm>
        </p:grpSpPr>
        <p:sp>
          <p:nvSpPr>
            <p:cNvPr id="42" name="弧形 41">
              <a:extLst>
                <a:ext uri="{FF2B5EF4-FFF2-40B4-BE49-F238E27FC236}">
                  <a16:creationId xmlns:a16="http://schemas.microsoft.com/office/drawing/2014/main" id="{E239845B-6034-4AD2-B123-EEAEC319BD32}"/>
                </a:ext>
              </a:extLst>
            </p:cNvPr>
            <p:cNvSpPr/>
            <p:nvPr/>
          </p:nvSpPr>
          <p:spPr>
            <a:xfrm>
              <a:off x="857250" y="1893093"/>
              <a:ext cx="864394" cy="864394"/>
            </a:xfrm>
            <a:prstGeom prst="arc">
              <a:avLst>
                <a:gd name="adj1" fmla="val 3406397"/>
                <a:gd name="adj2" fmla="val 20528884"/>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43" name="弧形 42">
              <a:extLst>
                <a:ext uri="{FF2B5EF4-FFF2-40B4-BE49-F238E27FC236}">
                  <a16:creationId xmlns:a16="http://schemas.microsoft.com/office/drawing/2014/main" id="{A6984DCE-9DD6-4016-A3B9-BAF8E61B287B}"/>
                </a:ext>
              </a:extLst>
            </p:cNvPr>
            <p:cNvSpPr/>
            <p:nvPr/>
          </p:nvSpPr>
          <p:spPr>
            <a:xfrm>
              <a:off x="857250" y="1893093"/>
              <a:ext cx="864394" cy="864394"/>
            </a:xfrm>
            <a:prstGeom prst="arc">
              <a:avLst>
                <a:gd name="adj1" fmla="val 7448849"/>
                <a:gd name="adj2" fmla="val 17571339"/>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cxnSp>
        <p:nvCxnSpPr>
          <p:cNvPr id="44" name="直接连接符 13">
            <a:extLst>
              <a:ext uri="{FF2B5EF4-FFF2-40B4-BE49-F238E27FC236}">
                <a16:creationId xmlns:a16="http://schemas.microsoft.com/office/drawing/2014/main" id="{AF826827-891A-4D31-93C7-8E724915E844}"/>
              </a:ext>
            </a:extLst>
          </p:cNvPr>
          <p:cNvCxnSpPr/>
          <p:nvPr/>
        </p:nvCxnSpPr>
        <p:spPr>
          <a:xfrm flipH="1">
            <a:off x="1421528" y="3734858"/>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45" name="椭圆 14">
            <a:extLst>
              <a:ext uri="{FF2B5EF4-FFF2-40B4-BE49-F238E27FC236}">
                <a16:creationId xmlns:a16="http://schemas.microsoft.com/office/drawing/2014/main" id="{59904A78-7C14-4A84-8740-8FD25FADDBF0}"/>
              </a:ext>
            </a:extLst>
          </p:cNvPr>
          <p:cNvSpPr/>
          <p:nvPr/>
        </p:nvSpPr>
        <p:spPr>
          <a:xfrm flipV="1">
            <a:off x="1342951" y="4519467"/>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46" name="椭圆 15">
            <a:extLst>
              <a:ext uri="{FF2B5EF4-FFF2-40B4-BE49-F238E27FC236}">
                <a16:creationId xmlns:a16="http://schemas.microsoft.com/office/drawing/2014/main" id="{18CD3FF4-2B49-45BD-A7B9-AE4DD4A08DC0}"/>
              </a:ext>
            </a:extLst>
          </p:cNvPr>
          <p:cNvSpPr/>
          <p:nvPr/>
        </p:nvSpPr>
        <p:spPr>
          <a:xfrm>
            <a:off x="753616" y="4859938"/>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47" name="组合 16">
            <a:extLst>
              <a:ext uri="{FF2B5EF4-FFF2-40B4-BE49-F238E27FC236}">
                <a16:creationId xmlns:a16="http://schemas.microsoft.com/office/drawing/2014/main" id="{91596F2D-9410-4B64-8CA0-AF93AA236FBD}"/>
              </a:ext>
            </a:extLst>
          </p:cNvPr>
          <p:cNvGrpSpPr/>
          <p:nvPr/>
        </p:nvGrpSpPr>
        <p:grpSpPr>
          <a:xfrm>
            <a:off x="642893" y="4749215"/>
            <a:ext cx="864347" cy="864347"/>
            <a:chOff x="857250" y="1893093"/>
            <a:chExt cx="864394" cy="864394"/>
          </a:xfrm>
        </p:grpSpPr>
        <p:sp>
          <p:nvSpPr>
            <p:cNvPr id="48" name="弧形 47">
              <a:extLst>
                <a:ext uri="{FF2B5EF4-FFF2-40B4-BE49-F238E27FC236}">
                  <a16:creationId xmlns:a16="http://schemas.microsoft.com/office/drawing/2014/main" id="{D1693C5C-E1B2-448B-B482-AE750D8331D5}"/>
                </a:ext>
              </a:extLst>
            </p:cNvPr>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49" name="弧形 48">
              <a:extLst>
                <a:ext uri="{FF2B5EF4-FFF2-40B4-BE49-F238E27FC236}">
                  <a16:creationId xmlns:a16="http://schemas.microsoft.com/office/drawing/2014/main" id="{FD437824-032F-4C7E-A6C5-9CF2AEDBFF42}"/>
                </a:ext>
              </a:extLst>
            </p:cNvPr>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51" name="椭圆 21">
            <a:extLst>
              <a:ext uri="{FF2B5EF4-FFF2-40B4-BE49-F238E27FC236}">
                <a16:creationId xmlns:a16="http://schemas.microsoft.com/office/drawing/2014/main" id="{BB8771A9-D454-4FAD-A256-29C1E12E26EA}"/>
              </a:ext>
            </a:extLst>
          </p:cNvPr>
          <p:cNvSpPr/>
          <p:nvPr/>
        </p:nvSpPr>
        <p:spPr>
          <a:xfrm>
            <a:off x="4965410" y="3606932"/>
            <a:ext cx="157155" cy="157155"/>
          </a:xfrm>
          <a:prstGeom prst="ellipse">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sp>
        <p:nvSpPr>
          <p:cNvPr id="52" name="椭圆 22">
            <a:extLst>
              <a:ext uri="{FF2B5EF4-FFF2-40B4-BE49-F238E27FC236}">
                <a16:creationId xmlns:a16="http://schemas.microsoft.com/office/drawing/2014/main" id="{09A0D631-AAE1-47D4-A2F5-1A9F8DB6B252}"/>
              </a:ext>
            </a:extLst>
          </p:cNvPr>
          <p:cNvSpPr/>
          <p:nvPr/>
        </p:nvSpPr>
        <p:spPr>
          <a:xfrm>
            <a:off x="5307390" y="2850462"/>
            <a:ext cx="642902" cy="642902"/>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none" lIns="91435" tIns="45718" rIns="91435" bIns="45718" numCol="1" spcCol="0" rtlCol="0" fromWordArt="0" anchor="ctr" anchorCtr="0" forceAA="0" compatLnSpc="1">
            <a:prstTxWarp prst="textNoShape">
              <a:avLst/>
            </a:prstTxWarp>
            <a:noAutofit/>
          </a:bodyPr>
          <a:lstStyle/>
          <a:p>
            <a:pPr algn="ctr"/>
            <a:endParaRPr lang="zh-CN" altLang="en-US" sz="1599" dirty="0">
              <a:latin typeface="Arial" panose="020B0604020202020204" pitchFamily="34" charset="0"/>
              <a:ea typeface="微软雅黑" panose="020B0503020204020204" pitchFamily="34" charset="-122"/>
            </a:endParaRPr>
          </a:p>
        </p:txBody>
      </p:sp>
      <p:grpSp>
        <p:nvGrpSpPr>
          <p:cNvPr id="53" name="组合 23">
            <a:extLst>
              <a:ext uri="{FF2B5EF4-FFF2-40B4-BE49-F238E27FC236}">
                <a16:creationId xmlns:a16="http://schemas.microsoft.com/office/drawing/2014/main" id="{771B9833-3882-4D97-8394-98B8DEDC1F45}"/>
              </a:ext>
            </a:extLst>
          </p:cNvPr>
          <p:cNvGrpSpPr/>
          <p:nvPr/>
        </p:nvGrpSpPr>
        <p:grpSpPr>
          <a:xfrm>
            <a:off x="5196668" y="2739740"/>
            <a:ext cx="864347" cy="864347"/>
            <a:chOff x="857250" y="1893093"/>
            <a:chExt cx="864394" cy="864394"/>
          </a:xfrm>
        </p:grpSpPr>
        <p:sp>
          <p:nvSpPr>
            <p:cNvPr id="54" name="弧形 53">
              <a:extLst>
                <a:ext uri="{FF2B5EF4-FFF2-40B4-BE49-F238E27FC236}">
                  <a16:creationId xmlns:a16="http://schemas.microsoft.com/office/drawing/2014/main" id="{28B714AC-EE31-4CCF-9820-B3419671CFAB}"/>
                </a:ext>
              </a:extLst>
            </p:cNvPr>
            <p:cNvSpPr/>
            <p:nvPr/>
          </p:nvSpPr>
          <p:spPr>
            <a:xfrm>
              <a:off x="857250" y="1893093"/>
              <a:ext cx="864394" cy="864394"/>
            </a:xfrm>
            <a:prstGeom prst="arc">
              <a:avLst>
                <a:gd name="adj1" fmla="val 3406397"/>
                <a:gd name="adj2" fmla="val 20528884"/>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sp>
          <p:nvSpPr>
            <p:cNvPr id="55" name="弧形 54">
              <a:extLst>
                <a:ext uri="{FF2B5EF4-FFF2-40B4-BE49-F238E27FC236}">
                  <a16:creationId xmlns:a16="http://schemas.microsoft.com/office/drawing/2014/main" id="{65815187-23C1-4AC5-93C4-EB114FC92048}"/>
                </a:ext>
              </a:extLst>
            </p:cNvPr>
            <p:cNvSpPr/>
            <p:nvPr/>
          </p:nvSpPr>
          <p:spPr>
            <a:xfrm>
              <a:off x="857250" y="1893093"/>
              <a:ext cx="864394" cy="864394"/>
            </a:xfrm>
            <a:prstGeom prst="arc">
              <a:avLst>
                <a:gd name="adj1" fmla="val 7448849"/>
                <a:gd name="adj2" fmla="val 17571339"/>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7">
                <a:latin typeface="Arial" panose="020B0604020202020204" pitchFamily="34" charset="0"/>
              </a:endParaRPr>
            </a:p>
          </p:txBody>
        </p:sp>
      </p:grpSp>
      <p:sp>
        <p:nvSpPr>
          <p:cNvPr id="62" name="TextBox 80">
            <a:extLst>
              <a:ext uri="{FF2B5EF4-FFF2-40B4-BE49-F238E27FC236}">
                <a16:creationId xmlns:a16="http://schemas.microsoft.com/office/drawing/2014/main" id="{23EF4E89-6D7A-42DE-B9FC-05856FC3D1DD}"/>
              </a:ext>
            </a:extLst>
          </p:cNvPr>
          <p:cNvSpPr txBox="1"/>
          <p:nvPr/>
        </p:nvSpPr>
        <p:spPr>
          <a:xfrm>
            <a:off x="1539468" y="2174898"/>
            <a:ext cx="7062183" cy="507831"/>
          </a:xfrm>
          <a:prstGeom prst="rect">
            <a:avLst/>
          </a:prstGeom>
          <a:noFill/>
        </p:spPr>
        <p:txBody>
          <a:bodyPr wrap="square" rtlCol="0">
            <a:spAutoFit/>
          </a:bodyPr>
          <a:lstStyle/>
          <a:p>
            <a:pPr defTabSz="685324">
              <a:lnSpc>
                <a:spcPct val="150000"/>
              </a:lnSpc>
              <a:defRPr/>
            </a:pPr>
            <a:r>
              <a:rPr lang="zh-TW" altLang="en-US" dirty="0" smtClean="0">
                <a:solidFill>
                  <a:schemeClr val="tx2">
                    <a:lumMod val="75000"/>
                  </a:schemeClr>
                </a:solidFill>
                <a:latin typeface="微軟正黑體" panose="020B0604030504040204" pitchFamily="34" charset="-120"/>
                <a:ea typeface="微軟正黑體" panose="020B0604030504040204" pitchFamily="34" charset="-120"/>
                <a:cs typeface="Lato Light"/>
              </a:rPr>
              <a:t>評量規準與方法</a:t>
            </a:r>
            <a:r>
              <a:rPr lang="zh-TW" altLang="en-US" dirty="0">
                <a:solidFill>
                  <a:schemeClr val="tx2">
                    <a:lumMod val="75000"/>
                  </a:schemeClr>
                </a:solidFill>
                <a:latin typeface="微軟正黑體" panose="020B0604030504040204" pitchFamily="34" charset="-120"/>
                <a:ea typeface="微軟正黑體" panose="020B0604030504040204" pitchFamily="34" charset="-120"/>
                <a:cs typeface="Lato Light"/>
              </a:rPr>
              <a:t>重視自發、互動、共好的學習歷程表現。</a:t>
            </a:r>
          </a:p>
        </p:txBody>
      </p:sp>
      <p:sp>
        <p:nvSpPr>
          <p:cNvPr id="63" name="Rectangle 81">
            <a:extLst>
              <a:ext uri="{FF2B5EF4-FFF2-40B4-BE49-F238E27FC236}">
                <a16:creationId xmlns:a16="http://schemas.microsoft.com/office/drawing/2014/main" id="{6A5B05AF-CE8A-48AC-844A-9FC30A2120B3}"/>
              </a:ext>
            </a:extLst>
          </p:cNvPr>
          <p:cNvSpPr/>
          <p:nvPr/>
        </p:nvSpPr>
        <p:spPr>
          <a:xfrm>
            <a:off x="1500106" y="1703922"/>
            <a:ext cx="1740827" cy="523220"/>
          </a:xfrm>
          <a:prstGeom prst="rect">
            <a:avLst/>
          </a:prstGeom>
        </p:spPr>
        <p:txBody>
          <a:bodyPr wrap="square">
            <a:spAutoFit/>
          </a:bodyPr>
          <a:lstStyle/>
          <a:p>
            <a:pPr>
              <a:defRPr/>
            </a:pPr>
            <a:r>
              <a:rPr lang="zh-TW" altLang="en-US" sz="2800" b="1" dirty="0" smtClean="0">
                <a:solidFill>
                  <a:schemeClr val="accent1">
                    <a:lumMod val="50000"/>
                  </a:schemeClr>
                </a:solidFill>
                <a:latin typeface="微軟正黑體" panose="020B0604030504040204" pitchFamily="34" charset="-120"/>
                <a:ea typeface="微軟正黑體" panose="020B0604030504040204" pitchFamily="34" charset="-120"/>
              </a:rPr>
              <a:t>關注素養</a:t>
            </a:r>
            <a:endParaRPr lang="zh-TW" altLang="en-US" sz="28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64" name="TextBox 74">
            <a:extLst>
              <a:ext uri="{FF2B5EF4-FFF2-40B4-BE49-F238E27FC236}">
                <a16:creationId xmlns:a16="http://schemas.microsoft.com/office/drawing/2014/main" id="{D63940FC-1CDE-4330-8481-BE90F79D9021}"/>
              </a:ext>
            </a:extLst>
          </p:cNvPr>
          <p:cNvSpPr txBox="1"/>
          <p:nvPr/>
        </p:nvSpPr>
        <p:spPr>
          <a:xfrm>
            <a:off x="1635829" y="5397382"/>
            <a:ext cx="7091844" cy="507831"/>
          </a:xfrm>
          <a:prstGeom prst="rect">
            <a:avLst/>
          </a:prstGeom>
          <a:noFill/>
        </p:spPr>
        <p:txBody>
          <a:bodyPr wrap="square" rtlCol="0">
            <a:spAutoFit/>
          </a:bodyPr>
          <a:lstStyle/>
          <a:p>
            <a:pPr lvl="0">
              <a:lnSpc>
                <a:spcPct val="150000"/>
              </a:lnSpc>
            </a:pP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學習評量應能適時、明確、持續不斷地提供學生了解藝術學習狀況。</a:t>
            </a:r>
          </a:p>
        </p:txBody>
      </p:sp>
      <p:sp>
        <p:nvSpPr>
          <p:cNvPr id="65" name="Rectangle 75">
            <a:extLst>
              <a:ext uri="{FF2B5EF4-FFF2-40B4-BE49-F238E27FC236}">
                <a16:creationId xmlns:a16="http://schemas.microsoft.com/office/drawing/2014/main" id="{54F4263A-748B-40E1-856D-24B49D414F5E}"/>
              </a:ext>
            </a:extLst>
          </p:cNvPr>
          <p:cNvSpPr/>
          <p:nvPr/>
        </p:nvSpPr>
        <p:spPr>
          <a:xfrm>
            <a:off x="1610828" y="4979620"/>
            <a:ext cx="1620957" cy="523220"/>
          </a:xfrm>
          <a:prstGeom prst="rect">
            <a:avLst/>
          </a:prstGeom>
        </p:spPr>
        <p:txBody>
          <a:bodyPr wrap="none">
            <a:spAutoFit/>
          </a:bodyPr>
          <a:lstStyle/>
          <a:p>
            <a:pPr>
              <a:defRPr/>
            </a:pPr>
            <a:r>
              <a:rPr lang="zh-TW" altLang="en-US" sz="2800" b="1" dirty="0" smtClean="0">
                <a:solidFill>
                  <a:schemeClr val="accent2">
                    <a:lumMod val="50000"/>
                  </a:schemeClr>
                </a:solidFill>
                <a:latin typeface="微軟正黑體" panose="020B0604030504040204" pitchFamily="34" charset="-120"/>
                <a:ea typeface="微軟正黑體" panose="020B0604030504040204" pitchFamily="34" charset="-120"/>
              </a:rPr>
              <a:t>學習支持</a:t>
            </a:r>
            <a:endParaRPr lang="zh-TW" altLang="en-US" sz="28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66" name="Rectangle 78">
            <a:extLst>
              <a:ext uri="{FF2B5EF4-FFF2-40B4-BE49-F238E27FC236}">
                <a16:creationId xmlns:a16="http://schemas.microsoft.com/office/drawing/2014/main" id="{34A655C5-90A6-48DA-AB57-3D2A30D2007D}"/>
              </a:ext>
            </a:extLst>
          </p:cNvPr>
          <p:cNvSpPr/>
          <p:nvPr/>
        </p:nvSpPr>
        <p:spPr>
          <a:xfrm>
            <a:off x="5882421" y="3165630"/>
            <a:ext cx="2719230" cy="523220"/>
          </a:xfrm>
          <a:prstGeom prst="rect">
            <a:avLst/>
          </a:prstGeom>
        </p:spPr>
        <p:txBody>
          <a:bodyPr wrap="square">
            <a:spAutoFit/>
          </a:bodyPr>
          <a:lstStyle/>
          <a:p>
            <a:pPr lvl="0">
              <a:defRPr/>
            </a:pP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多元方法</a:t>
            </a:r>
            <a:endParaRPr lang="zh-TW" altLang="en-US" sz="2800"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66560" name="矩形 66559"/>
          <p:cNvSpPr/>
          <p:nvPr/>
        </p:nvSpPr>
        <p:spPr>
          <a:xfrm>
            <a:off x="5196668" y="3753292"/>
            <a:ext cx="3617155" cy="923330"/>
          </a:xfrm>
          <a:prstGeom prst="rect">
            <a:avLst/>
          </a:prstGeom>
        </p:spPr>
        <p:txBody>
          <a:bodyPr wrap="square">
            <a:spAutoFit/>
          </a:bodyPr>
          <a:lstStyle/>
          <a:p>
            <a:pPr>
              <a:lnSpc>
                <a:spcPct val="150000"/>
              </a:lnSpc>
            </a:pPr>
            <a:r>
              <a:rPr lang="zh-TW" altLang="en-US" dirty="0">
                <a:solidFill>
                  <a:schemeClr val="accent4">
                    <a:lumMod val="50000"/>
                  </a:schemeClr>
                </a:solidFill>
                <a:latin typeface="微軟正黑體" panose="020B0604030504040204" pitchFamily="34" charset="-120"/>
                <a:ea typeface="微軟正黑體" panose="020B0604030504040204" pitchFamily="34" charset="-120"/>
              </a:rPr>
              <a:t>強調質與量的多元呈現，</a:t>
            </a:r>
          </a:p>
          <a:p>
            <a:pPr>
              <a:lnSpc>
                <a:spcPct val="150000"/>
              </a:lnSpc>
            </a:pPr>
            <a:r>
              <a:rPr lang="zh-TW" altLang="en-US" dirty="0">
                <a:solidFill>
                  <a:schemeClr val="accent4">
                    <a:lumMod val="50000"/>
                  </a:schemeClr>
                </a:solidFill>
                <a:latin typeface="微軟正黑體" panose="020B0604030504040204" pitchFamily="34" charset="-120"/>
                <a:ea typeface="微軟正黑體" panose="020B0604030504040204" pitchFamily="34" charset="-120"/>
              </a:rPr>
              <a:t>包括時機、情境或評量策略的</a:t>
            </a:r>
            <a:r>
              <a:rPr lang="zh-TW" altLang="en-US" dirty="0" smtClean="0">
                <a:solidFill>
                  <a:schemeClr val="accent4">
                    <a:lumMod val="50000"/>
                  </a:schemeClr>
                </a:solidFill>
                <a:latin typeface="微軟正黑體" panose="020B0604030504040204" pitchFamily="34" charset="-120"/>
                <a:ea typeface="微軟正黑體" panose="020B0604030504040204" pitchFamily="34" charset="-120"/>
              </a:rPr>
              <a:t>多元。</a:t>
            </a:r>
            <a:endParaRPr lang="zh-TW" altLang="en-US" dirty="0">
              <a:solidFill>
                <a:schemeClr val="accent4">
                  <a:lumMod val="50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139410" y="190728"/>
            <a:ext cx="860981" cy="1079570"/>
            <a:chOff x="-139410" y="190728"/>
            <a:chExt cx="860981" cy="1079570"/>
          </a:xfrm>
        </p:grpSpPr>
        <p:sp>
          <p:nvSpPr>
            <p:cNvPr id="31" name="左中括号 4"/>
            <p:cNvSpPr/>
            <p:nvPr/>
          </p:nvSpPr>
          <p:spPr>
            <a:xfrm>
              <a:off x="470953" y="557817"/>
              <a:ext cx="105659"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等腰三角形 31"/>
            <p:cNvSpPr/>
            <p:nvPr/>
          </p:nvSpPr>
          <p:spPr>
            <a:xfrm rot="512239">
              <a:off x="139916" y="99899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等腰三角形 32"/>
            <p:cNvSpPr/>
            <p:nvPr/>
          </p:nvSpPr>
          <p:spPr>
            <a:xfrm rot="20371609">
              <a:off x="564214" y="982639"/>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等腰三角形 33"/>
            <p:cNvSpPr/>
            <p:nvPr/>
          </p:nvSpPr>
          <p:spPr>
            <a:xfrm rot="20371609">
              <a:off x="208291" y="68949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等腰三角形 34"/>
            <p:cNvSpPr/>
            <p:nvPr/>
          </p:nvSpPr>
          <p:spPr>
            <a:xfrm rot="3761573">
              <a:off x="-231917" y="283235"/>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48</a:t>
            </a:r>
            <a:endParaRPr lang="zh-TW" altLang="en-US" sz="1200" dirty="0" smtClean="0">
              <a:solidFill>
                <a:srgbClr val="898989"/>
              </a:solidFill>
            </a:endParaRPr>
          </a:p>
        </p:txBody>
      </p:sp>
      <p:sp>
        <p:nvSpPr>
          <p:cNvPr id="56" name="矩形 55"/>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892260" y="1789999"/>
            <a:ext cx="364202" cy="523220"/>
          </a:xfrm>
          <a:prstGeom prst="rect">
            <a:avLst/>
          </a:prstGeom>
        </p:spPr>
        <p:txBody>
          <a:bodyPr wrap="none">
            <a:spAutoFit/>
          </a:bodyPr>
          <a:lstStyle/>
          <a:p>
            <a:pPr algn="ctr"/>
            <a:r>
              <a:rPr lang="en-US" altLang="zh-TW" sz="2800" dirty="0">
                <a:solidFill>
                  <a:schemeClr val="bg1"/>
                </a:solidFill>
                <a:latin typeface="Times New Roman" panose="02020603050405020304" pitchFamily="18" charset="0"/>
                <a:cs typeface="Times New Roman" panose="02020603050405020304" pitchFamily="18" charset="0"/>
              </a:rPr>
              <a:t>1</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58" name="矩形 57"/>
          <p:cNvSpPr/>
          <p:nvPr/>
        </p:nvSpPr>
        <p:spPr>
          <a:xfrm>
            <a:off x="5453879" y="2904020"/>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2</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
        <p:nvSpPr>
          <p:cNvPr id="59" name="矩形 58"/>
          <p:cNvSpPr/>
          <p:nvPr/>
        </p:nvSpPr>
        <p:spPr>
          <a:xfrm>
            <a:off x="892965" y="4904641"/>
            <a:ext cx="364202" cy="523220"/>
          </a:xfrm>
          <a:prstGeom prst="rect">
            <a:avLst/>
          </a:prstGeom>
        </p:spPr>
        <p:txBody>
          <a:bodyPr wrap="none">
            <a:spAutoFit/>
          </a:bodyPr>
          <a:lstStyle/>
          <a:p>
            <a:pPr algn="ctr"/>
            <a:r>
              <a:rPr lang="en-US" altLang="zh-TW" sz="2800" dirty="0" smtClean="0">
                <a:solidFill>
                  <a:schemeClr val="bg1"/>
                </a:solidFill>
                <a:latin typeface="Times New Roman" panose="02020603050405020304" pitchFamily="18" charset="0"/>
                <a:cs typeface="Times New Roman" panose="02020603050405020304" pitchFamily="18" charset="0"/>
              </a:rPr>
              <a:t>3</a:t>
            </a:r>
            <a:endParaRPr lang="zh-TW" alt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58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childTnLst>
                          </p:cTn>
                        </p:par>
                        <p:par>
                          <p:cTn id="24" fill="hold">
                            <p:stCondLst>
                              <p:cond delay="3750"/>
                            </p:stCondLst>
                            <p:childTnLst>
                              <p:par>
                                <p:cTn id="25" presetID="2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4750"/>
                            </p:stCondLst>
                            <p:childTnLst>
                              <p:par>
                                <p:cTn id="33" presetID="10"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750"/>
                                        <p:tgtEl>
                                          <p:spTgt spid="47"/>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7000"/>
                            </p:stCondLst>
                            <p:childTnLst>
                              <p:par>
                                <p:cTn id="45" presetID="10" presetClass="entr" presetSubtype="0"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750"/>
                                        <p:tgtEl>
                                          <p:spTgt spid="53"/>
                                        </p:tgtEl>
                                      </p:cBhvr>
                                    </p:animEffect>
                                  </p:childTnLst>
                                </p:cTn>
                              </p:par>
                            </p:childTnLst>
                          </p:cTn>
                        </p:par>
                        <p:par>
                          <p:cTn id="48" fill="hold">
                            <p:stCondLst>
                              <p:cond delay="775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5" grpId="0" animBg="1"/>
      <p:bldP spid="46" grpId="0" animBg="1"/>
      <p:bldP spid="51" grpId="0" animBg="1"/>
      <p:bldP spid="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5844" y="140109"/>
            <a:ext cx="7886700" cy="974725"/>
          </a:xfrm>
        </p:spPr>
        <p:txBody>
          <a:bodyPr rtlCol="0">
            <a:normAutofit/>
          </a:bodyPr>
          <a:lstStyle/>
          <a:p>
            <a:pPr algn="ctr" eaLnBrk="1" fontAlgn="auto" hangingPunct="1">
              <a:lnSpc>
                <a:spcPct val="100000"/>
              </a:lnSpc>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議題適切融入</a:t>
            </a:r>
            <a:endParaRPr lang="zh-TW" altLang="en-US" sz="3600" b="1" spc="4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49</a:t>
            </a:fld>
            <a:endParaRPr lang="zh-TW" altLang="en-US" sz="1200" smtClean="0">
              <a:solidFill>
                <a:srgbClr val="898989"/>
              </a:solidFill>
            </a:endParaRPr>
          </a:p>
        </p:txBody>
      </p:sp>
      <p:sp>
        <p:nvSpPr>
          <p:cNvPr id="14" name="矩形 13">
            <a:extLst>
              <a:ext uri="{FF2B5EF4-FFF2-40B4-BE49-F238E27FC236}">
                <a16:creationId xmlns:a16="http://schemas.microsoft.com/office/drawing/2014/main" id="{42F6CD15-F108-4BE4-AD35-181D84D2AA77}"/>
              </a:ext>
            </a:extLst>
          </p:cNvPr>
          <p:cNvSpPr/>
          <p:nvPr/>
        </p:nvSpPr>
        <p:spPr>
          <a:xfrm>
            <a:off x="760942" y="2279626"/>
            <a:ext cx="7802136" cy="1294137"/>
          </a:xfrm>
          <a:prstGeom prst="rect">
            <a:avLst/>
          </a:prstGeom>
        </p:spPr>
        <p:txBody>
          <a:bodyPr wrap="none">
            <a:spAutoFit/>
          </a:bodyPr>
          <a:lstStyle/>
          <a:p>
            <a:pPr>
              <a:lnSpc>
                <a:spcPct val="150000"/>
              </a:lnSpc>
              <a:defRPr/>
            </a:pPr>
            <a:r>
              <a:rPr lang="zh-TW" altLang="en-US" b="1" dirty="0">
                <a:latin typeface="微軟正黑體" panose="020B0604030504040204" pitchFamily="34" charset="-120"/>
                <a:ea typeface="微軟正黑體" panose="020B0604030504040204" pitchFamily="34" charset="-120"/>
              </a:rPr>
              <a:t>藝術領域課綱強調學生透過藝術的表現與鑑賞，</a:t>
            </a:r>
            <a:endParaRPr lang="en-US" altLang="zh-TW" b="1" dirty="0">
              <a:latin typeface="微軟正黑體" panose="020B0604030504040204" pitchFamily="34" charset="-120"/>
              <a:ea typeface="微軟正黑體" panose="020B0604030504040204" pitchFamily="34" charset="-120"/>
            </a:endParaRPr>
          </a:p>
          <a:p>
            <a:pPr>
              <a:lnSpc>
                <a:spcPct val="150000"/>
              </a:lnSpc>
              <a:defRPr/>
            </a:pPr>
            <a:r>
              <a:rPr lang="zh-TW" altLang="en-US" b="1" dirty="0">
                <a:latin typeface="微軟正黑體" panose="020B0604030504040204" pitchFamily="34" charset="-120"/>
                <a:ea typeface="微軟正黑體" panose="020B0604030504040204" pitchFamily="34" charset="-120"/>
              </a:rPr>
              <a:t>以藝術探究現象、表達觀點、解決問題等的學習，並能實踐於日常生活中，</a:t>
            </a:r>
            <a:endParaRPr lang="en-US" altLang="zh-TW" b="1" dirty="0">
              <a:latin typeface="微軟正黑體" panose="020B0604030504040204" pitchFamily="34" charset="-120"/>
              <a:ea typeface="微軟正黑體" panose="020B0604030504040204" pitchFamily="34" charset="-120"/>
            </a:endParaRPr>
          </a:p>
          <a:p>
            <a:pPr>
              <a:lnSpc>
                <a:spcPct val="150000"/>
              </a:lnSpc>
              <a:defRPr/>
            </a:pPr>
            <a:r>
              <a:rPr lang="zh-TW" altLang="en-US" b="1" dirty="0">
                <a:latin typeface="微軟正黑體" panose="020B0604030504040204" pitchFamily="34" charset="-120"/>
                <a:ea typeface="微軟正黑體" panose="020B0604030504040204" pitchFamily="34" charset="-120"/>
              </a:rPr>
              <a:t>其與議題融入教育欲培養學生問題解決與行動實踐的能力，有共通之處。</a:t>
            </a:r>
            <a:endParaRPr lang="zh-TW" altLang="en-US" b="1" dirty="0"/>
          </a:p>
        </p:txBody>
      </p:sp>
      <p:sp>
        <p:nvSpPr>
          <p:cNvPr id="16" name="矩形 15">
            <a:extLst>
              <a:ext uri="{FF2B5EF4-FFF2-40B4-BE49-F238E27FC236}">
                <a16:creationId xmlns:a16="http://schemas.microsoft.com/office/drawing/2014/main" id="{3F53B2DE-174D-4097-B6EB-77A719F38D68}"/>
              </a:ext>
            </a:extLst>
          </p:cNvPr>
          <p:cNvSpPr/>
          <p:nvPr/>
        </p:nvSpPr>
        <p:spPr>
          <a:xfrm>
            <a:off x="760942" y="4038924"/>
            <a:ext cx="7716504" cy="1754326"/>
          </a:xfrm>
          <a:prstGeom prst="rect">
            <a:avLst/>
          </a:prstGeom>
        </p:spPr>
        <p:txBody>
          <a:bodyPr wrap="square">
            <a:spAutoFit/>
          </a:bodyPr>
          <a:lstStyle/>
          <a:p>
            <a:pPr marL="87313">
              <a:lnSpc>
                <a:spcPct val="150000"/>
              </a:lnSpc>
              <a:defRPr/>
            </a:pPr>
            <a:r>
              <a:rPr lang="zh-TW" altLang="en-US" b="1" dirty="0">
                <a:latin typeface="微軟正黑體" panose="020B0604030504040204" pitchFamily="34" charset="-120"/>
                <a:ea typeface="微軟正黑體" panose="020B0604030504040204" pitchFamily="34" charset="-120"/>
              </a:rPr>
              <a:t>藝術領域</a:t>
            </a:r>
            <a:r>
              <a:rPr lang="zh-TW" altLang="zh-TW" b="1" dirty="0">
                <a:latin typeface="微軟正黑體" panose="020B0604030504040204" pitchFamily="34" charset="-120"/>
                <a:ea typeface="微軟正黑體" panose="020B0604030504040204" pitchFamily="34" charset="-120"/>
              </a:rPr>
              <a:t>課綱</a:t>
            </a:r>
            <a:r>
              <a:rPr lang="zh-TW" altLang="zh-TW" b="1" dirty="0">
                <a:solidFill>
                  <a:srgbClr val="FF0000"/>
                </a:solidFill>
                <a:latin typeface="微軟正黑體" panose="020B0604030504040204" pitchFamily="34" charset="-120"/>
                <a:ea typeface="微軟正黑體" panose="020B0604030504040204" pitchFamily="34" charset="-120"/>
              </a:rPr>
              <a:t>「附錄二</a:t>
            </a:r>
            <a:r>
              <a:rPr lang="zh-TW"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議題適切融入領域課程綱要</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87313">
              <a:lnSpc>
                <a:spcPct val="150000"/>
              </a:lnSpc>
              <a:defRPr/>
            </a:pPr>
            <a:r>
              <a:rPr lang="zh-TW" altLang="zh-TW" b="1" dirty="0" smtClean="0">
                <a:latin typeface="微軟正黑體" panose="020B0604030504040204" pitchFamily="34" charset="-120"/>
                <a:ea typeface="微軟正黑體" panose="020B0604030504040204" pitchFamily="34" charset="-120"/>
              </a:rPr>
              <a:t>除</a:t>
            </a:r>
            <a:r>
              <a:rPr lang="zh-TW" altLang="zh-TW" b="1" dirty="0">
                <a:latin typeface="微軟正黑體" panose="020B0604030504040204" pitchFamily="34" charset="-120"/>
                <a:ea typeface="微軟正黑體" panose="020B0604030504040204" pitchFamily="34" charset="-120"/>
              </a:rPr>
              <a:t>明列「性別平等教育、人權教育、環境教育、海洋教育」議題之學習主題與實質內涵外</a:t>
            </a:r>
            <a:r>
              <a:rPr lang="zh-TW" altLang="zh-TW" b="1" dirty="0" smtClean="0">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學習</a:t>
            </a:r>
            <a:r>
              <a:rPr lang="zh-TW" altLang="zh-TW" b="1" dirty="0">
                <a:solidFill>
                  <a:srgbClr val="FF0000"/>
                </a:solidFill>
                <a:latin typeface="微軟正黑體" panose="020B0604030504040204" pitchFamily="34" charset="-120"/>
                <a:ea typeface="微軟正黑體" panose="020B0604030504040204" pitchFamily="34" charset="-120"/>
              </a:rPr>
              <a:t>重點</a:t>
            </a:r>
            <a:r>
              <a:rPr lang="zh-TW" altLang="zh-TW" b="1" dirty="0">
                <a:latin typeface="微軟正黑體" panose="020B0604030504040204" pitchFamily="34" charset="-120"/>
                <a:ea typeface="微軟正黑體" panose="020B0604030504040204" pitchFamily="34" charset="-120"/>
              </a:rPr>
              <a:t>亦能呼應</a:t>
            </a:r>
            <a:r>
              <a:rPr lang="zh-TW" altLang="en-US" b="1" dirty="0">
                <a:latin typeface="微軟正黑體" panose="020B0604030504040204" pitchFamily="34" charset="-120"/>
                <a:ea typeface="微軟正黑體" panose="020B0604030504040204" pitchFamily="34" charset="-120"/>
              </a:rPr>
              <a:t>科技、家庭、原住民族教育、品德、生命、資訊、生涯規劃</a:t>
            </a:r>
            <a:r>
              <a:rPr lang="zh-TW" altLang="en-US" b="1" dirty="0" smtClean="0">
                <a:latin typeface="微軟正黑體" panose="020B0604030504040204" pitchFamily="34" charset="-120"/>
                <a:ea typeface="微軟正黑體" panose="020B0604030504040204" pitchFamily="34" charset="-120"/>
              </a:rPr>
              <a:t>、多元</a:t>
            </a:r>
            <a:r>
              <a:rPr lang="zh-TW" altLang="en-US" b="1" dirty="0">
                <a:latin typeface="微軟正黑體" panose="020B0604030504040204" pitchFamily="34" charset="-120"/>
                <a:ea typeface="微軟正黑體" panose="020B0604030504040204" pitchFamily="34" charset="-120"/>
              </a:rPr>
              <a:t>文化、戶外教育及國際教育</a:t>
            </a:r>
            <a:r>
              <a:rPr lang="zh-TW" altLang="zh-TW" b="1" dirty="0">
                <a:latin typeface="微軟正黑體" panose="020B0604030504040204" pitchFamily="34" charset="-120"/>
                <a:ea typeface="微軟正黑體" panose="020B0604030504040204" pitchFamily="34" charset="-120"/>
              </a:rPr>
              <a:t>等議題。</a:t>
            </a:r>
            <a:endParaRPr lang="en-US" altLang="zh-TW" b="1" dirty="0">
              <a:latin typeface="微軟正黑體" panose="020B0604030504040204" pitchFamily="34" charset="-120"/>
              <a:ea typeface="微軟正黑體" panose="020B0604030504040204" pitchFamily="34" charset="-120"/>
            </a:endParaRPr>
          </a:p>
        </p:txBody>
      </p:sp>
      <p:sp>
        <p:nvSpPr>
          <p:cNvPr id="23" name="等腰三角形 22"/>
          <p:cNvSpPr/>
          <p:nvPr/>
        </p:nvSpPr>
        <p:spPr>
          <a:xfrm rot="512239">
            <a:off x="2563725" y="209932"/>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20371609">
            <a:off x="6573166" y="1192605"/>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20371609">
            <a:off x="2210314" y="445408"/>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3761573">
            <a:off x="1707118" y="134059"/>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20371609">
            <a:off x="6565783" y="887822"/>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32"/>
          <p:cNvCxnSpPr/>
          <p:nvPr/>
        </p:nvCxnSpPr>
        <p:spPr>
          <a:xfrm flipH="1">
            <a:off x="3127779" y="-68375"/>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33"/>
          <p:cNvCxnSpPr/>
          <p:nvPr/>
        </p:nvCxnSpPr>
        <p:spPr>
          <a:xfrm flipH="1">
            <a:off x="6143579" y="540840"/>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连接符 35"/>
          <p:cNvCxnSpPr/>
          <p:nvPr/>
        </p:nvCxnSpPr>
        <p:spPr>
          <a:xfrm flipH="1">
            <a:off x="5864083" y="-68375"/>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6"/>
          <p:cNvCxnSpPr/>
          <p:nvPr/>
        </p:nvCxnSpPr>
        <p:spPr>
          <a:xfrm flipH="1">
            <a:off x="4002838" y="978928"/>
            <a:ext cx="456392" cy="37256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9"/>
          <p:cNvCxnSpPr/>
          <p:nvPr/>
        </p:nvCxnSpPr>
        <p:spPr>
          <a:xfrm>
            <a:off x="0" y="2035246"/>
            <a:ext cx="466201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29"/>
          <p:cNvCxnSpPr/>
          <p:nvPr/>
        </p:nvCxnSpPr>
        <p:spPr>
          <a:xfrm>
            <a:off x="4481990" y="3818143"/>
            <a:ext cx="466201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29"/>
          <p:cNvCxnSpPr/>
          <p:nvPr/>
        </p:nvCxnSpPr>
        <p:spPr>
          <a:xfrm>
            <a:off x="-14809" y="6032533"/>
            <a:ext cx="466201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903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par>
                                <p:cTn id="41" presetID="3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1000" fill="hold"/>
                                        <p:tgtEl>
                                          <p:spTgt spid="31"/>
                                        </p:tgtEl>
                                        <p:attrNameLst>
                                          <p:attrName>ppt_w</p:attrName>
                                        </p:attrNameLst>
                                      </p:cBhvr>
                                      <p:tavLst>
                                        <p:tav tm="0">
                                          <p:val>
                                            <p:fltVal val="0"/>
                                          </p:val>
                                        </p:tav>
                                        <p:tav tm="100000">
                                          <p:val>
                                            <p:strVal val="#ppt_w"/>
                                          </p:val>
                                        </p:tav>
                                      </p:tavLst>
                                    </p:anim>
                                    <p:anim calcmode="lin" valueType="num">
                                      <p:cBhvr>
                                        <p:cTn id="50" dur="1000" fill="hold"/>
                                        <p:tgtEl>
                                          <p:spTgt spid="31"/>
                                        </p:tgtEl>
                                        <p:attrNameLst>
                                          <p:attrName>ppt_h</p:attrName>
                                        </p:attrNameLst>
                                      </p:cBhvr>
                                      <p:tavLst>
                                        <p:tav tm="0">
                                          <p:val>
                                            <p:fltVal val="0"/>
                                          </p:val>
                                        </p:tav>
                                        <p:tav tm="100000">
                                          <p:val>
                                            <p:strVal val="#ppt_h"/>
                                          </p:val>
                                        </p:tav>
                                      </p:tavLst>
                                    </p:anim>
                                    <p:anim calcmode="lin" valueType="num">
                                      <p:cBhvr>
                                        <p:cTn id="51" dur="1000" fill="hold"/>
                                        <p:tgtEl>
                                          <p:spTgt spid="31"/>
                                        </p:tgtEl>
                                        <p:attrNameLst>
                                          <p:attrName>style.rotation</p:attrName>
                                        </p:attrNameLst>
                                      </p:cBhvr>
                                      <p:tavLst>
                                        <p:tav tm="0">
                                          <p:val>
                                            <p:fltVal val="90"/>
                                          </p:val>
                                        </p:tav>
                                        <p:tav tm="100000">
                                          <p:val>
                                            <p:fltVal val="0"/>
                                          </p:val>
                                        </p:tav>
                                      </p:tavLst>
                                    </p:anim>
                                    <p:animEffect transition="in" filter="fade">
                                      <p:cBhvr>
                                        <p:cTn id="52" dur="1000"/>
                                        <p:tgtEl>
                                          <p:spTgt spid="31"/>
                                        </p:tgtEl>
                                      </p:cBhvr>
                                    </p:animEffect>
                                  </p:childTnLst>
                                </p:cTn>
                              </p:par>
                              <p:par>
                                <p:cTn id="53" presetID="3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2132086612"/>
              </p:ext>
            </p:extLst>
          </p:nvPr>
        </p:nvGraphicFramePr>
        <p:xfrm>
          <a:off x="642910" y="1000294"/>
          <a:ext cx="8352928" cy="502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815975" y="4911149"/>
            <a:ext cx="2000115" cy="482784"/>
          </a:xfrm>
          <a:prstGeom prst="roundRect">
            <a:avLst>
              <a:gd name="adj" fmla="val 16667"/>
            </a:avLst>
          </a:prstGeom>
          <a:solidFill>
            <a:srgbClr val="FDCBC3"/>
          </a:solidFill>
          <a:ln w="38100">
            <a:no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2000" b="1" dirty="0" smtClean="0">
                <a:latin typeface="微軟正黑體" panose="020B0604030504040204" pitchFamily="34" charset="-120"/>
                <a:ea typeface="微軟正黑體" panose="020B0604030504040204" pitchFamily="34" charset="-120"/>
              </a:rPr>
              <a:t>啟發</a:t>
            </a:r>
            <a:r>
              <a:rPr lang="zh-TW" altLang="en-US" sz="2000" b="1" dirty="0">
                <a:latin typeface="微軟正黑體" panose="020B0604030504040204" pitchFamily="34" charset="-120"/>
                <a:ea typeface="微軟正黑體" panose="020B0604030504040204" pitchFamily="34" charset="-120"/>
              </a:rPr>
              <a:t>生命潛能</a:t>
            </a:r>
          </a:p>
        </p:txBody>
      </p:sp>
      <p:sp>
        <p:nvSpPr>
          <p:cNvPr id="21509" name="AutoShape 10"/>
          <p:cNvSpPr>
            <a:spLocks noChangeArrowheads="1"/>
          </p:cNvSpPr>
          <p:nvPr/>
        </p:nvSpPr>
        <p:spPr bwMode="auto">
          <a:xfrm>
            <a:off x="5005091" y="4911149"/>
            <a:ext cx="1862370" cy="482784"/>
          </a:xfrm>
          <a:prstGeom prst="roundRect">
            <a:avLst>
              <a:gd name="adj" fmla="val 16667"/>
            </a:avLst>
          </a:prstGeom>
          <a:solidFill>
            <a:srgbClr val="FFCC66"/>
          </a:solidFill>
          <a:ln w="381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2000" b="1" dirty="0" smtClean="0">
                <a:latin typeface="微軟正黑體" panose="020B0604030504040204" pitchFamily="34" charset="-120"/>
                <a:ea typeface="微軟正黑體" panose="020B0604030504040204" pitchFamily="34" charset="-120"/>
              </a:rPr>
              <a:t>陶</a:t>
            </a:r>
            <a:r>
              <a:rPr lang="zh-TW" altLang="en-US" sz="2000" b="1" dirty="0">
                <a:latin typeface="微軟正黑體" panose="020B0604030504040204" pitchFamily="34" charset="-120"/>
                <a:ea typeface="微軟正黑體" panose="020B0604030504040204" pitchFamily="34" charset="-120"/>
              </a:rPr>
              <a:t>養生活知能</a:t>
            </a:r>
          </a:p>
        </p:txBody>
      </p:sp>
      <p:sp>
        <p:nvSpPr>
          <p:cNvPr id="21510" name="AutoShape 11"/>
          <p:cNvSpPr>
            <a:spLocks noChangeArrowheads="1"/>
          </p:cNvSpPr>
          <p:nvPr/>
        </p:nvSpPr>
        <p:spPr bwMode="auto">
          <a:xfrm>
            <a:off x="2914508" y="4911149"/>
            <a:ext cx="1992165" cy="482784"/>
          </a:xfrm>
          <a:prstGeom prst="roundRect">
            <a:avLst>
              <a:gd name="adj" fmla="val 16667"/>
            </a:avLst>
          </a:prstGeom>
          <a:solidFill>
            <a:schemeClr val="accent2">
              <a:lumMod val="60000"/>
              <a:lumOff val="40000"/>
            </a:schemeClr>
          </a:solidFill>
          <a:ln w="38100">
            <a:noFill/>
            <a:round/>
            <a:headEnd/>
            <a:tailEnd/>
          </a:ln>
          <a:effectLst>
            <a:outerShdw dist="28398" dir="3806097" algn="ctr" rotWithShape="0">
              <a:srgbClr val="205867">
                <a:alpha val="50000"/>
              </a:srgb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2000" b="1" dirty="0" smtClean="0">
                <a:latin typeface="微軟正黑體" panose="020B0604030504040204" pitchFamily="34" charset="-120"/>
                <a:ea typeface="微軟正黑體" panose="020B0604030504040204" pitchFamily="34" charset="-120"/>
              </a:rPr>
              <a:t>促進</a:t>
            </a:r>
            <a:r>
              <a:rPr lang="zh-TW" altLang="en-US" sz="2000" b="1" dirty="0">
                <a:latin typeface="微軟正黑體" panose="020B0604030504040204" pitchFamily="34" charset="-120"/>
                <a:ea typeface="微軟正黑體" panose="020B0604030504040204" pitchFamily="34" charset="-120"/>
              </a:rPr>
              <a:t>生涯發展</a:t>
            </a:r>
          </a:p>
        </p:txBody>
      </p:sp>
      <p:sp>
        <p:nvSpPr>
          <p:cNvPr id="21511" name="AutoShape 12"/>
          <p:cNvSpPr>
            <a:spLocks noChangeArrowheads="1"/>
          </p:cNvSpPr>
          <p:nvPr/>
        </p:nvSpPr>
        <p:spPr bwMode="auto">
          <a:xfrm>
            <a:off x="6965879" y="4911149"/>
            <a:ext cx="1931541" cy="482784"/>
          </a:xfrm>
          <a:prstGeom prst="roundRect">
            <a:avLst>
              <a:gd name="adj" fmla="val 16667"/>
            </a:avLst>
          </a:prstGeom>
          <a:solidFill>
            <a:schemeClr val="accent4">
              <a:lumMod val="20000"/>
              <a:lumOff val="80000"/>
            </a:schemeClr>
          </a:solidFill>
          <a:ln w="38100">
            <a:no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r>
              <a:rPr lang="zh-TW" altLang="en-US" sz="2000" b="1" dirty="0" smtClean="0">
                <a:latin typeface="微軟正黑體" panose="020B0604030504040204" pitchFamily="34" charset="-120"/>
                <a:ea typeface="微軟正黑體" panose="020B0604030504040204" pitchFamily="34" charset="-120"/>
              </a:rPr>
              <a:t>涵</a:t>
            </a:r>
            <a:r>
              <a:rPr lang="zh-TW" altLang="en-US" sz="2000" b="1" dirty="0">
                <a:latin typeface="微軟正黑體" panose="020B0604030504040204" pitchFamily="34" charset="-120"/>
                <a:ea typeface="微軟正黑體" panose="020B0604030504040204" pitchFamily="34" charset="-120"/>
              </a:rPr>
              <a:t>育公民責任</a:t>
            </a:r>
          </a:p>
        </p:txBody>
      </p:sp>
      <p:sp>
        <p:nvSpPr>
          <p:cNvPr id="21512" name="文字方塊 9"/>
          <p:cNvSpPr txBox="1">
            <a:spLocks noChangeArrowheads="1"/>
          </p:cNvSpPr>
          <p:nvPr/>
        </p:nvSpPr>
        <p:spPr bwMode="auto">
          <a:xfrm>
            <a:off x="131763" y="1302772"/>
            <a:ext cx="6842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sp>
        <p:nvSpPr>
          <p:cNvPr id="21513" name="標題 1"/>
          <p:cNvSpPr>
            <a:spLocks noGrp="1"/>
          </p:cNvSpPr>
          <p:nvPr>
            <p:ph type="title" idx="4294967295"/>
          </p:nvPr>
        </p:nvSpPr>
        <p:spPr>
          <a:xfrm>
            <a:off x="473869" y="126742"/>
            <a:ext cx="8229600" cy="722313"/>
          </a:xfrm>
        </p:spPr>
        <p:txBody>
          <a:bodyPr>
            <a:normAutofit/>
          </a:bodyPr>
          <a:lstStyle/>
          <a:p>
            <a:pPr algn="ctr" eaLnBrk="1" hangingPunct="1">
              <a:defRPr/>
            </a:pPr>
            <a:r>
              <a:rPr lang="zh-TW" altLang="en-US" sz="32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Tree>
    <p:extLst>
      <p:ext uri="{BB962C8B-B14F-4D97-AF65-F5344CB8AC3E}">
        <p14:creationId xmlns:p14="http://schemas.microsoft.com/office/powerpoint/2010/main" val="3061254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84012" y="256244"/>
            <a:ext cx="7886700" cy="785813"/>
          </a:xfrm>
        </p:spPr>
        <p:txBody>
          <a:bodyPr rtlCol="0">
            <a:normAutofit/>
          </a:bodyPr>
          <a:lstStyle/>
          <a:p>
            <a:pPr eaLnBrk="1" fontAlgn="auto" hangingPunct="1">
              <a:lnSpc>
                <a:spcPct val="1000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extLst>
              <p:ext uri="{D42A27DB-BD31-4B8C-83A1-F6EECF244321}">
                <p14:modId xmlns:p14="http://schemas.microsoft.com/office/powerpoint/2010/main" val="3775726429"/>
              </p:ext>
            </p:extLst>
          </p:nvPr>
        </p:nvGraphicFramePr>
        <p:xfrm>
          <a:off x="179388" y="1373188"/>
          <a:ext cx="8775699" cy="4943391"/>
        </p:xfrm>
        <a:graphic>
          <a:graphicData uri="http://schemas.openxmlformats.org/drawingml/2006/table">
            <a:tbl>
              <a:tblPr firstRow="1" firstCol="1" lastRow="1" lastCol="1" bandRow="1" bandCol="1">
                <a:tableStyleId>{9DCAF9ED-07DC-4A11-8D7F-57B35C25682E}</a:tableStyleId>
              </a:tblPr>
              <a:tblGrid>
                <a:gridCol w="677963">
                  <a:extLst>
                    <a:ext uri="{9D8B030D-6E8A-4147-A177-3AD203B41FA5}">
                      <a16:colId xmlns:a16="http://schemas.microsoft.com/office/drawing/2014/main" val="20000"/>
                    </a:ext>
                  </a:extLst>
                </a:gridCol>
                <a:gridCol w="869737">
                  <a:extLst>
                    <a:ext uri="{9D8B030D-6E8A-4147-A177-3AD203B41FA5}">
                      <a16:colId xmlns:a16="http://schemas.microsoft.com/office/drawing/2014/main" val="20001"/>
                    </a:ext>
                  </a:extLst>
                </a:gridCol>
                <a:gridCol w="1714263">
                  <a:extLst>
                    <a:ext uri="{9D8B030D-6E8A-4147-A177-3AD203B41FA5}">
                      <a16:colId xmlns:a16="http://schemas.microsoft.com/office/drawing/2014/main" val="20002"/>
                    </a:ext>
                  </a:extLst>
                </a:gridCol>
                <a:gridCol w="2544814">
                  <a:extLst>
                    <a:ext uri="{9D8B030D-6E8A-4147-A177-3AD203B41FA5}">
                      <a16:colId xmlns:a16="http://schemas.microsoft.com/office/drawing/2014/main" val="20003"/>
                    </a:ext>
                  </a:extLst>
                </a:gridCol>
                <a:gridCol w="2968922">
                  <a:extLst>
                    <a:ext uri="{9D8B030D-6E8A-4147-A177-3AD203B41FA5}">
                      <a16:colId xmlns:a16="http://schemas.microsoft.com/office/drawing/2014/main" val="20004"/>
                    </a:ext>
                  </a:extLst>
                </a:gridCol>
              </a:tblGrid>
              <a:tr h="652244">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議題</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b="1" kern="100" dirty="0">
                          <a:effectLst/>
                          <a:latin typeface="微軟正黑體" panose="020B0604030504040204" pitchFamily="34" charset="-120"/>
                          <a:ea typeface="微軟正黑體" panose="020B0604030504040204" pitchFamily="34" charset="-120"/>
                        </a:rPr>
                        <a:t>主題</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議題實質內涵</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融入課程綱要學習重點之示例</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說明</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extLst>
                  <a:ext uri="{0D108BD9-81ED-4DB2-BD59-A6C34878D82A}">
                    <a16:rowId xmlns:a16="http://schemas.microsoft.com/office/drawing/2014/main" val="10000"/>
                  </a:ext>
                </a:extLst>
              </a:tr>
              <a:tr h="1860768">
                <a:tc>
                  <a:txBody>
                    <a:bodyPr/>
                    <a:lstStyle/>
                    <a:p>
                      <a:pPr algn="ctr">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性別平等教育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ctr">
                        <a:spcAft>
                          <a:spcPts val="0"/>
                        </a:spcAft>
                      </a:pPr>
                      <a:r>
                        <a:rPr lang="zh-TW" altLang="en-US" sz="1600" b="0" kern="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科技、資訊與媒體的性別識讀</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性</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J7</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解析各種媒體所傳遞的性別迷思、偏見與歧視。</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視</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1-Ⅳ-4</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能透過議題創作，表達對生活環境及社會文化的理解。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可引導學生透過資料蒐集，探討各種媒體（如電視</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電影</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網路</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雜誌</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大眾捷運之廣告）呈現出家庭</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學校</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職場</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社會的性別迷思、偏見與歧視，並透過藝術創作（如繪畫、雕塑、攝影、影片拍攝、複合媒材、裝置藝術等）詮釋此議題，以表達對生活環境及社會文化的理解。</a:t>
                      </a:r>
                      <a:endParaRPr lang="zh-TW" sz="14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val="10001"/>
                  </a:ext>
                </a:extLst>
              </a:tr>
              <a:tr h="2430379">
                <a:tc>
                  <a:txBody>
                    <a:bodyPr/>
                    <a:lstStyle/>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環境教育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環境</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倫理</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環</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J1</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了解生物多樣性及環境承載力的重要性。</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表</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3-Ⅳ-2</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能運用多元創作探討公共議題，展現人文關懷與獨立思考能力。</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hangingPunct="0">
                        <a:spcAft>
                          <a:spcPts val="0"/>
                        </a:spcAft>
                      </a:pP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可引導學學生運用曾學習過的藝術創作方法，研訂環境教育相關主題進行創作，如針對目前自然環境與生物界面臨哪些嚴重的問題，如過度開發、環境污染、全球暖化、糧食危機、過度捕殺野生動物等問題的創作或表演。再者，以同儕相互欣賞與討論，喚起學生對環境生態的珍視情感，培養人文關懷與獨立思考能力，進而促進人與自然的和諧關係。</a:t>
                      </a:r>
                      <a:endParaRPr lang="zh-TW" sz="14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val="10002"/>
                  </a:ext>
                </a:extLst>
              </a:tr>
            </a:tbl>
          </a:graphicData>
        </a:graphic>
      </p:graphicFrame>
      <p:sp>
        <p:nvSpPr>
          <p:cNvPr id="5" name="文字方塊 4"/>
          <p:cNvSpPr txBox="1"/>
          <p:nvPr/>
        </p:nvSpPr>
        <p:spPr>
          <a:xfrm>
            <a:off x="74911" y="6311378"/>
            <a:ext cx="6885218" cy="261610"/>
          </a:xfrm>
          <a:prstGeom prst="rect">
            <a:avLst/>
          </a:prstGeom>
          <a:noFill/>
        </p:spPr>
        <p:txBody>
          <a:bodyPr wrap="none">
            <a:spAutoFit/>
          </a:bodyPr>
          <a:lstStyle/>
          <a:p>
            <a:pPr>
              <a:defRPr/>
            </a:pP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100" b="1" dirty="0" smtClean="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十二年國教國民中小學暨普通型高級中等學校藝術領域課程手冊</a:t>
            </a:r>
            <a:r>
              <a:rPr lang="en-US" altLang="zh-TW" sz="1100" b="1" dirty="0" smtClean="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之「陸、藝術領域之議題融入說明」</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50</a:t>
            </a:fld>
            <a:endParaRPr lang="zh-TW" altLang="en-US" sz="1200" dirty="0" smtClean="0">
              <a:solidFill>
                <a:srgbClr val="898989"/>
              </a:solidFill>
            </a:endParaRPr>
          </a:p>
        </p:txBody>
      </p:sp>
      <p:sp>
        <p:nvSpPr>
          <p:cNvPr id="6" name="等腰三角形 5"/>
          <p:cNvSpPr/>
          <p:nvPr/>
        </p:nvSpPr>
        <p:spPr>
          <a:xfrm rot="512239">
            <a:off x="2563725" y="231627"/>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20371609">
            <a:off x="6861630" y="1212801"/>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20371609">
            <a:off x="2210314" y="46710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3761573">
            <a:off x="1707118" y="155754"/>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20371609">
            <a:off x="6854247" y="908018"/>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32"/>
          <p:cNvCxnSpPr/>
          <p:nvPr/>
        </p:nvCxnSpPr>
        <p:spPr>
          <a:xfrm flipH="1">
            <a:off x="3127779" y="-46680"/>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33"/>
          <p:cNvCxnSpPr/>
          <p:nvPr/>
        </p:nvCxnSpPr>
        <p:spPr>
          <a:xfrm flipH="1">
            <a:off x="6432043" y="561036"/>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35"/>
          <p:cNvCxnSpPr/>
          <p:nvPr/>
        </p:nvCxnSpPr>
        <p:spPr>
          <a:xfrm flipH="1">
            <a:off x="5864083" y="-46680"/>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36"/>
          <p:cNvCxnSpPr/>
          <p:nvPr/>
        </p:nvCxnSpPr>
        <p:spPr>
          <a:xfrm flipH="1">
            <a:off x="4002838" y="1000623"/>
            <a:ext cx="456392" cy="37256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4099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par>
                                <p:cTn id="47" presetID="3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88994366"/>
              </p:ext>
            </p:extLst>
          </p:nvPr>
        </p:nvGraphicFramePr>
        <p:xfrm>
          <a:off x="179388" y="1373188"/>
          <a:ext cx="8775699" cy="4713287"/>
        </p:xfrm>
        <a:graphic>
          <a:graphicData uri="http://schemas.openxmlformats.org/drawingml/2006/table">
            <a:tbl>
              <a:tblPr firstRow="1" firstCol="1" lastRow="1" lastCol="1" bandRow="1" bandCol="1">
                <a:tableStyleId>{9DCAF9ED-07DC-4A11-8D7F-57B35C25682E}</a:tableStyleId>
              </a:tblPr>
              <a:tblGrid>
                <a:gridCol w="677963">
                  <a:extLst>
                    <a:ext uri="{9D8B030D-6E8A-4147-A177-3AD203B41FA5}">
                      <a16:colId xmlns:a16="http://schemas.microsoft.com/office/drawing/2014/main" val="20000"/>
                    </a:ext>
                  </a:extLst>
                </a:gridCol>
                <a:gridCol w="869737">
                  <a:extLst>
                    <a:ext uri="{9D8B030D-6E8A-4147-A177-3AD203B41FA5}">
                      <a16:colId xmlns:a16="http://schemas.microsoft.com/office/drawing/2014/main" val="20001"/>
                    </a:ext>
                  </a:extLst>
                </a:gridCol>
                <a:gridCol w="1714263">
                  <a:extLst>
                    <a:ext uri="{9D8B030D-6E8A-4147-A177-3AD203B41FA5}">
                      <a16:colId xmlns:a16="http://schemas.microsoft.com/office/drawing/2014/main" val="20002"/>
                    </a:ext>
                  </a:extLst>
                </a:gridCol>
                <a:gridCol w="2544814">
                  <a:extLst>
                    <a:ext uri="{9D8B030D-6E8A-4147-A177-3AD203B41FA5}">
                      <a16:colId xmlns:a16="http://schemas.microsoft.com/office/drawing/2014/main" val="20003"/>
                    </a:ext>
                  </a:extLst>
                </a:gridCol>
                <a:gridCol w="2968922">
                  <a:extLst>
                    <a:ext uri="{9D8B030D-6E8A-4147-A177-3AD203B41FA5}">
                      <a16:colId xmlns:a16="http://schemas.microsoft.com/office/drawing/2014/main" val="20004"/>
                    </a:ext>
                  </a:extLst>
                </a:gridCol>
              </a:tblGrid>
              <a:tr h="652244">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議題</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b="1" kern="100" dirty="0">
                          <a:effectLst/>
                          <a:latin typeface="微軟正黑體" panose="020B0604030504040204" pitchFamily="34" charset="-120"/>
                          <a:ea typeface="微軟正黑體" panose="020B0604030504040204" pitchFamily="34" charset="-120"/>
                        </a:rPr>
                        <a:t>主題</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議題實質內涵</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融入課程綱要學習重點之示例</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說明</a:t>
                      </a:r>
                      <a:endParaRPr lang="zh-TW" sz="1600" b="1"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extLst>
                  <a:ext uri="{0D108BD9-81ED-4DB2-BD59-A6C34878D82A}">
                    <a16:rowId xmlns:a16="http://schemas.microsoft.com/office/drawing/2014/main" val="10000"/>
                  </a:ext>
                </a:extLst>
              </a:tr>
              <a:tr h="1975968">
                <a:tc>
                  <a:txBody>
                    <a:bodyPr/>
                    <a:lstStyle/>
                    <a:p>
                      <a:pPr algn="ctr">
                        <a:spcAft>
                          <a:spcPts val="0"/>
                        </a:spcAft>
                      </a:pPr>
                      <a:r>
                        <a:rPr lang="zh-TW" altLang="en-US" sz="1600" b="0" kern="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人權教育</a:t>
                      </a:r>
                      <a:r>
                        <a:rPr 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人權的基本概念</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人</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U1</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理解普世人權意涵的時代性及聯合國人權公約對人權保障的意義。</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音</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3-V-1</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能探究在地及全球藝術文化相關議題，並以音樂展現對社會及文化的關懷。</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可蒐集與組織日常生活或國際社會中與可進行在地與全球藝術文化中涉及人權議題相關作品的鑑賞，引導學生於相關專題探究或是創作中研訂探究或創作主題，蒐集多元資料，如世界人權宣言內容、藝評、藝術作品</a:t>
                      </a:r>
                      <a:r>
                        <a:rPr lang="en-US" altLang="zh-TW"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等，進行議題探究或是創作。</a:t>
                      </a:r>
                      <a:endParaRPr lang="zh-TW" sz="14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val="10001"/>
                  </a:ext>
                </a:extLst>
              </a:tr>
              <a:tr h="2085075">
                <a:tc>
                  <a:txBody>
                    <a:bodyPr/>
                    <a:lstStyle/>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海洋教育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海洋</a:t>
                      </a:r>
                      <a:endPar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文化</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海</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E9</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透過肢體、聲音、圖像及道具等，進行以海洋為主題之藝術表現。</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表</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E-Ⅲ-1</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聲音與肢體表達、戲劇元素</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主旨、情節、對話、人物、音韻、景觀</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與動作元素</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身體部位、動作</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舞步、空間、動力</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時間與關係</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之運用。</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hangingPunct="0">
                        <a:spcAft>
                          <a:spcPts val="0"/>
                        </a:spcAft>
                      </a:pPr>
                      <a:r>
                        <a:rPr lang="zh-TW" altLang="en-US" sz="14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可引導學生結合音樂、視覺藝術、表演藝術之統整學習，運用各種藝術元素，進行以海洋為主題之藝術展演，並且透過同儕相互欣賞與討論，感知與理解生活中海洋文化的意涵與重要性。</a:t>
                      </a:r>
                      <a:endParaRPr lang="zh-TW" sz="14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val="10002"/>
                  </a:ext>
                </a:extLst>
              </a:tr>
            </a:tbl>
          </a:graphicData>
        </a:graphic>
      </p:graphicFrame>
      <p:sp>
        <p:nvSpPr>
          <p:cNvPr id="5" name="文字方塊 4"/>
          <p:cNvSpPr txBox="1"/>
          <p:nvPr/>
        </p:nvSpPr>
        <p:spPr>
          <a:xfrm>
            <a:off x="152523" y="6300439"/>
            <a:ext cx="6885218" cy="261610"/>
          </a:xfrm>
          <a:prstGeom prst="rect">
            <a:avLst/>
          </a:prstGeom>
          <a:noFill/>
        </p:spPr>
        <p:txBody>
          <a:bodyPr wrap="none">
            <a:spAutoFit/>
          </a:bodyPr>
          <a:lstStyle/>
          <a:p>
            <a:pPr>
              <a:defRPr/>
            </a:pP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100" b="1" dirty="0" smtClean="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十二年國教國民中小學暨普通型高級中等學校藝術領域課程手冊</a:t>
            </a:r>
            <a:r>
              <a:rPr lang="en-US" altLang="zh-TW" sz="1100" b="1" dirty="0" smtClean="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100" b="1" dirty="0">
                <a:solidFill>
                  <a:schemeClr val="tx1">
                    <a:lumMod val="65000"/>
                    <a:lumOff val="35000"/>
                  </a:schemeClr>
                </a:solidFill>
                <a:latin typeface="微軟正黑體" panose="020B0604030504040204" pitchFamily="34" charset="-120"/>
                <a:ea typeface="微軟正黑體" panose="020B0604030504040204" pitchFamily="34" charset="-120"/>
              </a:rPr>
              <a:t>之「陸、藝術領域之議題融入說明」</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51</a:t>
            </a:fld>
            <a:endParaRPr lang="zh-TW" altLang="en-US" sz="1200" dirty="0" smtClean="0">
              <a:solidFill>
                <a:srgbClr val="898989"/>
              </a:solidFill>
            </a:endParaRPr>
          </a:p>
        </p:txBody>
      </p:sp>
      <p:sp>
        <p:nvSpPr>
          <p:cNvPr id="7" name="標題 1"/>
          <p:cNvSpPr>
            <a:spLocks noGrp="1"/>
          </p:cNvSpPr>
          <p:nvPr>
            <p:ph type="title"/>
          </p:nvPr>
        </p:nvSpPr>
        <p:spPr>
          <a:xfrm>
            <a:off x="2884012" y="256244"/>
            <a:ext cx="7886700" cy="785813"/>
          </a:xfrm>
        </p:spPr>
        <p:txBody>
          <a:bodyPr rtlCol="0">
            <a:normAutofit/>
          </a:bodyPr>
          <a:lstStyle/>
          <a:p>
            <a:pPr eaLnBrk="1" fontAlgn="auto" hangingPunct="1">
              <a:lnSpc>
                <a:spcPct val="100000"/>
              </a:lnSpc>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sp>
        <p:nvSpPr>
          <p:cNvPr id="8" name="等腰三角形 7"/>
          <p:cNvSpPr/>
          <p:nvPr/>
        </p:nvSpPr>
        <p:spPr>
          <a:xfrm rot="512239">
            <a:off x="2563725" y="231627"/>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20371609">
            <a:off x="6861630" y="1212801"/>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20371609">
            <a:off x="2210314" y="467103"/>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3761573">
            <a:off x="1707118" y="155754"/>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20371609">
            <a:off x="6854247" y="908018"/>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32"/>
          <p:cNvCxnSpPr/>
          <p:nvPr/>
        </p:nvCxnSpPr>
        <p:spPr>
          <a:xfrm flipH="1">
            <a:off x="3127779" y="-46680"/>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33"/>
          <p:cNvCxnSpPr/>
          <p:nvPr/>
        </p:nvCxnSpPr>
        <p:spPr>
          <a:xfrm flipH="1">
            <a:off x="6432043" y="561036"/>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35"/>
          <p:cNvCxnSpPr/>
          <p:nvPr/>
        </p:nvCxnSpPr>
        <p:spPr>
          <a:xfrm flipH="1">
            <a:off x="5864083" y="-46680"/>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36"/>
          <p:cNvCxnSpPr/>
          <p:nvPr/>
        </p:nvCxnSpPr>
        <p:spPr>
          <a:xfrm flipH="1">
            <a:off x="4002838" y="1000623"/>
            <a:ext cx="456392" cy="37256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3579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par>
                                <p:cTn id="41" presetID="3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 calcmode="lin" valueType="num">
                                      <p:cBhvr>
                                        <p:cTn id="45" dur="1000" fill="hold"/>
                                        <p:tgtEl>
                                          <p:spTgt spid="16"/>
                                        </p:tgtEl>
                                        <p:attrNameLst>
                                          <p:attrName>style.rotation</p:attrName>
                                        </p:attrNameLst>
                                      </p:cBhvr>
                                      <p:tavLst>
                                        <p:tav tm="0">
                                          <p:val>
                                            <p:fltVal val="90"/>
                                          </p:val>
                                        </p:tav>
                                        <p:tav tm="100000">
                                          <p:val>
                                            <p:fltVal val="0"/>
                                          </p:val>
                                        </p:tav>
                                      </p:tavLst>
                                    </p:anim>
                                    <p:animEffect transition="in" filter="fade">
                                      <p:cBhvr>
                                        <p:cTn id="46" dur="1000"/>
                                        <p:tgtEl>
                                          <p:spTgt spid="16"/>
                                        </p:tgtEl>
                                      </p:cBhvr>
                                    </p:animEffect>
                                  </p:childTnLst>
                                </p:cTn>
                              </p:par>
                              <p:par>
                                <p:cTn id="47" presetID="3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par>
                                <p:cTn id="53" presetID="3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63688" y="692696"/>
            <a:ext cx="5709320" cy="6340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6000" b="1" i="0" u="none" strike="noStrike" kern="1200" cap="none" spc="0" normalizeH="0" baseline="0" noProof="0" dirty="0" smtClean="0">
                <a:ln>
                  <a:noFill/>
                </a:ln>
                <a:solidFill>
                  <a:srgbClr val="B20030"/>
                </a:solidFill>
                <a:effectLst/>
                <a:uLnTx/>
                <a:uFillTx/>
                <a:latin typeface="微軟正黑體" panose="020B0604030504040204" pitchFamily="34" charset="-120"/>
                <a:ea typeface="微軟正黑體" panose="020B0604030504040204" pitchFamily="34" charset="-120"/>
                <a:cs typeface="+mj-cs"/>
              </a:rPr>
              <a:t>報告綱要</a:t>
            </a:r>
            <a:endParaRPr kumimoji="0" lang="zh-TW" altLang="en-US" sz="6000" b="1" i="0" u="none" strike="noStrike" kern="1200" cap="none" spc="0" normalizeH="0" baseline="0" noProof="0" dirty="0">
              <a:ln>
                <a:noFill/>
              </a:ln>
              <a:solidFill>
                <a:srgbClr val="B20030"/>
              </a:solidFill>
              <a:effectLst/>
              <a:uLnTx/>
              <a:uFillTx/>
              <a:latin typeface="微軟正黑體" panose="020B0604030504040204" pitchFamily="34" charset="-120"/>
              <a:ea typeface="微軟正黑體" panose="020B0604030504040204" pitchFamily="34" charset="-120"/>
              <a:cs typeface="+mj-cs"/>
            </a:endParaRPr>
          </a:p>
        </p:txBody>
      </p:sp>
      <p:sp>
        <p:nvSpPr>
          <p:cNvPr id="5" name="矩形 4"/>
          <p:cNvSpPr/>
          <p:nvPr/>
        </p:nvSpPr>
        <p:spPr>
          <a:xfrm>
            <a:off x="899592" y="1511073"/>
            <a:ext cx="7776864"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2" name="Group 3"/>
          <p:cNvGrpSpPr>
            <a:grpSpLocks/>
          </p:cNvGrpSpPr>
          <p:nvPr/>
        </p:nvGrpSpPr>
        <p:grpSpPr bwMode="auto">
          <a:xfrm>
            <a:off x="765057" y="2784897"/>
            <a:ext cx="7734212" cy="722121"/>
            <a:chOff x="1473" y="1613"/>
            <a:chExt cx="3919" cy="430"/>
          </a:xfrm>
        </p:grpSpPr>
        <p:sp>
          <p:nvSpPr>
            <p:cNvPr id="8" name="Line 8"/>
            <p:cNvSpPr>
              <a:spLocks noChangeShapeType="1"/>
            </p:cNvSpPr>
            <p:nvPr/>
          </p:nvSpPr>
          <p:spPr bwMode="auto">
            <a:xfrm>
              <a:off x="1549" y="2043"/>
              <a:ext cx="3843" cy="0"/>
            </a:xfrm>
            <a:prstGeom prst="line">
              <a:avLst/>
            </a:prstGeom>
            <a:noFill/>
            <a:ln w="25400">
              <a:solidFill>
                <a:srgbClr val="CC3300"/>
              </a:solidFill>
              <a:prstDash val="sysDot"/>
              <a:round/>
              <a:headE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latin typeface="微軟正黑體" panose="020B0604030504040204" pitchFamily="34" charset="-120"/>
                <a:ea typeface="微軟正黑體" panose="020B0604030504040204" pitchFamily="34" charset="-120"/>
              </a:endParaRPr>
            </a:p>
          </p:txBody>
        </p:sp>
        <p:sp>
          <p:nvSpPr>
            <p:cNvPr id="9" name="Text Box 9"/>
            <p:cNvSpPr txBox="1">
              <a:spLocks noChangeArrowheads="1"/>
            </p:cNvSpPr>
            <p:nvPr/>
          </p:nvSpPr>
          <p:spPr bwMode="auto">
            <a:xfrm>
              <a:off x="1473" y="1613"/>
              <a:ext cx="2059" cy="348"/>
            </a:xfrm>
            <a:prstGeom prst="rect">
              <a:avLst/>
            </a:prstGeom>
            <a:noFill/>
            <a:ln w="9525" algn="ctr">
              <a:noFill/>
              <a:miter lim="800000"/>
              <a:headEnd/>
              <a:tailEnd/>
            </a:ln>
          </p:spPr>
          <p:txBody>
            <a:bodyPr wrap="none">
              <a:spAutoFit/>
            </a:bodyPr>
            <a:lstStyle/>
            <a:p>
              <a:pPr marR="0" lvl="0" indent="182563" defTabSz="914400" eaLnBrk="0" fontAlgn="auto" latinLnBrk="0" hangingPunct="0">
                <a:lnSpc>
                  <a:spcPct val="100000"/>
                </a:lnSpc>
                <a:spcBef>
                  <a:spcPts val="0"/>
                </a:spcBef>
                <a:spcAft>
                  <a:spcPts val="0"/>
                </a:spcAft>
                <a:buClrTx/>
                <a:buSzTx/>
                <a:buFontTx/>
                <a:buNone/>
                <a:tabLst/>
                <a:defRPr/>
              </a:pPr>
              <a:r>
                <a:rPr kumimoji="0" lang="zh-TW" altLang="en-US" sz="3200" b="1"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第二部分：實體審議</a:t>
              </a:r>
              <a:endParaRPr kumimoji="0" lang="en-US" altLang="zh-CN" sz="3200" b="1"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p:txBody>
        </p:sp>
      </p:grpSp>
      <p:grpSp>
        <p:nvGrpSpPr>
          <p:cNvPr id="7" name="Group 3"/>
          <p:cNvGrpSpPr>
            <a:grpSpLocks/>
          </p:cNvGrpSpPr>
          <p:nvPr/>
        </p:nvGrpSpPr>
        <p:grpSpPr bwMode="auto">
          <a:xfrm>
            <a:off x="745322" y="1893440"/>
            <a:ext cx="7753946" cy="691893"/>
            <a:chOff x="1463" y="1631"/>
            <a:chExt cx="3929" cy="412"/>
          </a:xfrm>
        </p:grpSpPr>
        <p:sp>
          <p:nvSpPr>
            <p:cNvPr id="26" name="Line 8"/>
            <p:cNvSpPr>
              <a:spLocks noChangeShapeType="1"/>
            </p:cNvSpPr>
            <p:nvPr/>
          </p:nvSpPr>
          <p:spPr bwMode="auto">
            <a:xfrm>
              <a:off x="1549" y="2043"/>
              <a:ext cx="3843" cy="0"/>
            </a:xfrm>
            <a:prstGeom prst="line">
              <a:avLst/>
            </a:prstGeom>
            <a:noFill/>
            <a:ln w="25400">
              <a:solidFill>
                <a:srgbClr val="CC3300"/>
              </a:solidFill>
              <a:prstDash val="sysDot"/>
              <a:round/>
              <a:headE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C00000"/>
                </a:solidFill>
                <a:effectLst/>
                <a:uLnTx/>
                <a:uFillTx/>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1463" y="1631"/>
              <a:ext cx="2059" cy="348"/>
            </a:xfrm>
            <a:prstGeom prst="rect">
              <a:avLst/>
            </a:prstGeom>
            <a:noFill/>
            <a:ln w="9525" algn="ctr">
              <a:noFill/>
              <a:miter lim="800000"/>
              <a:headEnd/>
              <a:tailEnd/>
            </a:ln>
          </p:spPr>
          <p:txBody>
            <a:bodyPr wrap="none">
              <a:spAutoFit/>
            </a:bodyPr>
            <a:lstStyle/>
            <a:p>
              <a:pPr marR="0" lvl="0" indent="182563" defTabSz="914400" eaLnBrk="0" fontAlgn="auto" latinLnBrk="0" hangingPunct="0">
                <a:lnSpc>
                  <a:spcPct val="100000"/>
                </a:lnSpc>
                <a:spcBef>
                  <a:spcPts val="0"/>
                </a:spcBef>
                <a:spcAft>
                  <a:spcPts val="0"/>
                </a:spcAft>
                <a:buClrTx/>
                <a:buSzTx/>
                <a:buFontTx/>
                <a:buNone/>
                <a:tabLst/>
                <a:defRPr/>
              </a:pPr>
              <a:r>
                <a:rPr kumimoji="0" lang="zh-TW" altLang="en-US" sz="3200" b="1"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rPr>
                <a:t>第一部分：程序審議</a:t>
              </a:r>
              <a:endParaRPr kumimoji="0" lang="en-US" altLang="zh-CN" sz="3200" b="1" i="0" u="none" strike="noStrike" kern="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323528" y="252857"/>
            <a:ext cx="8596736" cy="5849769"/>
            <a:chOff x="323528" y="252857"/>
            <a:chExt cx="8596736" cy="6498139"/>
          </a:xfrm>
        </p:grpSpPr>
        <p:sp>
          <p:nvSpPr>
            <p:cNvPr id="11" name="矩形 10"/>
            <p:cNvSpPr/>
            <p:nvPr/>
          </p:nvSpPr>
          <p:spPr>
            <a:xfrm>
              <a:off x="395536" y="252857"/>
              <a:ext cx="8524728" cy="64981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12" name="文字方塊 1"/>
            <p:cNvSpPr txBox="1">
              <a:spLocks noChangeArrowheads="1"/>
            </p:cNvSpPr>
            <p:nvPr/>
          </p:nvSpPr>
          <p:spPr bwMode="auto">
            <a:xfrm>
              <a:off x="2998117" y="330050"/>
              <a:ext cx="2954655" cy="71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新細明體" charset="0"/>
                  <a:cs typeface="新細明體" charset="0"/>
                </a:defRPr>
              </a:lvl1pPr>
              <a:lvl2pPr marL="742950" indent="-285750">
                <a:defRPr kumimoji="1" sz="2400">
                  <a:solidFill>
                    <a:schemeClr val="tx1"/>
                  </a:solidFill>
                  <a:latin typeface="Arial" charset="0"/>
                  <a:ea typeface="新細明體" charset="0"/>
                </a:defRPr>
              </a:lvl2pPr>
              <a:lvl3pPr marL="1143000" indent="-228600">
                <a:defRPr kumimoji="1" sz="2400">
                  <a:solidFill>
                    <a:schemeClr val="tx1"/>
                  </a:solidFill>
                  <a:latin typeface="Arial" charset="0"/>
                  <a:ea typeface="新細明體" charset="0"/>
                </a:defRPr>
              </a:lvl3pPr>
              <a:lvl4pPr marL="1600200" indent="-228600">
                <a:defRPr kumimoji="1" sz="2400">
                  <a:solidFill>
                    <a:schemeClr val="tx1"/>
                  </a:solidFill>
                  <a:latin typeface="Arial" charset="0"/>
                  <a:ea typeface="新細明體" charset="0"/>
                </a:defRPr>
              </a:lvl4pPr>
              <a:lvl5pPr marL="2057400" indent="-228600">
                <a:defRPr kumimoji="1" sz="2400">
                  <a:solidFill>
                    <a:schemeClr val="tx1"/>
                  </a:solidFill>
                  <a:latin typeface="Arial" charset="0"/>
                  <a:ea typeface="新細明體" charset="0"/>
                </a:defRPr>
              </a:lvl5pPr>
              <a:lvl6pPr marL="2514600" indent="-228600" fontAlgn="base">
                <a:spcBef>
                  <a:spcPct val="0"/>
                </a:spcBef>
                <a:spcAft>
                  <a:spcPct val="0"/>
                </a:spcAft>
                <a:defRPr kumimoji="1" sz="2400">
                  <a:solidFill>
                    <a:schemeClr val="tx1"/>
                  </a:solidFill>
                  <a:latin typeface="Arial" charset="0"/>
                  <a:ea typeface="新細明體" charset="0"/>
                </a:defRPr>
              </a:lvl6pPr>
              <a:lvl7pPr marL="2971800" indent="-228600" fontAlgn="base">
                <a:spcBef>
                  <a:spcPct val="0"/>
                </a:spcBef>
                <a:spcAft>
                  <a:spcPct val="0"/>
                </a:spcAft>
                <a:defRPr kumimoji="1" sz="2400">
                  <a:solidFill>
                    <a:schemeClr val="tx1"/>
                  </a:solidFill>
                  <a:latin typeface="Arial" charset="0"/>
                  <a:ea typeface="新細明體" charset="0"/>
                </a:defRPr>
              </a:lvl7pPr>
              <a:lvl8pPr marL="3429000" indent="-228600" fontAlgn="base">
                <a:spcBef>
                  <a:spcPct val="0"/>
                </a:spcBef>
                <a:spcAft>
                  <a:spcPct val="0"/>
                </a:spcAft>
                <a:defRPr kumimoji="1" sz="2400">
                  <a:solidFill>
                    <a:schemeClr val="tx1"/>
                  </a:solidFill>
                  <a:latin typeface="Arial" charset="0"/>
                  <a:ea typeface="新細明體" charset="0"/>
                </a:defRPr>
              </a:lvl8pPr>
              <a:lvl9pPr marL="3886200" indent="-228600" fontAlgn="base">
                <a:spcBef>
                  <a:spcPct val="0"/>
                </a:spcBef>
                <a:spcAft>
                  <a:spcPct val="0"/>
                </a:spcAft>
                <a:defRPr kumimoji="1" sz="2400">
                  <a:solidFill>
                    <a:schemeClr val="tx1"/>
                  </a:solidFill>
                  <a:latin typeface="Arial" charset="0"/>
                  <a:ea typeface="新細明體" charset="0"/>
                </a:defRPr>
              </a:lvl9pPr>
            </a:lstStyle>
            <a:p>
              <a:r>
                <a:rPr lang="zh-TW" altLang="en-US" sz="3600" b="1" dirty="0" smtClean="0">
                  <a:solidFill>
                    <a:srgbClr val="800000"/>
                  </a:solidFill>
                  <a:latin typeface="微軟正黑體" panose="020B0604030504040204" pitchFamily="34" charset="-120"/>
                  <a:ea typeface="微軟正黑體" panose="020B0604030504040204" pitchFamily="34" charset="-120"/>
                </a:rPr>
                <a:t>議題適切融入</a:t>
              </a:r>
              <a:endParaRPr lang="zh-TW" altLang="en-US" sz="3600" b="1" dirty="0">
                <a:solidFill>
                  <a:srgbClr val="800000"/>
                </a:solidFill>
                <a:latin typeface="微軟正黑體" panose="020B0604030504040204" pitchFamily="34" charset="-120"/>
                <a:ea typeface="微軟正黑體" panose="020B0604030504040204" pitchFamily="34" charset="-120"/>
              </a:endParaRPr>
            </a:p>
          </p:txBody>
        </p:sp>
        <p:graphicFrame>
          <p:nvGraphicFramePr>
            <p:cNvPr id="13" name="資料圖表 2"/>
            <p:cNvGraphicFramePr/>
            <p:nvPr>
              <p:extLst>
                <p:ext uri="{D42A27DB-BD31-4B8C-83A1-F6EECF244321}">
                  <p14:modId xmlns:p14="http://schemas.microsoft.com/office/powerpoint/2010/main" val="2686455945"/>
                </p:ext>
              </p:extLst>
            </p:nvPr>
          </p:nvGraphicFramePr>
          <p:xfrm>
            <a:off x="611560" y="1844824"/>
            <a:ext cx="7776863"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文字方塊 13"/>
            <p:cNvSpPr txBox="1"/>
            <p:nvPr/>
          </p:nvSpPr>
          <p:spPr>
            <a:xfrm rot="21310955">
              <a:off x="2739273" y="3818942"/>
              <a:ext cx="3467616" cy="649590"/>
            </a:xfrm>
            <a:prstGeom prst="rect">
              <a:avLst/>
            </a:prstGeom>
            <a:noFill/>
          </p:spPr>
          <p:txBody>
            <a:bodyPr wrap="none" rtlCol="0">
              <a:spAutoFit/>
            </a:bodyPr>
            <a:lstStyle/>
            <a:p>
              <a:r>
                <a:rPr kumimoji="1" lang="zh-TW" altLang="en-US" sz="3200" b="1" dirty="0" smtClean="0">
                  <a:latin typeface="微軟正黑體" panose="020B0604030504040204" pitchFamily="34" charset="-120"/>
                  <a:ea typeface="微軟正黑體" panose="020B0604030504040204" pitchFamily="34" charset="-120"/>
                </a:rPr>
                <a:t>實踐（生活應用）</a:t>
              </a:r>
              <a:endParaRPr kumimoji="1" lang="zh-TW" altLang="en-US" sz="3200" b="1" dirty="0">
                <a:latin typeface="微軟正黑體" panose="020B0604030504040204" pitchFamily="34" charset="-120"/>
                <a:ea typeface="微軟正黑體" panose="020B0604030504040204" pitchFamily="34" charset="-120"/>
              </a:endParaRPr>
            </a:p>
          </p:txBody>
        </p:sp>
        <p:sp>
          <p:nvSpPr>
            <p:cNvPr id="15" name="連接器 6"/>
            <p:cNvSpPr/>
            <p:nvPr/>
          </p:nvSpPr>
          <p:spPr>
            <a:xfrm>
              <a:off x="7308304" y="5517232"/>
              <a:ext cx="1105272" cy="864096"/>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b="1" dirty="0" smtClean="0">
                  <a:solidFill>
                    <a:srgbClr val="008000"/>
                  </a:solidFill>
                  <a:latin typeface="微軟正黑體" panose="020B0604030504040204" pitchFamily="34" charset="-120"/>
                  <a:ea typeface="微軟正黑體" panose="020B0604030504040204" pitchFamily="34" charset="-120"/>
                </a:rPr>
                <a:t>家庭教育</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16" name="連接器 7"/>
            <p:cNvSpPr/>
            <p:nvPr/>
          </p:nvSpPr>
          <p:spPr>
            <a:xfrm>
              <a:off x="6516216" y="1556792"/>
              <a:ext cx="1105272" cy="864096"/>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b="1" dirty="0" smtClean="0">
                  <a:solidFill>
                    <a:srgbClr val="008000"/>
                  </a:solidFill>
                  <a:latin typeface="微軟正黑體" panose="020B0604030504040204" pitchFamily="34" charset="-120"/>
                  <a:ea typeface="微軟正黑體" panose="020B0604030504040204" pitchFamily="34" charset="-120"/>
                </a:rPr>
                <a:t>資訊</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17" name="連接器 8"/>
            <p:cNvSpPr/>
            <p:nvPr/>
          </p:nvSpPr>
          <p:spPr>
            <a:xfrm>
              <a:off x="539552" y="3573015"/>
              <a:ext cx="1105272" cy="792088"/>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b="1" dirty="0" smtClean="0">
                  <a:solidFill>
                    <a:srgbClr val="008000"/>
                  </a:solidFill>
                  <a:latin typeface="微軟正黑體" panose="020B0604030504040204" pitchFamily="34" charset="-120"/>
                  <a:ea typeface="微軟正黑體" panose="020B0604030504040204" pitchFamily="34" charset="-120"/>
                </a:rPr>
                <a:t>品德</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18" name="連接器 12"/>
            <p:cNvSpPr/>
            <p:nvPr/>
          </p:nvSpPr>
          <p:spPr>
            <a:xfrm>
              <a:off x="5148064" y="1340768"/>
              <a:ext cx="1105272" cy="864096"/>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b="1" dirty="0" smtClean="0">
                  <a:solidFill>
                    <a:srgbClr val="008000"/>
                  </a:solidFill>
                  <a:latin typeface="微軟正黑體" panose="020B0604030504040204" pitchFamily="34" charset="-120"/>
                  <a:ea typeface="微軟正黑體" panose="020B0604030504040204" pitchFamily="34" charset="-120"/>
                </a:rPr>
                <a:t>科技</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19" name="連接器 13"/>
            <p:cNvSpPr/>
            <p:nvPr/>
          </p:nvSpPr>
          <p:spPr>
            <a:xfrm>
              <a:off x="3131840" y="1268760"/>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b="1" dirty="0" smtClean="0">
                  <a:solidFill>
                    <a:srgbClr val="008000"/>
                  </a:solidFill>
                  <a:latin typeface="微軟正黑體" panose="020B0604030504040204" pitchFamily="34" charset="-120"/>
                  <a:ea typeface="微軟正黑體" panose="020B0604030504040204" pitchFamily="34" charset="-120"/>
                </a:rPr>
                <a:t>生命</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0" name="連接器 14"/>
            <p:cNvSpPr/>
            <p:nvPr/>
          </p:nvSpPr>
          <p:spPr>
            <a:xfrm>
              <a:off x="3779912" y="3284984"/>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1" name="連接器 15"/>
            <p:cNvSpPr/>
            <p:nvPr/>
          </p:nvSpPr>
          <p:spPr>
            <a:xfrm>
              <a:off x="4860032" y="3068960"/>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2" name="連接器 16"/>
            <p:cNvSpPr/>
            <p:nvPr/>
          </p:nvSpPr>
          <p:spPr>
            <a:xfrm>
              <a:off x="3779912" y="4941168"/>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3" name="連接器 17"/>
            <p:cNvSpPr/>
            <p:nvPr/>
          </p:nvSpPr>
          <p:spPr>
            <a:xfrm>
              <a:off x="1259632" y="5661248"/>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4" name="連接器 18"/>
            <p:cNvSpPr/>
            <p:nvPr/>
          </p:nvSpPr>
          <p:spPr>
            <a:xfrm>
              <a:off x="7956376" y="2852936"/>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5" name="連接器 19"/>
            <p:cNvSpPr/>
            <p:nvPr/>
          </p:nvSpPr>
          <p:spPr>
            <a:xfrm>
              <a:off x="3851920" y="5949280"/>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8" name="連接器 20"/>
            <p:cNvSpPr/>
            <p:nvPr/>
          </p:nvSpPr>
          <p:spPr>
            <a:xfrm>
              <a:off x="7020272" y="1052736"/>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29" name="連接器 21"/>
            <p:cNvSpPr/>
            <p:nvPr/>
          </p:nvSpPr>
          <p:spPr>
            <a:xfrm>
              <a:off x="395536" y="4149080"/>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30" name="連接器 22"/>
            <p:cNvSpPr/>
            <p:nvPr/>
          </p:nvSpPr>
          <p:spPr>
            <a:xfrm>
              <a:off x="4283968" y="5589240"/>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sz="2000" b="1" dirty="0" smtClean="0">
                  <a:solidFill>
                    <a:srgbClr val="008000"/>
                  </a:solidFill>
                  <a:latin typeface="微軟正黑體" panose="020B0604030504040204" pitchFamily="34" charset="-120"/>
                  <a:ea typeface="微軟正黑體" panose="020B0604030504040204" pitchFamily="34" charset="-120"/>
                </a:rPr>
                <a:t>防災</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31" name="連接器 23"/>
            <p:cNvSpPr/>
            <p:nvPr/>
          </p:nvSpPr>
          <p:spPr>
            <a:xfrm>
              <a:off x="323528" y="2924944"/>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b="1" dirty="0" smtClean="0">
                  <a:solidFill>
                    <a:srgbClr val="008000"/>
                  </a:solidFill>
                  <a:latin typeface="微軟正黑體" panose="020B0604030504040204" pitchFamily="34" charset="-120"/>
                  <a:ea typeface="微軟正黑體" panose="020B0604030504040204" pitchFamily="34" charset="-120"/>
                </a:rPr>
                <a:t>閱讀素養</a:t>
              </a:r>
              <a:endParaRPr kumimoji="1" lang="zh-TW" altLang="en-US" b="1" dirty="0">
                <a:solidFill>
                  <a:srgbClr val="008000"/>
                </a:solidFill>
                <a:latin typeface="微軟正黑體" panose="020B0604030504040204" pitchFamily="34" charset="-120"/>
                <a:ea typeface="微軟正黑體" panose="020B0604030504040204" pitchFamily="34" charset="-120"/>
              </a:endParaRPr>
            </a:p>
          </p:txBody>
        </p:sp>
        <p:sp>
          <p:nvSpPr>
            <p:cNvPr id="32" name="連接器 24"/>
            <p:cNvSpPr/>
            <p:nvPr/>
          </p:nvSpPr>
          <p:spPr>
            <a:xfrm>
              <a:off x="7164288" y="2924944"/>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sz="2000" b="1" dirty="0" smtClean="0">
                  <a:solidFill>
                    <a:srgbClr val="008000"/>
                  </a:solidFill>
                  <a:latin typeface="微軟正黑體" panose="020B0604030504040204" pitchFamily="34" charset="-120"/>
                  <a:ea typeface="微軟正黑體" panose="020B0604030504040204" pitchFamily="34" charset="-120"/>
                </a:rPr>
                <a:t>安全</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33" name="連接器 25"/>
            <p:cNvSpPr/>
            <p:nvPr/>
          </p:nvSpPr>
          <p:spPr>
            <a:xfrm>
              <a:off x="611560" y="5949280"/>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sz="2000" b="1" dirty="0" smtClean="0">
                  <a:solidFill>
                    <a:srgbClr val="008000"/>
                  </a:solidFill>
                  <a:latin typeface="微軟正黑體" panose="020B0604030504040204" pitchFamily="34" charset="-120"/>
                  <a:ea typeface="微軟正黑體" panose="020B0604030504040204" pitchFamily="34" charset="-120"/>
                </a:rPr>
                <a:t>能源</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34" name="連接器 26"/>
            <p:cNvSpPr/>
            <p:nvPr/>
          </p:nvSpPr>
          <p:spPr>
            <a:xfrm>
              <a:off x="4211960" y="4509120"/>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b="1" dirty="0" smtClean="0">
                  <a:solidFill>
                    <a:srgbClr val="008000"/>
                  </a:solidFill>
                  <a:latin typeface="微軟正黑體" panose="020B0604030504040204" pitchFamily="34" charset="-120"/>
                  <a:ea typeface="微軟正黑體" panose="020B0604030504040204" pitchFamily="34" charset="-120"/>
                </a:rPr>
                <a:t>生涯規劃</a:t>
              </a:r>
              <a:endParaRPr kumimoji="1" lang="zh-TW" altLang="en-US" b="1" dirty="0">
                <a:solidFill>
                  <a:srgbClr val="008000"/>
                </a:solidFill>
                <a:latin typeface="微軟正黑體" panose="020B0604030504040204" pitchFamily="34" charset="-120"/>
                <a:ea typeface="微軟正黑體" panose="020B0604030504040204" pitchFamily="34" charset="-120"/>
              </a:endParaRPr>
            </a:p>
          </p:txBody>
        </p:sp>
        <p:sp>
          <p:nvSpPr>
            <p:cNvPr id="35" name="連接器 27"/>
            <p:cNvSpPr/>
            <p:nvPr/>
          </p:nvSpPr>
          <p:spPr>
            <a:xfrm>
              <a:off x="5772200" y="4958802"/>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smtClean="0">
                  <a:solidFill>
                    <a:srgbClr val="008000"/>
                  </a:solidFill>
                  <a:latin typeface="微軟正黑體" panose="020B0604030504040204" pitchFamily="34" charset="-120"/>
                  <a:ea typeface="微軟正黑體" panose="020B0604030504040204" pitchFamily="34" charset="-120"/>
                </a:rPr>
                <a:t>多元文化</a:t>
              </a:r>
              <a:endParaRPr kumimoji="1" lang="zh-TW" altLang="en-US" b="1" dirty="0">
                <a:solidFill>
                  <a:srgbClr val="008000"/>
                </a:solidFill>
                <a:latin typeface="微軟正黑體" panose="020B0604030504040204" pitchFamily="34" charset="-120"/>
                <a:ea typeface="微軟正黑體" panose="020B0604030504040204" pitchFamily="34" charset="-120"/>
              </a:endParaRPr>
            </a:p>
          </p:txBody>
        </p:sp>
        <p:sp>
          <p:nvSpPr>
            <p:cNvPr id="36" name="連接器 28"/>
            <p:cNvSpPr/>
            <p:nvPr/>
          </p:nvSpPr>
          <p:spPr>
            <a:xfrm>
              <a:off x="3851920" y="2852936"/>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sz="2000" b="1" dirty="0" smtClean="0">
                  <a:solidFill>
                    <a:srgbClr val="008000"/>
                  </a:solidFill>
                  <a:latin typeface="微軟正黑體" panose="020B0604030504040204" pitchFamily="34" charset="-120"/>
                  <a:ea typeface="微軟正黑體" panose="020B0604030504040204" pitchFamily="34" charset="-120"/>
                </a:rPr>
                <a:t>法治</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37" name="連接器 29"/>
            <p:cNvSpPr/>
            <p:nvPr/>
          </p:nvSpPr>
          <p:spPr>
            <a:xfrm>
              <a:off x="6508508" y="4298374"/>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smtClean="0">
                  <a:solidFill>
                    <a:srgbClr val="008000"/>
                  </a:solidFill>
                  <a:latin typeface="微軟正黑體" panose="020B0604030504040204" pitchFamily="34" charset="-120"/>
                  <a:ea typeface="微軟正黑體" panose="020B0604030504040204" pitchFamily="34" charset="-120"/>
                </a:rPr>
                <a:t>戶外教育</a:t>
              </a:r>
              <a:endParaRPr kumimoji="1" lang="zh-TW" altLang="en-US" b="1" dirty="0">
                <a:solidFill>
                  <a:srgbClr val="008000"/>
                </a:solidFill>
                <a:latin typeface="微軟正黑體" panose="020B0604030504040204" pitchFamily="34" charset="-120"/>
                <a:ea typeface="微軟正黑體" panose="020B0604030504040204" pitchFamily="34" charset="-120"/>
              </a:endParaRPr>
            </a:p>
          </p:txBody>
        </p:sp>
        <p:sp>
          <p:nvSpPr>
            <p:cNvPr id="38" name="連接器 30"/>
            <p:cNvSpPr/>
            <p:nvPr/>
          </p:nvSpPr>
          <p:spPr>
            <a:xfrm>
              <a:off x="7668344" y="1700808"/>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smtClean="0">
                  <a:solidFill>
                    <a:srgbClr val="008000"/>
                  </a:solidFill>
                  <a:latin typeface="微軟正黑體" panose="020B0604030504040204" pitchFamily="34" charset="-120"/>
                  <a:ea typeface="微軟正黑體" panose="020B0604030504040204" pitchFamily="34" charset="-120"/>
                </a:rPr>
                <a:t>國際教育</a:t>
              </a:r>
              <a:endParaRPr kumimoji="1" lang="zh-TW" altLang="en-US" b="1" dirty="0">
                <a:solidFill>
                  <a:srgbClr val="008000"/>
                </a:solidFill>
                <a:latin typeface="微軟正黑體" panose="020B0604030504040204" pitchFamily="34" charset="-120"/>
                <a:ea typeface="微軟正黑體" panose="020B0604030504040204" pitchFamily="34" charset="-120"/>
              </a:endParaRPr>
            </a:p>
          </p:txBody>
        </p:sp>
        <p:sp>
          <p:nvSpPr>
            <p:cNvPr id="39" name="連接器 31"/>
            <p:cNvSpPr/>
            <p:nvPr/>
          </p:nvSpPr>
          <p:spPr>
            <a:xfrm>
              <a:off x="2411760" y="5877272"/>
              <a:ext cx="1008112" cy="720080"/>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smtClean="0">
                  <a:solidFill>
                    <a:srgbClr val="008000"/>
                  </a:solidFill>
                  <a:latin typeface="微軟正黑體" panose="020B0604030504040204" pitchFamily="34" charset="-120"/>
                  <a:ea typeface="微軟正黑體" panose="020B0604030504040204" pitchFamily="34" charset="-120"/>
                </a:rPr>
                <a:t>原住民族</a:t>
              </a:r>
              <a:endParaRPr kumimoji="1" lang="zh-TW" altLang="en-US" b="1" dirty="0">
                <a:solidFill>
                  <a:srgbClr val="008000"/>
                </a:solidFill>
                <a:latin typeface="微軟正黑體" panose="020B0604030504040204" pitchFamily="34" charset="-120"/>
                <a:ea typeface="微軟正黑體" panose="020B0604030504040204" pitchFamily="34" charset="-120"/>
              </a:endParaRPr>
            </a:p>
          </p:txBody>
        </p:sp>
        <p:sp>
          <p:nvSpPr>
            <p:cNvPr id="40" name="連接器 32"/>
            <p:cNvSpPr/>
            <p:nvPr/>
          </p:nvSpPr>
          <p:spPr>
            <a:xfrm>
              <a:off x="7956376" y="5157192"/>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41" name="連接器 33"/>
            <p:cNvSpPr/>
            <p:nvPr/>
          </p:nvSpPr>
          <p:spPr>
            <a:xfrm>
              <a:off x="1475656" y="3429000"/>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42" name="連接器 34"/>
            <p:cNvSpPr/>
            <p:nvPr/>
          </p:nvSpPr>
          <p:spPr>
            <a:xfrm>
              <a:off x="5012432" y="3221360"/>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43" name="連接器 35"/>
            <p:cNvSpPr/>
            <p:nvPr/>
          </p:nvSpPr>
          <p:spPr>
            <a:xfrm>
              <a:off x="395536" y="1484784"/>
              <a:ext cx="720080" cy="648072"/>
            </a:xfrm>
            <a:prstGeom prst="flowChartConnector">
              <a:avLst/>
            </a:prstGeom>
            <a:solidFill>
              <a:srgbClr val="FF9933">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grpSp>
      <p:sp>
        <p:nvSpPr>
          <p:cNvPr id="44" name="連接器 13"/>
          <p:cNvSpPr/>
          <p:nvPr/>
        </p:nvSpPr>
        <p:spPr>
          <a:xfrm>
            <a:off x="1644824" y="1276924"/>
            <a:ext cx="1008112" cy="648232"/>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a:solidFill>
                  <a:srgbClr val="008000"/>
                </a:solidFill>
                <a:latin typeface="微軟正黑體" panose="020B0604030504040204" pitchFamily="34" charset="-120"/>
                <a:ea typeface="微軟正黑體" panose="020B0604030504040204" pitchFamily="34" charset="-120"/>
              </a:rPr>
              <a:t>性別</a:t>
            </a:r>
            <a:r>
              <a:rPr lang="zh-TW" altLang="en-US" b="1" dirty="0" smtClean="0">
                <a:solidFill>
                  <a:srgbClr val="008000"/>
                </a:solidFill>
                <a:latin typeface="微軟正黑體" panose="020B0604030504040204" pitchFamily="34" charset="-120"/>
                <a:ea typeface="微軟正黑體" panose="020B0604030504040204" pitchFamily="34" charset="-120"/>
              </a:rPr>
              <a:t>平等</a:t>
            </a:r>
            <a:endParaRPr kumimoji="1" lang="zh-TW" altLang="en-US" b="1" dirty="0">
              <a:solidFill>
                <a:srgbClr val="008000"/>
              </a:solidFill>
              <a:latin typeface="微軟正黑體" panose="020B0604030504040204" pitchFamily="34" charset="-120"/>
              <a:ea typeface="微軟正黑體" panose="020B0604030504040204" pitchFamily="34" charset="-120"/>
            </a:endParaRPr>
          </a:p>
        </p:txBody>
      </p:sp>
      <p:sp>
        <p:nvSpPr>
          <p:cNvPr id="45" name="連接器 13"/>
          <p:cNvSpPr/>
          <p:nvPr/>
        </p:nvSpPr>
        <p:spPr>
          <a:xfrm>
            <a:off x="1115616" y="4440967"/>
            <a:ext cx="1008112" cy="648232"/>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sz="2000" b="1" dirty="0" smtClean="0">
                <a:solidFill>
                  <a:srgbClr val="008000"/>
                </a:solidFill>
                <a:latin typeface="微軟正黑體" panose="020B0604030504040204" pitchFamily="34" charset="-120"/>
                <a:ea typeface="微軟正黑體" panose="020B0604030504040204" pitchFamily="34" charset="-120"/>
              </a:rPr>
              <a:t>環境</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46" name="連接器 13"/>
          <p:cNvSpPr/>
          <p:nvPr/>
        </p:nvSpPr>
        <p:spPr>
          <a:xfrm>
            <a:off x="3969025" y="1811867"/>
            <a:ext cx="1008112" cy="648232"/>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000" b="1" dirty="0">
                <a:solidFill>
                  <a:srgbClr val="008000"/>
                </a:solidFill>
                <a:latin typeface="微軟正黑體" panose="020B0604030504040204" pitchFamily="34" charset="-120"/>
                <a:ea typeface="微軟正黑體" panose="020B0604030504040204" pitchFamily="34" charset="-120"/>
              </a:rPr>
              <a:t>人權</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47" name="連接器 27"/>
          <p:cNvSpPr/>
          <p:nvPr/>
        </p:nvSpPr>
        <p:spPr>
          <a:xfrm>
            <a:off x="7668344" y="3693209"/>
            <a:ext cx="1008112" cy="648232"/>
          </a:xfrm>
          <a:prstGeom prst="flowChartConnector">
            <a:avLst/>
          </a:prstGeom>
          <a:solidFill>
            <a:srgbClr val="CCFFCC">
              <a:alpha val="5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sz="2000" b="1" dirty="0" smtClean="0">
                <a:solidFill>
                  <a:srgbClr val="008000"/>
                </a:solidFill>
                <a:latin typeface="微軟正黑體" panose="020B0604030504040204" pitchFamily="34" charset="-120"/>
                <a:ea typeface="微軟正黑體" panose="020B0604030504040204" pitchFamily="34" charset="-120"/>
              </a:rPr>
              <a:t>海洋</a:t>
            </a:r>
            <a:endParaRPr kumimoji="1" lang="zh-TW" altLang="en-US" sz="2000" b="1" dirty="0">
              <a:solidFill>
                <a:srgbClr val="008000"/>
              </a:solidFill>
              <a:latin typeface="微軟正黑體" panose="020B0604030504040204" pitchFamily="34" charset="-120"/>
              <a:ea typeface="微軟正黑體" panose="020B0604030504040204" pitchFamily="34" charset="-120"/>
            </a:endParaRPr>
          </a:p>
        </p:txBody>
      </p:sp>
      <p:sp>
        <p:nvSpPr>
          <p:cNvPr id="48"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52</a:t>
            </a:r>
            <a:endParaRPr lang="zh-TW" altLang="en-US" sz="1200" dirty="0" smtClean="0">
              <a:solidFill>
                <a:srgbClr val="898989"/>
              </a:solidFill>
            </a:endParaRPr>
          </a:p>
        </p:txBody>
      </p:sp>
      <p:sp>
        <p:nvSpPr>
          <p:cNvPr id="49" name="矩形 48"/>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07556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2090902641"/>
              </p:ext>
            </p:extLst>
          </p:nvPr>
        </p:nvGraphicFramePr>
        <p:xfrm>
          <a:off x="2854023" y="2184335"/>
          <a:ext cx="3831020" cy="355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53</a:t>
            </a:fld>
            <a:endParaRPr lang="zh-TW" altLang="en-US" sz="1200" dirty="0">
              <a:solidFill>
                <a:srgbClr val="898989"/>
              </a:solidFill>
            </a:endParaRPr>
          </a:p>
        </p:txBody>
      </p:sp>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5841" y="2353166"/>
            <a:ext cx="3130831" cy="3130831"/>
          </a:xfrm>
          <a:prstGeom prst="rect">
            <a:avLst/>
          </a:prstGeom>
        </p:spPr>
      </p:pic>
      <p:sp>
        <p:nvSpPr>
          <p:cNvPr id="8" name="標題 1"/>
          <p:cNvSpPr>
            <a:spLocks noGrp="1"/>
          </p:cNvSpPr>
          <p:nvPr>
            <p:ph type="title"/>
          </p:nvPr>
        </p:nvSpPr>
        <p:spPr>
          <a:xfrm>
            <a:off x="1510960" y="630455"/>
            <a:ext cx="8239125" cy="1325563"/>
          </a:xfrm>
        </p:spPr>
        <p:txBody>
          <a:bodyPr rtlCol="0">
            <a:normAutofit/>
          </a:bodyPr>
          <a:lstStyle/>
          <a:p>
            <a:pPr eaLnBrk="1" fontAlgn="auto" hangingPunct="1">
              <a:lnSpc>
                <a:spcPct val="100000"/>
              </a:lnSpc>
              <a:spcAft>
                <a:spcPts val="0"/>
              </a:spcAft>
              <a:defRPr/>
            </a:pPr>
            <a:r>
              <a:rPr lang="zh-TW" altLang="en-US" sz="3200" b="1" spc="400"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十二年國教藝術領域</a:t>
            </a:r>
            <a:r>
              <a:rPr lang="zh-TW" altLang="en-US" sz="3200" b="1" spc="400"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a:t>
            </a:r>
            <a:r>
              <a:rPr lang="zh-TW" altLang="en-US" sz="3200" b="1" spc="400"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mn-cs"/>
              </a:rPr>
              <a:t>綱要</a:t>
            </a:r>
            <a:endParaRPr lang="zh-TW" altLang="en-US" sz="3200" b="1" spc="400"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6" name="標題 1"/>
          <p:cNvSpPr txBox="1">
            <a:spLocks/>
          </p:cNvSpPr>
          <p:nvPr/>
        </p:nvSpPr>
        <p:spPr bwMode="auto">
          <a:xfrm>
            <a:off x="2884012" y="256244"/>
            <a:ext cx="78867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eaLnBrk="1" fontAlgn="auto" hangingPunct="1">
              <a:lnSpc>
                <a:spcPct val="100000"/>
              </a:lnSpc>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歡迎下載</a:t>
            </a:r>
            <a:endPar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9" name="等腰三角形 8"/>
          <p:cNvSpPr/>
          <p:nvPr/>
        </p:nvSpPr>
        <p:spPr>
          <a:xfrm rot="512239">
            <a:off x="2073071" y="252749"/>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20371609">
            <a:off x="7932147" y="1282220"/>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20371609">
            <a:off x="1719660" y="488225"/>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3761573">
            <a:off x="1216464" y="176876"/>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7924764" y="97743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32"/>
          <p:cNvCxnSpPr/>
          <p:nvPr/>
        </p:nvCxnSpPr>
        <p:spPr>
          <a:xfrm flipH="1">
            <a:off x="2637125" y="-25558"/>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33"/>
          <p:cNvCxnSpPr/>
          <p:nvPr/>
        </p:nvCxnSpPr>
        <p:spPr>
          <a:xfrm flipH="1">
            <a:off x="7502560" y="630455"/>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35"/>
          <p:cNvCxnSpPr/>
          <p:nvPr/>
        </p:nvCxnSpPr>
        <p:spPr>
          <a:xfrm flipH="1">
            <a:off x="5179585" y="-48085"/>
            <a:ext cx="611232" cy="5139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36"/>
          <p:cNvCxnSpPr/>
          <p:nvPr/>
        </p:nvCxnSpPr>
        <p:spPr>
          <a:xfrm flipH="1">
            <a:off x="3025841" y="1511329"/>
            <a:ext cx="456392" cy="37256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2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26443" y="2820987"/>
            <a:ext cx="7886700" cy="1325563"/>
          </a:xfrm>
        </p:spPr>
        <p:txBody>
          <a:bodyPr rtlCol="0">
            <a:noAutofit/>
          </a:bodyPr>
          <a:lstStyle/>
          <a:p>
            <a:pP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國教院</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a:t>
            </a:r>
            <a:r>
              <a:rPr lang="en-US" altLang="zh-TW"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之課</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綱實施支持資源</a:t>
            </a: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7373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09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sp>
        <p:nvSpPr>
          <p:cNvPr id="6"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54</a:t>
            </a:r>
            <a:endParaRPr lang="zh-TW" altLang="en-US" sz="1200" dirty="0" smtClean="0">
              <a:solidFill>
                <a:srgbClr val="898989"/>
              </a:solidFill>
            </a:endParaRPr>
          </a:p>
        </p:txBody>
      </p:sp>
      <p:sp>
        <p:nvSpPr>
          <p:cNvPr id="7" name="矩形 6"/>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9025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17249" y="1589354"/>
            <a:ext cx="7566444" cy="1711205"/>
          </a:xfrm>
        </p:spPr>
        <p:txBody>
          <a:bodyPr>
            <a:noAutofit/>
          </a:bodyPr>
          <a:lstStyle/>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壹、發展沿革與特色	</a:t>
            </a: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貳、課程架構	</a:t>
            </a: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參、核心素養與學習重點的呼應說明	</a:t>
            </a: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肆、學習重點解析</a:t>
            </a:r>
            <a:r>
              <a:rPr lang="en-US" altLang="zh-TW" sz="16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600" b="1" dirty="0" smtClean="0">
                <a:solidFill>
                  <a:schemeClr val="accent2">
                    <a:lumMod val="50000"/>
                  </a:schemeClr>
                </a:solidFill>
                <a:latin typeface="微軟正黑體" panose="020B0604030504040204" pitchFamily="34" charset="-120"/>
                <a:ea typeface="微軟正黑體" panose="020B0604030504040204" pitchFamily="34" charset="-120"/>
              </a:rPr>
              <a:t>相關名詞補充說明</a:t>
            </a:r>
            <a:r>
              <a:rPr lang="en-US" altLang="zh-TW" sz="1600" b="1" dirty="0" smtClean="0">
                <a:solidFill>
                  <a:schemeClr val="accent2">
                    <a:lumMod val="50000"/>
                  </a:schemeClr>
                </a:solidFill>
                <a:latin typeface="微軟正黑體" panose="020B0604030504040204" pitchFamily="34" charset="-120"/>
                <a:ea typeface="微軟正黑體" panose="020B0604030504040204" pitchFamily="34" charset="-120"/>
              </a:rPr>
              <a:t>P.69-P.80)</a:t>
            </a:r>
            <a:r>
              <a:rPr lang="zh-TW" altLang="en-US" sz="1600" b="1" dirty="0" smtClean="0">
                <a:solidFill>
                  <a:schemeClr val="accent2">
                    <a:lumMod val="50000"/>
                  </a:schemeClr>
                </a:solidFill>
                <a:latin typeface="微軟正黑體" panose="020B0604030504040204" pitchFamily="34" charset="-120"/>
                <a:ea typeface="微軟正黑體" panose="020B0604030504040204" pitchFamily="34" charset="-120"/>
              </a:rPr>
              <a:t>	</a:t>
            </a:r>
            <a:endPar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endParaRP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伍、素養導向教材編寫原則	</a:t>
            </a: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陸、藝術領域之議題融入說明	</a:t>
            </a: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柒、教學單元案例	</a:t>
            </a: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捌、新舊課綱之課程實施銜接分析與建議	</a:t>
            </a:r>
          </a:p>
          <a:p>
            <a:pPr marL="0" indent="0">
              <a:buNone/>
            </a:pP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玖、課綱</a:t>
            </a:r>
            <a:r>
              <a:rPr lang="en-US" altLang="zh-TW" sz="2000" b="1" dirty="0" smtClean="0">
                <a:solidFill>
                  <a:schemeClr val="accent2">
                    <a:lumMod val="50000"/>
                  </a:schemeClr>
                </a:solidFill>
                <a:latin typeface="微軟正黑體" panose="020B0604030504040204" pitchFamily="34" charset="-120"/>
                <a:ea typeface="微軟正黑體" panose="020B0604030504040204" pitchFamily="34" charset="-120"/>
              </a:rPr>
              <a:t>Q</a:t>
            </a:r>
            <a:r>
              <a:rPr lang="zh-TW" altLang="en-US" sz="20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en-US" altLang="zh-TW" sz="2000" b="1" dirty="0" smtClean="0">
                <a:solidFill>
                  <a:schemeClr val="accent2">
                    <a:lumMod val="50000"/>
                  </a:schemeClr>
                </a:solidFill>
                <a:latin typeface="微軟正黑體" panose="020B0604030504040204" pitchFamily="34" charset="-120"/>
                <a:ea typeface="微軟正黑體" panose="020B0604030504040204" pitchFamily="34" charset="-120"/>
              </a:rPr>
              <a:t>A	</a:t>
            </a:r>
          </a:p>
          <a:p>
            <a:pPr marL="0" indent="0">
              <a:buNone/>
            </a:pPr>
            <a:r>
              <a:rPr lang="zh-TW" altLang="en-US" sz="1400" b="1" dirty="0" smtClean="0">
                <a:solidFill>
                  <a:schemeClr val="accent2">
                    <a:lumMod val="50000"/>
                  </a:schemeClr>
                </a:solidFill>
                <a:latin typeface="微軟正黑體" panose="020B0604030504040204" pitchFamily="34" charset="-120"/>
                <a:ea typeface="微軟正黑體" panose="020B0604030504040204" pitchFamily="34" charset="-120"/>
              </a:rPr>
              <a:t>附錄</a:t>
            </a:r>
            <a:r>
              <a:rPr lang="zh-TW" altLang="en-US" sz="1400" b="1" dirty="0">
                <a:solidFill>
                  <a:schemeClr val="accent2">
                    <a:lumMod val="50000"/>
                  </a:schemeClr>
                </a:solidFill>
                <a:latin typeface="微軟正黑體" panose="020B0604030504040204" pitchFamily="34" charset="-120"/>
                <a:ea typeface="微軟正黑體" panose="020B0604030504040204" pitchFamily="34" charset="-120"/>
              </a:rPr>
              <a:t>一：藝術領域各科整體特色與新舊課綱差異之說明	</a:t>
            </a:r>
          </a:p>
          <a:p>
            <a:pPr marL="0" indent="0">
              <a:buNone/>
            </a:pPr>
            <a:r>
              <a:rPr lang="zh-TW" altLang="en-US" sz="1400" b="1" dirty="0">
                <a:solidFill>
                  <a:schemeClr val="accent2">
                    <a:lumMod val="50000"/>
                  </a:schemeClr>
                </a:solidFill>
                <a:latin typeface="微軟正黑體" panose="020B0604030504040204" pitchFamily="34" charset="-120"/>
                <a:ea typeface="微軟正黑體" panose="020B0604030504040204" pitchFamily="34" charset="-120"/>
              </a:rPr>
              <a:t>附錄二：藝術領域各教育階段各科學習重點新舊差異說明</a:t>
            </a:r>
          </a:p>
          <a:p>
            <a:pPr marL="0" indent="0">
              <a:buNone/>
            </a:pPr>
            <a:r>
              <a:rPr lang="zh-TW" altLang="en-US" sz="2000" b="1" dirty="0" smtClean="0">
                <a:solidFill>
                  <a:srgbClr val="1D4BA7"/>
                </a:solidFill>
                <a:latin typeface="微軟正黑體" panose="020B0604030504040204" pitchFamily="34" charset="-120"/>
                <a:ea typeface="微軟正黑體" panose="020B0604030504040204" pitchFamily="34" charset="-120"/>
              </a:rPr>
              <a:t>	</a:t>
            </a:r>
          </a:p>
          <a:p>
            <a:pPr marL="0" indent="0">
              <a:buNone/>
            </a:pPr>
            <a:endParaRPr lang="zh-TW" altLang="en-US" sz="2000" b="1" dirty="0" smtClean="0">
              <a:solidFill>
                <a:srgbClr val="1D4BA7"/>
              </a:solidFill>
              <a:latin typeface="微軟正黑體" panose="020B0604030504040204" pitchFamily="34" charset="-120"/>
              <a:ea typeface="微軟正黑體" panose="020B0604030504040204" pitchFamily="34" charset="-120"/>
            </a:endParaRPr>
          </a:p>
        </p:txBody>
      </p:sp>
      <p:sp>
        <p:nvSpPr>
          <p:cNvPr id="5" name="標題 1"/>
          <p:cNvSpPr>
            <a:spLocks noGrp="1"/>
          </p:cNvSpPr>
          <p:nvPr>
            <p:ph type="title"/>
          </p:nvPr>
        </p:nvSpPr>
        <p:spPr>
          <a:xfrm>
            <a:off x="107776" y="-132363"/>
            <a:ext cx="8807450" cy="1325562"/>
          </a:xfrm>
        </p:spPr>
        <p:txBody>
          <a:bodyPr rtlCol="0">
            <a:normAutofit/>
          </a:bodyPr>
          <a:lstStyle/>
          <a:p>
            <a:pPr algn="ctr" eaLnBrk="1" fontAlgn="auto" hangingPunct="1">
              <a:lnSpc>
                <a:spcPct val="100000"/>
              </a:lnSpc>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藝術領綱</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實施相關資源</a:t>
            </a:r>
            <a:r>
              <a:rPr lang="en-US" altLang="zh-TW"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a:t>
            </a:r>
          </a:p>
        </p:txBody>
      </p:sp>
      <p:sp>
        <p:nvSpPr>
          <p:cNvPr id="7" name="矩形 6"/>
          <p:cNvSpPr/>
          <p:nvPr/>
        </p:nvSpPr>
        <p:spPr>
          <a:xfrm>
            <a:off x="638633" y="7118165"/>
            <a:ext cx="7745736" cy="369332"/>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網址：</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待更新</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23187">
            <a:off x="195812" y="7078606"/>
            <a:ext cx="369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3"/>
          <p:cNvGrpSpPr/>
          <p:nvPr/>
        </p:nvGrpSpPr>
        <p:grpSpPr>
          <a:xfrm>
            <a:off x="247550" y="-270601"/>
            <a:ext cx="1373243" cy="1012912"/>
            <a:chOff x="-1604504" y="2147667"/>
            <a:chExt cx="3687215" cy="2719712"/>
          </a:xfrm>
        </p:grpSpPr>
        <p:cxnSp>
          <p:nvCxnSpPr>
            <p:cNvPr id="10" name="直接连接符 1"/>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组合 4"/>
          <p:cNvGrpSpPr/>
          <p:nvPr/>
        </p:nvGrpSpPr>
        <p:grpSpPr>
          <a:xfrm flipH="1" flipV="1">
            <a:off x="7753645" y="-69503"/>
            <a:ext cx="1261447" cy="1006871"/>
            <a:chOff x="-1604504" y="2147667"/>
            <a:chExt cx="3687215" cy="2719712"/>
          </a:xfrm>
        </p:grpSpPr>
        <p:cxnSp>
          <p:nvCxnSpPr>
            <p:cNvPr id="13" name="直接连接符 5"/>
            <p:cNvCxnSpPr/>
            <p:nvPr/>
          </p:nvCxnSpPr>
          <p:spPr>
            <a:xfrm flipH="1">
              <a:off x="-1604504" y="268762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6"/>
            <p:cNvCxnSpPr/>
            <p:nvPr/>
          </p:nvCxnSpPr>
          <p:spPr>
            <a:xfrm flipH="1">
              <a:off x="-509577" y="2147667"/>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5"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55</a:t>
            </a:r>
            <a:endParaRPr lang="zh-TW" altLang="en-US" sz="1200" dirty="0" smtClean="0">
              <a:solidFill>
                <a:srgbClr val="898989"/>
              </a:solidFill>
            </a:endParaRPr>
          </a:p>
        </p:txBody>
      </p:sp>
      <p:sp>
        <p:nvSpPr>
          <p:cNvPr id="16" name="矩形 15"/>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60" y="1350176"/>
            <a:ext cx="3267181" cy="4666615"/>
          </a:xfrm>
          <a:prstGeom prst="rect">
            <a:avLst/>
          </a:prstGeom>
        </p:spPr>
      </p:pic>
    </p:spTree>
    <p:extLst>
      <p:ext uri="{BB962C8B-B14F-4D97-AF65-F5344CB8AC3E}">
        <p14:creationId xmlns:p14="http://schemas.microsoft.com/office/powerpoint/2010/main" val="11196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投影片編號版面配置區 3"/>
          <p:cNvSpPr>
            <a:spLocks noGrp="1"/>
          </p:cNvSpPr>
          <p:nvPr>
            <p:ph type="sldNum" sz="quarter" idx="12"/>
          </p:nvPr>
        </p:nvSpPr>
        <p:spPr bwMode="auto">
          <a:xfrm>
            <a:off x="7086600" y="6455886"/>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A6E51A5F-FB29-4C2D-A709-FF416FAC7357}" type="slidenum">
              <a:rPr lang="zh-TW" altLang="en-US" sz="1200" smtClean="0">
                <a:solidFill>
                  <a:srgbClr val="898989"/>
                </a:solidFill>
              </a:rPr>
              <a:pPr>
                <a:lnSpc>
                  <a:spcPct val="100000"/>
                </a:lnSpc>
                <a:spcBef>
                  <a:spcPct val="0"/>
                </a:spcBef>
                <a:buFontTx/>
                <a:buNone/>
              </a:pPr>
              <a:t>56</a:t>
            </a:fld>
            <a:endParaRPr lang="zh-TW" altLang="en-US" sz="1200" dirty="0" smtClean="0">
              <a:solidFill>
                <a:srgbClr val="898989"/>
              </a:solidFill>
            </a:endParaRPr>
          </a:p>
        </p:txBody>
      </p:sp>
      <p:sp>
        <p:nvSpPr>
          <p:cNvPr id="5" name="標題 1"/>
          <p:cNvSpPr>
            <a:spLocks noGrp="1"/>
          </p:cNvSpPr>
          <p:nvPr>
            <p:ph type="title"/>
          </p:nvPr>
        </p:nvSpPr>
        <p:spPr>
          <a:xfrm>
            <a:off x="183595" y="211174"/>
            <a:ext cx="8818562" cy="1190625"/>
          </a:xfrm>
        </p:spPr>
        <p:txBody>
          <a:bodyPr rtlCol="0">
            <a:normAutofit/>
          </a:bodyPr>
          <a:lstStyle/>
          <a:p>
            <a:pPr algn="ctr" eaLnBrk="1" fontAlgn="auto" hangingPunct="1">
              <a:lnSpc>
                <a:spcPct val="100000"/>
              </a:lnSpc>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藝術領綱實施</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相關資源</a:t>
            </a:r>
            <a:r>
              <a:rPr lang="en-US" altLang="zh-TW"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教材教學</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模組</a:t>
            </a:r>
          </a:p>
        </p:txBody>
      </p:sp>
      <p:sp>
        <p:nvSpPr>
          <p:cNvPr id="7" name="文字方塊 6"/>
          <p:cNvSpPr txBox="1"/>
          <p:nvPr/>
        </p:nvSpPr>
        <p:spPr>
          <a:xfrm>
            <a:off x="1715338" y="6146914"/>
            <a:ext cx="7163697" cy="461665"/>
          </a:xfrm>
          <a:prstGeom prst="rect">
            <a:avLst/>
          </a:prstGeom>
          <a:noFill/>
        </p:spPr>
        <p:txBody>
          <a:bodyPr wrap="square">
            <a:spAutoFit/>
          </a:bodyPr>
          <a:lstStyle/>
          <a:p>
            <a:pPr>
              <a:defRPr/>
            </a:pPr>
            <a:r>
              <a:rPr lang="zh-TW" altLang="en-US" sz="1200" dirty="0" smtClean="0">
                <a:solidFill>
                  <a:schemeClr val="tx1">
                    <a:lumMod val="65000"/>
                    <a:lumOff val="35000"/>
                  </a:schemeClr>
                </a:solidFill>
                <a:latin typeface="微軟正黑體" panose="020B0604030504040204" pitchFamily="34" charset="-120"/>
                <a:ea typeface="微軟正黑體" panose="020B0604030504040204" pitchFamily="34" charset="-120"/>
              </a:rPr>
              <a:t>網址  </a:t>
            </a:r>
            <a:endParaRPr lang="en-US" altLang="zh-TW" sz="12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defRPr/>
            </a:pPr>
            <a:r>
              <a:rPr lang="en-US" altLang="zh-TW" sz="1200" dirty="0" smtClean="0">
                <a:solidFill>
                  <a:schemeClr val="tx1">
                    <a:lumMod val="65000"/>
                    <a:lumOff val="35000"/>
                  </a:schemeClr>
                </a:solidFill>
                <a:latin typeface="微軟正黑體" panose="020B0604030504040204" pitchFamily="34" charset="-120"/>
                <a:ea typeface="微軟正黑體" panose="020B0604030504040204" pitchFamily="34" charset="-120"/>
              </a:rPr>
              <a:t>https</a:t>
            </a:r>
            <a:r>
              <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rPr>
              <a:t>://www.naer.edu.tw/files/11-1000-1621.php?Lang=zh-tw</a:t>
            </a:r>
            <a:endParaRPr lang="zh-TW" altLang="en-US" sz="12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3"/>
          <a:srcRect l="31384" t="13134" r="32308" b="14057"/>
          <a:stretch/>
        </p:blipFill>
        <p:spPr>
          <a:xfrm>
            <a:off x="3296147" y="1725197"/>
            <a:ext cx="2534595" cy="3388409"/>
          </a:xfrm>
          <a:prstGeom prst="rect">
            <a:avLst/>
          </a:prstGeom>
          <a:scene3d>
            <a:camera prst="orthographicFront"/>
            <a:lightRig rig="threePt" dir="t"/>
          </a:scene3d>
          <a:sp3d contourW="12700">
            <a:contourClr>
              <a:schemeClr val="tx1"/>
            </a:contourClr>
          </a:sp3d>
        </p:spPr>
      </p:pic>
      <p:pic>
        <p:nvPicPr>
          <p:cNvPr id="3" name="圖片 2"/>
          <p:cNvPicPr>
            <a:picLocks noChangeAspect="1"/>
          </p:cNvPicPr>
          <p:nvPr/>
        </p:nvPicPr>
        <p:blipFill rotWithShape="1">
          <a:blip r:embed="rId4" cstate="print">
            <a:extLst>
              <a:ext uri="{28A0092B-C50C-407E-A947-70E740481C1C}">
                <a14:useLocalDpi xmlns:a14="http://schemas.microsoft.com/office/drawing/2010/main" val="0"/>
              </a:ext>
            </a:extLst>
          </a:blip>
          <a:srcRect l="50769" r="11231"/>
          <a:stretch/>
        </p:blipFill>
        <p:spPr>
          <a:xfrm>
            <a:off x="6209427" y="1725197"/>
            <a:ext cx="2382998" cy="3406153"/>
          </a:xfrm>
          <a:prstGeom prst="rect">
            <a:avLst/>
          </a:prstGeom>
        </p:spPr>
      </p:pic>
      <p:pic>
        <p:nvPicPr>
          <p:cNvPr id="6" name="圖片 5"/>
          <p:cNvPicPr>
            <a:picLocks noChangeAspect="1"/>
          </p:cNvPicPr>
          <p:nvPr/>
        </p:nvPicPr>
        <p:blipFill rotWithShape="1">
          <a:blip r:embed="rId5" cstate="print">
            <a:extLst>
              <a:ext uri="{28A0092B-C50C-407E-A947-70E740481C1C}">
                <a14:useLocalDpi xmlns:a14="http://schemas.microsoft.com/office/drawing/2010/main" val="0"/>
              </a:ext>
            </a:extLst>
          </a:blip>
          <a:srcRect l="50769" r="11077"/>
          <a:stretch/>
        </p:blipFill>
        <p:spPr>
          <a:xfrm>
            <a:off x="525417" y="1725197"/>
            <a:ext cx="2379842" cy="3388409"/>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349" y="5437004"/>
            <a:ext cx="1171575" cy="1171575"/>
          </a:xfrm>
          <a:prstGeom prst="rect">
            <a:avLst/>
          </a:prstGeom>
        </p:spPr>
      </p:pic>
      <p:grpSp>
        <p:nvGrpSpPr>
          <p:cNvPr id="9" name="组合 3"/>
          <p:cNvGrpSpPr/>
          <p:nvPr/>
        </p:nvGrpSpPr>
        <p:grpSpPr>
          <a:xfrm>
            <a:off x="247550" y="-270601"/>
            <a:ext cx="1373243" cy="1012912"/>
            <a:chOff x="-1604504" y="2147667"/>
            <a:chExt cx="3687215" cy="2719712"/>
          </a:xfrm>
        </p:grpSpPr>
        <p:cxnSp>
          <p:nvCxnSpPr>
            <p:cNvPr id="10" name="直接连接符 1"/>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2"/>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组合 4"/>
          <p:cNvGrpSpPr/>
          <p:nvPr/>
        </p:nvGrpSpPr>
        <p:grpSpPr>
          <a:xfrm flipH="1" flipV="1">
            <a:off x="8115300" y="425350"/>
            <a:ext cx="1261447" cy="1006871"/>
            <a:chOff x="-1604504" y="2147667"/>
            <a:chExt cx="3687215" cy="2719712"/>
          </a:xfrm>
        </p:grpSpPr>
        <p:cxnSp>
          <p:nvCxnSpPr>
            <p:cNvPr id="13" name="直接连接符 5"/>
            <p:cNvCxnSpPr/>
            <p:nvPr/>
          </p:nvCxnSpPr>
          <p:spPr>
            <a:xfrm flipH="1">
              <a:off x="-1604504" y="268762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6"/>
            <p:cNvCxnSpPr/>
            <p:nvPr/>
          </p:nvCxnSpPr>
          <p:spPr>
            <a:xfrm flipH="1">
              <a:off x="-509577" y="2147667"/>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423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638525" y="2246536"/>
            <a:ext cx="7956247" cy="1077218"/>
          </a:xfrm>
          <a:prstGeom prst="rect">
            <a:avLst/>
          </a:prstGeom>
          <a:noFill/>
          <a:ln>
            <a:noFill/>
          </a:ln>
        </p:spPr>
        <p:txBody>
          <a:bodyPr wrap="square" rtlCol="0">
            <a:spAutoFit/>
          </a:bodyPr>
          <a:lstStyle/>
          <a:p>
            <a:pPr algn="ctr">
              <a:spcBef>
                <a:spcPct val="0"/>
              </a:spcBef>
              <a:defRPr/>
            </a:pPr>
            <a:r>
              <a:rPr lang="zh-TW" altLang="en-US" sz="3200" b="1" dirty="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t>-</a:t>
            </a:r>
          </a:p>
          <a:p>
            <a:pPr algn="ctr">
              <a:spcBef>
                <a:spcPct val="0"/>
              </a:spcBef>
              <a:defRPr/>
            </a:pPr>
            <a:r>
              <a:rPr lang="zh-TW" altLang="en-US" sz="3200" b="1" dirty="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sz="36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2475598" y="3287552"/>
            <a:ext cx="4308918" cy="584775"/>
          </a:xfrm>
          <a:prstGeom prst="rect">
            <a:avLst/>
          </a:prstGeom>
          <a:ln>
            <a:noFill/>
          </a:ln>
        </p:spPr>
        <p:txBody>
          <a:bodyPr wrap="square">
            <a:spAutoFit/>
          </a:bodyPr>
          <a:lstStyle/>
          <a:p>
            <a:pPr algn="ct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歡迎下載</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6" name="组合 5"/>
          <p:cNvGrpSpPr/>
          <p:nvPr/>
        </p:nvGrpSpPr>
        <p:grpSpPr>
          <a:xfrm>
            <a:off x="1589573" y="2435452"/>
            <a:ext cx="7005200" cy="1144488"/>
            <a:chOff x="2353154" y="1827256"/>
            <a:chExt cx="2277084" cy="858366"/>
          </a:xfrm>
        </p:grpSpPr>
        <p:cxnSp>
          <p:nvCxnSpPr>
            <p:cNvPr id="7" name="肘形连接符 6"/>
            <p:cNvCxnSpPr>
              <a:cxnSpLocks/>
              <a:stCxn id="4" idx="3"/>
              <a:endCxn id="5" idx="3"/>
            </p:cNvCxnSpPr>
            <p:nvPr/>
          </p:nvCxnSpPr>
          <p:spPr>
            <a:xfrm flipH="1">
              <a:off x="4041803" y="2089526"/>
              <a:ext cx="588435" cy="596096"/>
            </a:xfrm>
            <a:prstGeom prst="bentConnector3">
              <a:avLst>
                <a:gd name="adj1" fmla="val -12628"/>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cxnSpLocks/>
            </p:cNvCxnSpPr>
            <p:nvPr/>
          </p:nvCxnSpPr>
          <p:spPr>
            <a:xfrm rot="10800000" flipV="1">
              <a:off x="2353154" y="1827256"/>
              <a:ext cx="594687" cy="702326"/>
            </a:xfrm>
            <a:prstGeom prst="bentConnector3">
              <a:avLst>
                <a:gd name="adj1" fmla="val 128830"/>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1503779" y="3791847"/>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638525" y="3971973"/>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922831" y="937749"/>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430258" y="1762041"/>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pic>
        <p:nvPicPr>
          <p:cNvPr id="16" name="圖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007" y="3898275"/>
            <a:ext cx="1562100" cy="1562100"/>
          </a:xfrm>
          <a:prstGeom prst="rect">
            <a:avLst/>
          </a:prstGeom>
        </p:spPr>
      </p:pic>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388" y="1830432"/>
            <a:ext cx="4432054" cy="380761"/>
          </a:xfrm>
          <a:prstGeom prst="rect">
            <a:avLst/>
          </a:prstGeom>
        </p:spPr>
      </p:pic>
      <p:sp>
        <p:nvSpPr>
          <p:cNvPr id="1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57</a:t>
            </a:r>
            <a:endParaRPr lang="zh-TW" altLang="en-US" sz="1200" dirty="0" smtClean="0">
              <a:solidFill>
                <a:srgbClr val="898989"/>
              </a:solidFill>
            </a:endParaRPr>
          </a:p>
        </p:txBody>
      </p:sp>
      <p:sp>
        <p:nvSpPr>
          <p:cNvPr id="14" name="矩形 13"/>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891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202"/>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103"/>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4205"/>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11503"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58</a:t>
            </a:r>
            <a:endParaRPr lang="zh-TW" altLang="en-US" sz="1200" dirty="0">
              <a:solidFill>
                <a:srgbClr val="898989"/>
              </a:solidFill>
            </a:endParaRPr>
          </a:p>
        </p:txBody>
      </p:sp>
      <p:sp>
        <p:nvSpPr>
          <p:cNvPr id="9" name="矩形 8"/>
          <p:cNvSpPr/>
          <p:nvPr/>
        </p:nvSpPr>
        <p:spPr>
          <a:xfrm>
            <a:off x="2112976" y="984815"/>
            <a:ext cx="4801314" cy="553998"/>
          </a:xfrm>
          <a:prstGeom prst="rect">
            <a:avLst/>
          </a:prstGeom>
        </p:spPr>
        <p:txBody>
          <a:bodyPr wrap="none">
            <a:spAutoFit/>
          </a:bodyPr>
          <a:lstStyle/>
          <a:p>
            <a:pPr algn="ctr"/>
            <a:r>
              <a:rPr lang="zh-TW" altLang="en-US" sz="3000" b="1" dirty="0">
                <a:solidFill>
                  <a:schemeClr val="accent4">
                    <a:lumMod val="50000"/>
                  </a:schemeClr>
                </a:solidFill>
                <a:ea typeface="微軟正黑體" pitchFamily="34" charset="-120"/>
              </a:rPr>
              <a:t>藝術源於生活，應用於生活</a:t>
            </a:r>
            <a:endParaRPr lang="en-US" altLang="zh-TW" sz="3000" b="1" dirty="0">
              <a:solidFill>
                <a:schemeClr val="accent4">
                  <a:lumMod val="50000"/>
                </a:schemeClr>
              </a:solidFill>
              <a:ea typeface="微軟正黑體" pitchFamily="34" charset="-120"/>
            </a:endParaRPr>
          </a:p>
        </p:txBody>
      </p:sp>
      <p:sp>
        <p:nvSpPr>
          <p:cNvPr id="8" name="文本框 48">
            <a:extLst>
              <a:ext uri="{FF2B5EF4-FFF2-40B4-BE49-F238E27FC236}">
                <a16:creationId xmlns:a16="http://schemas.microsoft.com/office/drawing/2014/main" id="{944359F3-37C5-4293-B7E1-CA2CBEB6F374}"/>
              </a:ext>
            </a:extLst>
          </p:cNvPr>
          <p:cNvSpPr txBox="1"/>
          <p:nvPr/>
        </p:nvSpPr>
        <p:spPr>
          <a:xfrm>
            <a:off x="1754536" y="3166846"/>
            <a:ext cx="6031027" cy="1862048"/>
          </a:xfrm>
          <a:prstGeom prst="rect">
            <a:avLst/>
          </a:prstGeom>
          <a:noFill/>
        </p:spPr>
        <p:txBody>
          <a:bodyPr wrap="square" rtlCol="0">
            <a:spAutoFit/>
          </a:bodyPr>
          <a:lstStyle/>
          <a:p>
            <a:pPr algn="ctr"/>
            <a:r>
              <a:rPr lang="en-US" altLang="zh-CN" sz="11500" dirty="0">
                <a:solidFill>
                  <a:schemeClr val="bg1"/>
                </a:solidFill>
                <a:latin typeface="方正正中黑简体" panose="02000000000000000000" pitchFamily="2" charset="-122"/>
                <a:ea typeface="方正正中黑简体" panose="02000000000000000000" pitchFamily="2" charset="-122"/>
              </a:rPr>
              <a:t>THANKS</a:t>
            </a:r>
            <a:endParaRPr lang="zh-CN" altLang="en-US" sz="11500" dirty="0">
              <a:solidFill>
                <a:schemeClr val="bg1"/>
              </a:solidFill>
              <a:latin typeface="方正正中黑简体" panose="02000000000000000000" pitchFamily="2" charset="-122"/>
              <a:ea typeface="方正正中黑简体" panose="02000000000000000000" pitchFamily="2" charset="-122"/>
            </a:endParaRPr>
          </a:p>
        </p:txBody>
      </p:sp>
      <p:sp>
        <p:nvSpPr>
          <p:cNvPr id="11" name="文本框 50">
            <a:extLst>
              <a:ext uri="{FF2B5EF4-FFF2-40B4-BE49-F238E27FC236}">
                <a16:creationId xmlns:a16="http://schemas.microsoft.com/office/drawing/2014/main" id="{F92AD3AF-289B-4AC6-B007-7E4FA8E2FE8C}"/>
              </a:ext>
            </a:extLst>
          </p:cNvPr>
          <p:cNvSpPr txBox="1"/>
          <p:nvPr/>
        </p:nvSpPr>
        <p:spPr>
          <a:xfrm>
            <a:off x="3291730" y="4881700"/>
            <a:ext cx="2908453" cy="400110"/>
          </a:xfrm>
          <a:prstGeom prst="rect">
            <a:avLst/>
          </a:prstGeom>
          <a:noFill/>
        </p:spPr>
        <p:txBody>
          <a:bodyPr wrap="square" rtlCol="0">
            <a:spAutoFit/>
          </a:bodyPr>
          <a:lstStyle/>
          <a:p>
            <a:pPr algn="ctr"/>
            <a:r>
              <a:rPr lang="zh-TW" altLang="en-US" sz="2000" dirty="0">
                <a:solidFill>
                  <a:schemeClr val="accent4">
                    <a:lumMod val="75000"/>
                  </a:schemeClr>
                </a:solidFill>
                <a:effectLst>
                  <a:outerShdw blurRad="38100" dist="38100" dir="2700000" algn="tl">
                    <a:srgbClr val="000000">
                      <a:alpha val="43137"/>
                    </a:srgbClr>
                  </a:outerShdw>
                </a:effectLst>
                <a:ea typeface="微軟正黑體" pitchFamily="34" charset="-120"/>
              </a:rPr>
              <a:t>一起學習，學習在</a:t>
            </a:r>
            <a:r>
              <a:rPr lang="zh-TW" altLang="en-US" sz="2000" dirty="0" smtClean="0">
                <a:solidFill>
                  <a:schemeClr val="accent4">
                    <a:lumMod val="75000"/>
                  </a:schemeClr>
                </a:solidFill>
                <a:effectLst>
                  <a:outerShdw blurRad="38100" dist="38100" dir="2700000" algn="tl">
                    <a:srgbClr val="000000">
                      <a:alpha val="43137"/>
                    </a:srgbClr>
                  </a:outerShdw>
                </a:effectLst>
                <a:ea typeface="微軟正黑體" pitchFamily="34" charset="-120"/>
              </a:rPr>
              <a:t>一起</a:t>
            </a:r>
            <a:endParaRPr lang="en-US" altLang="zh-TW" sz="2000" dirty="0">
              <a:solidFill>
                <a:schemeClr val="accent4">
                  <a:lumMod val="75000"/>
                </a:schemeClr>
              </a:solidFill>
              <a:effectLst>
                <a:outerShdw blurRad="38100" dist="38100" dir="2700000" algn="tl">
                  <a:srgbClr val="000000">
                    <a:alpha val="43137"/>
                  </a:srgbClr>
                </a:outerShdw>
              </a:effectLst>
              <a:ea typeface="微軟正黑體" pitchFamily="34" charset="-120"/>
            </a:endParaRPr>
          </a:p>
        </p:txBody>
      </p:sp>
      <p:grpSp>
        <p:nvGrpSpPr>
          <p:cNvPr id="12" name="组合 52">
            <a:extLst>
              <a:ext uri="{FF2B5EF4-FFF2-40B4-BE49-F238E27FC236}">
                <a16:creationId xmlns:a16="http://schemas.microsoft.com/office/drawing/2014/main" id="{D4AD0B66-480E-4B23-994E-32666EB58F7B}"/>
              </a:ext>
            </a:extLst>
          </p:cNvPr>
          <p:cNvGrpSpPr/>
          <p:nvPr/>
        </p:nvGrpSpPr>
        <p:grpSpPr>
          <a:xfrm>
            <a:off x="6260929" y="5013117"/>
            <a:ext cx="1302690" cy="45719"/>
            <a:chOff x="7169106" y="4815399"/>
            <a:chExt cx="1302690" cy="45719"/>
          </a:xfrm>
        </p:grpSpPr>
        <p:cxnSp>
          <p:nvCxnSpPr>
            <p:cNvPr id="13" name="直接连接符 53">
              <a:extLst>
                <a:ext uri="{FF2B5EF4-FFF2-40B4-BE49-F238E27FC236}">
                  <a16:creationId xmlns:a16="http://schemas.microsoft.com/office/drawing/2014/main" id="{C5DB3E1B-443C-4768-B33A-3084D237A607}"/>
                </a:ext>
              </a:extLst>
            </p:cNvPr>
            <p:cNvCxnSpPr/>
            <p:nvPr/>
          </p:nvCxnSpPr>
          <p:spPr>
            <a:xfrm>
              <a:off x="7204391" y="4838258"/>
              <a:ext cx="126740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54">
              <a:extLst>
                <a:ext uri="{FF2B5EF4-FFF2-40B4-BE49-F238E27FC236}">
                  <a16:creationId xmlns:a16="http://schemas.microsoft.com/office/drawing/2014/main" id="{B6EE6736-5285-4BA9-ACE3-81372F5ED264}"/>
                </a:ext>
              </a:extLst>
            </p:cNvPr>
            <p:cNvSpPr/>
            <p:nvPr/>
          </p:nvSpPr>
          <p:spPr>
            <a:xfrm>
              <a:off x="7169106" y="4815399"/>
              <a:ext cx="45719" cy="45719"/>
            </a:xfrm>
            <a:prstGeom prst="ellipse">
              <a:avLst/>
            </a:prstGeom>
            <a:solidFill>
              <a:srgbClr val="4C41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55">
            <a:extLst>
              <a:ext uri="{FF2B5EF4-FFF2-40B4-BE49-F238E27FC236}">
                <a16:creationId xmlns:a16="http://schemas.microsoft.com/office/drawing/2014/main" id="{2DBE5838-B201-431A-9137-831E187CC902}"/>
              </a:ext>
            </a:extLst>
          </p:cNvPr>
          <p:cNvGrpSpPr/>
          <p:nvPr/>
        </p:nvGrpSpPr>
        <p:grpSpPr>
          <a:xfrm>
            <a:off x="1989040" y="5013117"/>
            <a:ext cx="1284922" cy="45719"/>
            <a:chOff x="2897217" y="4815399"/>
            <a:chExt cx="1284922" cy="45719"/>
          </a:xfrm>
        </p:grpSpPr>
        <p:cxnSp>
          <p:nvCxnSpPr>
            <p:cNvPr id="16" name="直接连接符 56">
              <a:extLst>
                <a:ext uri="{FF2B5EF4-FFF2-40B4-BE49-F238E27FC236}">
                  <a16:creationId xmlns:a16="http://schemas.microsoft.com/office/drawing/2014/main" id="{3E1AE5AC-E22E-487B-AA0C-E1E0121C03A4}"/>
                </a:ext>
              </a:extLst>
            </p:cNvPr>
            <p:cNvCxnSpPr/>
            <p:nvPr/>
          </p:nvCxnSpPr>
          <p:spPr>
            <a:xfrm>
              <a:off x="2897217" y="4838258"/>
              <a:ext cx="126740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椭圆 57">
              <a:extLst>
                <a:ext uri="{FF2B5EF4-FFF2-40B4-BE49-F238E27FC236}">
                  <a16:creationId xmlns:a16="http://schemas.microsoft.com/office/drawing/2014/main" id="{B7E87D30-D48A-48E6-BDF3-CA75B2346F82}"/>
                </a:ext>
              </a:extLst>
            </p:cNvPr>
            <p:cNvSpPr/>
            <p:nvPr/>
          </p:nvSpPr>
          <p:spPr>
            <a:xfrm>
              <a:off x="4136420" y="4815399"/>
              <a:ext cx="45719" cy="45719"/>
            </a:xfrm>
            <a:prstGeom prst="ellipse">
              <a:avLst/>
            </a:prstGeom>
            <a:solidFill>
              <a:srgbClr val="4C41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內容版面配置區 2"/>
          <p:cNvSpPr txBox="1">
            <a:spLocks/>
          </p:cNvSpPr>
          <p:nvPr/>
        </p:nvSpPr>
        <p:spPr>
          <a:xfrm>
            <a:off x="571500" y="2198315"/>
            <a:ext cx="8229600" cy="2365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zh-TW" altLang="en-US" sz="60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邀請您與我們一起</a:t>
            </a:r>
            <a:endParaRPr lang="en-US" altLang="zh-TW" sz="60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buFont typeface="Arial" panose="020B0604020202020204" pitchFamily="34" charset="0"/>
              <a:buNone/>
            </a:pPr>
            <a:r>
              <a:rPr lang="zh-TW" altLang="en-US" sz="60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協力同行</a:t>
            </a:r>
            <a:endParaRPr lang="en-US" altLang="zh-TW" sz="60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18" name="组合 24"/>
          <p:cNvGrpSpPr/>
          <p:nvPr/>
        </p:nvGrpSpPr>
        <p:grpSpPr>
          <a:xfrm rot="10800000">
            <a:off x="-2226487" y="5058836"/>
            <a:ext cx="3687215" cy="2719712"/>
            <a:chOff x="-1604504" y="2147667"/>
            <a:chExt cx="3687215" cy="2719712"/>
          </a:xfrm>
        </p:grpSpPr>
        <p:cxnSp>
          <p:nvCxnSpPr>
            <p:cNvPr id="19" name="直接连接符 22"/>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23"/>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组合 25"/>
          <p:cNvGrpSpPr/>
          <p:nvPr/>
        </p:nvGrpSpPr>
        <p:grpSpPr>
          <a:xfrm rot="15539734">
            <a:off x="7124991" y="188192"/>
            <a:ext cx="3687215" cy="2719712"/>
            <a:chOff x="-1604504" y="2147667"/>
            <a:chExt cx="3687215" cy="2719712"/>
          </a:xfrm>
        </p:grpSpPr>
        <p:cxnSp>
          <p:nvCxnSpPr>
            <p:cNvPr id="22" name="直接连接符 26"/>
            <p:cNvCxnSpPr/>
            <p:nvPr/>
          </p:nvCxnSpPr>
          <p:spPr>
            <a:xfrm flipH="1">
              <a:off x="-1604504" y="268762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7"/>
            <p:cNvCxnSpPr/>
            <p:nvPr/>
          </p:nvCxnSpPr>
          <p:spPr>
            <a:xfrm flipH="1">
              <a:off x="-509577" y="2147667"/>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8541834" y="6110868"/>
            <a:ext cx="322682" cy="18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98162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3741" y="226219"/>
            <a:ext cx="4757737" cy="995362"/>
          </a:xfrm>
        </p:spPr>
        <p:txBody>
          <a:bodyPr rtlCol="0">
            <a:normAutofit/>
          </a:bodyPr>
          <a:lstStyle/>
          <a:p>
            <a:pPr eaLnBrk="1" fontAlgn="auto" hangingPunct="1">
              <a:spcAft>
                <a:spcPts val="0"/>
              </a:spcAft>
              <a:defRPr/>
            </a:pP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55" name="Shape 117"/>
          <p:cNvSpPr>
            <a:spLocks/>
          </p:cNvSpPr>
          <p:nvPr/>
        </p:nvSpPr>
        <p:spPr bwMode="auto">
          <a:xfrm>
            <a:off x="4946191" y="534988"/>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687429" y="863600"/>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dirty="0">
              <a:solidFill>
                <a:schemeClr val="dk1"/>
              </a:solidFill>
              <a:latin typeface="Calibri"/>
              <a:ea typeface="Calibri"/>
              <a:cs typeface="Calibri"/>
              <a:sym typeface="Calibri"/>
            </a:endParaRPr>
          </a:p>
        </p:txBody>
      </p:sp>
      <p:sp>
        <p:nvSpPr>
          <p:cNvPr id="23557" name="Shape 119"/>
          <p:cNvSpPr>
            <a:spLocks/>
          </p:cNvSpPr>
          <p:nvPr/>
        </p:nvSpPr>
        <p:spPr bwMode="auto">
          <a:xfrm>
            <a:off x="4950954" y="993775"/>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7292516" y="3827463"/>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681454" y="3649663"/>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832391" y="995363"/>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594266" y="989013"/>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5168441" y="644525"/>
            <a:ext cx="1836738" cy="1836738"/>
            <a:chOff x="661423" y="2239808"/>
            <a:chExt cx="1837470" cy="1837470"/>
          </a:xfrm>
        </p:grpSpPr>
        <p:pic>
          <p:nvPicPr>
            <p:cNvPr id="23574"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1260262" y="2267175"/>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5409741" y="2114550"/>
            <a:ext cx="2030413" cy="2030413"/>
            <a:chOff x="1049801" y="3874331"/>
            <a:chExt cx="2030510" cy="2030510"/>
          </a:xfrm>
        </p:grpSpPr>
        <p:pic>
          <p:nvPicPr>
            <p:cNvPr id="23572"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778259" y="551884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590841" y="836613"/>
            <a:ext cx="2117725" cy="2117725"/>
            <a:chOff x="2347501" y="2292275"/>
            <a:chExt cx="2117428" cy="2117428"/>
          </a:xfrm>
        </p:grpSpPr>
        <p:pic>
          <p:nvPicPr>
            <p:cNvPr id="23570" name="圖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077916" y="3936694"/>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376610" y="1050925"/>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535360" y="1162050"/>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376610" y="1775750"/>
            <a:ext cx="4572000" cy="156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sz="2000" dirty="0">
                <a:latin typeface="微軟正黑體" panose="020B0604030504040204" pitchFamily="34" charset="-120"/>
                <a:ea typeface="微軟正黑體" panose="020B0604030504040204" pitchFamily="34" charset="-120"/>
              </a:rPr>
              <a:t>「核心素養」的涵義是指一個人為</a:t>
            </a:r>
            <a:r>
              <a:rPr lang="zh-TW" altLang="zh-TW" sz="2000" b="1" dirty="0">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sz="2000" dirty="0">
                <a:latin typeface="微軟正黑體" panose="020B0604030504040204" pitchFamily="34" charset="-120"/>
                <a:ea typeface="微軟正黑體" panose="020B0604030504040204" pitchFamily="34" charset="-120"/>
              </a:rPr>
              <a:t>，所應具備的</a:t>
            </a:r>
            <a:r>
              <a:rPr lang="zh-TW" altLang="zh-TW" sz="2000" b="1" dirty="0">
                <a:latin typeface="微軟正黑體" panose="020B0604030504040204" pitchFamily="34" charset="-120"/>
                <a:ea typeface="微軟正黑體" panose="020B0604030504040204" pitchFamily="34" charset="-120"/>
              </a:rPr>
              <a:t>知識</a:t>
            </a:r>
            <a:r>
              <a:rPr lang="zh-TW" altLang="zh-TW" sz="2000"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能力</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包含技能</a:t>
            </a:r>
            <a:r>
              <a:rPr lang="en-US"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與</a:t>
            </a:r>
            <a:r>
              <a:rPr lang="zh-TW" altLang="zh-TW" sz="2000" b="1" dirty="0">
                <a:latin typeface="微軟正黑體" panose="020B0604030504040204" pitchFamily="34" charset="-120"/>
                <a:ea typeface="微軟正黑體" panose="020B0604030504040204" pitchFamily="34" charset="-120"/>
              </a:rPr>
              <a:t>態度</a:t>
            </a:r>
            <a:r>
              <a:rPr lang="zh-TW"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376610" y="4192588"/>
            <a:ext cx="543220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smtClean="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每一</a:t>
            </a:r>
            <a:r>
              <a:rPr lang="zh-TW" altLang="en-US" sz="1800" dirty="0">
                <a:latin typeface="微軟正黑體" panose="020B0604030504040204" pitchFamily="34" charset="-120"/>
                <a:ea typeface="微軟正黑體" panose="020B0604030504040204" pitchFamily="34" charset="-120"/>
              </a:rPr>
              <a:t>位接受十二年國民基本教育的學生</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所</a:t>
            </a:r>
            <a:r>
              <a:rPr lang="zh-TW" altLang="en-US" sz="1800" dirty="0">
                <a:latin typeface="微軟正黑體" panose="020B0604030504040204" pitchFamily="34" charset="-120"/>
                <a:ea typeface="微軟正黑體" panose="020B0604030504040204" pitchFamily="34" charset="-120"/>
              </a:rPr>
              <a:t>應具備的基本且共同的素養。</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smtClean="0">
              <a:solidFill>
                <a:srgbClr val="C0000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強化</a:t>
            </a:r>
            <a:r>
              <a:rPr lang="zh-TW" altLang="en-US" sz="1800" dirty="0">
                <a:latin typeface="微軟正黑體" panose="020B0604030504040204" pitchFamily="34" charset="-120"/>
                <a:ea typeface="微軟正黑體" panose="020B0604030504040204" pitchFamily="34" charset="-120"/>
              </a:rPr>
              <a:t>各教育階段、課程總綱與領域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科目之間的</a:t>
            </a:r>
            <a:r>
              <a:rPr lang="zh-TW" altLang="en-US" sz="1800" b="1" dirty="0">
                <a:latin typeface="微軟正黑體" panose="020B0604030504040204" pitchFamily="34" charset="-120"/>
                <a:ea typeface="微軟正黑體" panose="020B0604030504040204" pitchFamily="34" charset="-120"/>
              </a:rPr>
              <a:t>連貫</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以及</a:t>
            </a:r>
            <a:r>
              <a:rPr lang="zh-TW" altLang="en-US" sz="1800" dirty="0">
                <a:latin typeface="微軟正黑體" panose="020B0604030504040204" pitchFamily="34" charset="-120"/>
                <a:ea typeface="微軟正黑體" panose="020B0604030504040204" pitchFamily="34" charset="-120"/>
              </a:rPr>
              <a:t>各領域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科目彼此之間的</a:t>
            </a:r>
            <a:r>
              <a:rPr lang="zh-TW" altLang="en-US" sz="1800" b="1" dirty="0">
                <a:latin typeface="微軟正黑體" panose="020B0604030504040204" pitchFamily="34" charset="-120"/>
                <a:ea typeface="微軟正黑體" panose="020B0604030504040204" pitchFamily="34" charset="-120"/>
              </a:rPr>
              <a:t>統整</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24"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a:solidFill>
                  <a:srgbClr val="898989"/>
                </a:solidFill>
              </a:rPr>
              <a:t>6</a:t>
            </a:r>
            <a:endParaRPr lang="zh-TW" altLang="en-US" sz="1200" dirty="0" smtClean="0">
              <a:solidFill>
                <a:srgbClr val="898989"/>
              </a:solidFill>
            </a:endParaRPr>
          </a:p>
        </p:txBody>
      </p:sp>
      <p:sp>
        <p:nvSpPr>
          <p:cNvPr id="3" name="矩形 2"/>
          <p:cNvSpPr/>
          <p:nvPr/>
        </p:nvSpPr>
        <p:spPr>
          <a:xfrm>
            <a:off x="8694279" y="5993027"/>
            <a:ext cx="341312" cy="358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27794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a:spLocks noChangeArrowheads="1"/>
          </p:cNvSpPr>
          <p:nvPr/>
        </p:nvSpPr>
        <p:spPr bwMode="auto">
          <a:xfrm>
            <a:off x="152400" y="1232487"/>
            <a:ext cx="8866187" cy="57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sz="2400" dirty="0">
                <a:latin typeface="微軟正黑體" panose="020B0604030504040204" pitchFamily="34" charset="-120"/>
                <a:ea typeface="微軟正黑體" panose="020B0604030504040204" pitchFamily="34" charset="-120"/>
              </a:rPr>
              <a:t>核心素養強調培養以人為本的「終身學習者」，包括：</a:t>
            </a:r>
            <a:endParaRPr lang="zh-TW" altLang="en-US" sz="1600" dirty="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406650"/>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2406650"/>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442075" y="2406650"/>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766763" y="4319588"/>
            <a:ext cx="1966912"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自主行動</a:t>
            </a:r>
            <a:endParaRPr lang="zh-TW" altLang="en-US" sz="1800"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9025" y="4319588"/>
            <a:ext cx="1968500"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溝通互動</a:t>
            </a:r>
            <a:endParaRPr lang="zh-TW" altLang="en-US" sz="1800"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437313" y="4257675"/>
            <a:ext cx="1968500"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 </a:t>
            </a:r>
            <a:r>
              <a:rPr lang="zh-TW" altLang="en-US"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社會參與</a:t>
            </a:r>
            <a:endParaRPr lang="zh-TW" altLang="en-US" sz="1800"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6">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6">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6">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347663" y="789027"/>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506413" y="901739"/>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7</a:t>
            </a:fld>
            <a:endParaRPr lang="zh-TW" altLang="en-US" sz="1200" smtClean="0">
              <a:solidFill>
                <a:srgbClr val="898989"/>
              </a:solidFill>
            </a:endParaRPr>
          </a:p>
        </p:txBody>
      </p:sp>
    </p:spTree>
    <p:extLst>
      <p:ext uri="{BB962C8B-B14F-4D97-AF65-F5344CB8AC3E}">
        <p14:creationId xmlns:p14="http://schemas.microsoft.com/office/powerpoint/2010/main" val="162207078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221318" y="136999"/>
            <a:ext cx="2647950" cy="996950"/>
          </a:xfrm>
        </p:spPr>
        <p:txBody>
          <a:bodyPr rtlCol="0">
            <a:normAutofit/>
          </a:bodyPr>
          <a:lstStyle/>
          <a:p>
            <a:pPr eaLnBrk="1" fontAlgn="auto" hangingPunct="1">
              <a:spcAft>
                <a:spcPts val="0"/>
              </a:spcAft>
              <a:defRPr/>
            </a:pPr>
            <a:r>
              <a:rPr lang="zh-TW" altLang="en-US" sz="32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1342" name="圖表" r:id="rId4" imgW="8114479" imgH="5456393" progId="Excel.Chart.8">
                      <p:embed/>
                    </p:oleObj>
                  </mc:Choice>
                  <mc:Fallback>
                    <p:oleObj name="圖表" r:id="rId4" imgW="8114479" imgH="545639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1343" name="圖表" r:id="rId6" imgW="4401693" imgH="3633531" progId="Excel.Chart.8">
                      <p:embed/>
                    </p:oleObj>
                  </mc:Choice>
                  <mc:Fallback>
                    <p:oleObj name="圖表" r:id="rId6" imgW="4401693" imgH="363353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872" y="2648681"/>
              <a:ext cx="1887389" cy="1614458"/>
              <a:chOff x="3788714" y="3000373"/>
              <a:chExt cx="1887389" cy="1614458"/>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0" y="3576625"/>
                <a:ext cx="1788973" cy="400103"/>
              </a:xfrm>
              <a:prstGeom prst="rect">
                <a:avLst/>
              </a:prstGeom>
              <a:noFill/>
            </p:spPr>
            <p:txBody>
              <a:bodyPr wrap="square">
                <a:spAutoFit/>
              </a:bodyPr>
              <a:lstStyle/>
              <a:p>
                <a:pPr eaLnBrk="1" fontAlgn="auto" hangingPunct="1">
                  <a:spcBef>
                    <a:spcPts val="0"/>
                  </a:spcBef>
                  <a:spcAft>
                    <a:spcPts val="0"/>
                  </a:spcAft>
                  <a:defRPr/>
                </a:pP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終身</a:t>
                </a:r>
                <a:r>
                  <a:rPr lang="zh-TW" altLang="en-US" sz="2000" b="1" dirty="0" smtClean="0">
                    <a:solidFill>
                      <a:schemeClr val="accent1">
                        <a:lumMod val="50000"/>
                      </a:schemeClr>
                    </a:solidFill>
                    <a:latin typeface="微軟正黑體" panose="020B0604030504040204" pitchFamily="34" charset="-120"/>
                    <a:ea typeface="微軟正黑體" panose="020B0604030504040204" pitchFamily="34" charset="-120"/>
                  </a:rPr>
                  <a:t>學習</a:t>
                </a: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者</a:t>
                </a: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264389" y="1381064"/>
            <a:ext cx="23526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2400" dirty="0">
                <a:latin typeface="微軟正黑體" panose="020B0604030504040204" pitchFamily="34" charset="-120"/>
                <a:ea typeface="微軟正黑體" panose="020B0604030504040204" pitchFamily="34" charset="-120"/>
              </a:rPr>
              <a:t>整全</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2400" dirty="0">
                <a:latin typeface="微軟正黑體" panose="020B0604030504040204" pitchFamily="34" charset="-120"/>
                <a:ea typeface="微軟正黑體" panose="020B0604030504040204" pitchFamily="34" charset="-120"/>
              </a:rPr>
              <a:t>動態</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2400" dirty="0">
                <a:latin typeface="微軟正黑體" panose="020B0604030504040204" pitchFamily="34" charset="-120"/>
                <a:ea typeface="微軟正黑體" panose="020B0604030504040204" pitchFamily="34" charset="-120"/>
              </a:rPr>
              <a:t>有機</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2400" dirty="0">
                <a:latin typeface="微軟正黑體" panose="020B0604030504040204" pitchFamily="34" charset="-120"/>
                <a:ea typeface="微軟正黑體" panose="020B0604030504040204" pitchFamily="34" charset="-120"/>
              </a:rPr>
              <a:t>相互連結</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2400" dirty="0">
                <a:latin typeface="微軟正黑體" panose="020B0604030504040204" pitchFamily="34" charset="-120"/>
                <a:ea typeface="微軟正黑體" panose="020B0604030504040204" pitchFamily="34" charset="-120"/>
              </a:rPr>
              <a:t>交互運用</a:t>
            </a:r>
            <a:endParaRPr lang="en-US" altLang="zh-TW" sz="2400" dirty="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264389" y="5275166"/>
            <a:ext cx="4587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2400" dirty="0">
                <a:latin typeface="微軟正黑體" panose="020B0604030504040204" pitchFamily="34" charset="-120"/>
                <a:ea typeface="微軟正黑體" panose="020B0604030504040204" pitchFamily="34" charset="-120"/>
              </a:rPr>
              <a:t>透過</a:t>
            </a:r>
            <a:r>
              <a:rPr lang="zh-TW" altLang="en-US" sz="2400" u="sng" dirty="0">
                <a:solidFill>
                  <a:srgbClr val="FF0000"/>
                </a:solidFill>
                <a:latin typeface="微軟正黑體" panose="020B0604030504040204" pitchFamily="34" charset="-120"/>
                <a:ea typeface="微軟正黑體" panose="020B0604030504040204" pitchFamily="34" charset="-120"/>
              </a:rPr>
              <a:t>生活情境</a:t>
            </a:r>
            <a:r>
              <a:rPr lang="zh-TW" altLang="en-US" sz="2400" dirty="0">
                <a:latin typeface="微軟正黑體" panose="020B0604030504040204" pitchFamily="34" charset="-120"/>
                <a:ea typeface="微軟正黑體" panose="020B0604030504040204" pitchFamily="34" charset="-120"/>
              </a:rPr>
              <a:t>涵育</a:t>
            </a:r>
            <a:endParaRPr lang="en-US" altLang="zh-TW" sz="24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2400" dirty="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a:solidFill>
                  <a:srgbClr val="898989"/>
                </a:solidFill>
              </a:rPr>
              <a:t>8</a:t>
            </a:r>
            <a:endParaRPr lang="zh-TW" altLang="en-US" sz="1200" dirty="0" smtClean="0">
              <a:solidFill>
                <a:srgbClr val="898989"/>
              </a:solidFill>
            </a:endParaRPr>
          </a:p>
        </p:txBody>
      </p:sp>
      <p:sp>
        <p:nvSpPr>
          <p:cNvPr id="2" name="矩形 1"/>
          <p:cNvSpPr/>
          <p:nvPr/>
        </p:nvSpPr>
        <p:spPr>
          <a:xfrm>
            <a:off x="8649730" y="6013450"/>
            <a:ext cx="321275"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chemeClr val="bg1"/>
                </a:solidFill>
              </a:ln>
              <a:solidFill>
                <a:schemeClr val="bg1"/>
              </a:solidFill>
            </a:endParaRPr>
          </a:p>
        </p:txBody>
      </p:sp>
    </p:spTree>
    <p:extLst>
      <p:ext uri="{BB962C8B-B14F-4D97-AF65-F5344CB8AC3E}">
        <p14:creationId xmlns:p14="http://schemas.microsoft.com/office/powerpoint/2010/main" val="23056629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9" y="131764"/>
            <a:ext cx="4165542" cy="416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3272010" y="2768295"/>
            <a:ext cx="5486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indent="0" eaLnBrk="1" hangingPunct="1">
              <a:lnSpc>
                <a:spcPct val="150000"/>
              </a:lnSpc>
              <a:spcBef>
                <a:spcPct val="0"/>
              </a:spcBef>
              <a:buNone/>
              <a:defRPr/>
            </a:pPr>
            <a:r>
              <a:rPr lang="zh-TW" altLang="en-US" sz="4000" dirty="0" smtClean="0">
                <a:latin typeface="微軟正黑體" panose="020B0604030504040204" pitchFamily="34" charset="-120"/>
                <a:ea typeface="微軟正黑體" panose="020B0604030504040204" pitchFamily="34" charset="-120"/>
              </a:rPr>
              <a:t>核心素養的培養</a:t>
            </a:r>
            <a:endParaRPr lang="en-US" altLang="zh-TW" sz="4000" dirty="0" smtClean="0">
              <a:latin typeface="微軟正黑體" panose="020B0604030504040204" pitchFamily="34" charset="-120"/>
              <a:ea typeface="微軟正黑體" panose="020B0604030504040204" pitchFamily="34" charset="-120"/>
            </a:endParaRPr>
          </a:p>
          <a:p>
            <a:pPr marL="0" indent="0" eaLnBrk="1" hangingPunct="1">
              <a:lnSpc>
                <a:spcPct val="150000"/>
              </a:lnSpc>
              <a:spcBef>
                <a:spcPct val="0"/>
              </a:spcBef>
              <a:buNone/>
              <a:defRPr/>
            </a:pPr>
            <a:r>
              <a:rPr lang="zh-TW" altLang="en-US" sz="4000" dirty="0" smtClean="0">
                <a:latin typeface="微軟正黑體" panose="020B0604030504040204" pitchFamily="34" charset="-120"/>
                <a:ea typeface="微軟正黑體" panose="020B0604030504040204" pitchFamily="34" charset="-120"/>
              </a:rPr>
              <a:t>是學習者在學習過程中</a:t>
            </a:r>
            <a:endParaRPr lang="en-US" altLang="zh-TW" sz="4000" dirty="0" smtClean="0">
              <a:latin typeface="微軟正黑體" panose="020B0604030504040204" pitchFamily="34" charset="-120"/>
              <a:ea typeface="微軟正黑體" panose="020B0604030504040204" pitchFamily="34" charset="-120"/>
            </a:endParaRPr>
          </a:p>
          <a:p>
            <a:pPr marL="0" indent="0" eaLnBrk="1" hangingPunct="1">
              <a:lnSpc>
                <a:spcPct val="150000"/>
              </a:lnSpc>
              <a:spcBef>
                <a:spcPct val="0"/>
              </a:spcBef>
              <a:buNone/>
              <a:defRPr/>
            </a:pPr>
            <a:r>
              <a:rPr lang="zh-TW" altLang="en-US" sz="40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en-US" altLang="zh-TW" sz="1200" dirty="0" smtClean="0">
                <a:solidFill>
                  <a:srgbClr val="898989"/>
                </a:solidFill>
              </a:rPr>
              <a:t>9</a:t>
            </a:r>
            <a:endParaRPr lang="zh-TW" altLang="en-US" sz="1200" dirty="0" smtClean="0">
              <a:solidFill>
                <a:srgbClr val="898989"/>
              </a:solidFill>
            </a:endParaRPr>
          </a:p>
        </p:txBody>
      </p:sp>
      <p:sp>
        <p:nvSpPr>
          <p:cNvPr id="2" name="矩形 1"/>
          <p:cNvSpPr/>
          <p:nvPr/>
        </p:nvSpPr>
        <p:spPr>
          <a:xfrm>
            <a:off x="8575589" y="6030097"/>
            <a:ext cx="407773" cy="358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4739339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16355</TotalTime>
  <Words>5733</Words>
  <Application>Microsoft Office PowerPoint</Application>
  <PresentationFormat>如螢幕大小 (4:3)</PresentationFormat>
  <Paragraphs>1075</Paragraphs>
  <Slides>58</Slides>
  <Notes>36</Notes>
  <HiddenSlides>0</HiddenSlides>
  <MMClips>0</MMClips>
  <ScaleCrop>false</ScaleCrop>
  <HeadingPairs>
    <vt:vector size="8" baseType="variant">
      <vt:variant>
        <vt:lpstr>使用字型</vt:lpstr>
      </vt:variant>
      <vt:variant>
        <vt:i4>19</vt:i4>
      </vt:variant>
      <vt:variant>
        <vt:lpstr>佈景主題</vt:lpstr>
      </vt:variant>
      <vt:variant>
        <vt:i4>2</vt:i4>
      </vt:variant>
      <vt:variant>
        <vt:lpstr>內嵌 OLE 伺服程式</vt:lpstr>
      </vt:variant>
      <vt:variant>
        <vt:i4>1</vt:i4>
      </vt:variant>
      <vt:variant>
        <vt:lpstr>投影片標題</vt:lpstr>
      </vt:variant>
      <vt:variant>
        <vt:i4>58</vt:i4>
      </vt:variant>
    </vt:vector>
  </HeadingPairs>
  <TitlesOfParts>
    <vt:vector size="80" baseType="lpstr">
      <vt:lpstr>Aparajita</vt:lpstr>
      <vt:lpstr>Microsoft YaHei</vt:lpstr>
      <vt:lpstr>Calibri</vt:lpstr>
      <vt:lpstr>Times New Roman</vt:lpstr>
      <vt:lpstr>方正正中黑简体</vt:lpstr>
      <vt:lpstr>細明體</vt:lpstr>
      <vt:lpstr>華康細圓體</vt:lpstr>
      <vt:lpstr>新細明體</vt:lpstr>
      <vt:lpstr>Calibri Light</vt:lpstr>
      <vt:lpstr>Arial</vt:lpstr>
      <vt:lpstr>SimSun</vt:lpstr>
      <vt:lpstr>造字工房尚雅体演示版常规体</vt:lpstr>
      <vt:lpstr>Lato Light</vt:lpstr>
      <vt:lpstr>標楷體</vt:lpstr>
      <vt:lpstr>Simple-Line-Icons</vt:lpstr>
      <vt:lpstr>Open Sans Light</vt:lpstr>
      <vt:lpstr>微軟正黑體</vt:lpstr>
      <vt:lpstr>Wingdings</vt:lpstr>
      <vt:lpstr>Arial Unicode MS</vt:lpstr>
      <vt:lpstr>Office 佈景主題</vt:lpstr>
      <vt:lpstr>1_Office 佈景主題</vt:lpstr>
      <vt:lpstr>圖表</vt:lpstr>
      <vt:lpstr>協力同行 解析實踐        </vt:lpstr>
      <vt:lpstr>PowerPoint 簡報</vt:lpstr>
      <vt:lpstr>十二年國民基本教育課程綱要 總綱重要理念與內涵</vt:lpstr>
      <vt:lpstr>一、 十二年國民基本教育 課程綱要理念與特色</vt:lpstr>
      <vt:lpstr>總綱的理念與目標</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國中小暨普高藝術領域課程綱要 重要理念與內涵</vt:lpstr>
      <vt:lpstr>PowerPoint 簡報</vt:lpstr>
      <vt:lpstr>PowerPoint 簡報</vt:lpstr>
      <vt:lpstr>PowerPoint 簡報</vt:lpstr>
      <vt:lpstr>PowerPoint 簡報</vt:lpstr>
      <vt:lpstr>PowerPoint 簡報</vt:lpstr>
      <vt:lpstr>PowerPoint 簡報</vt:lpstr>
      <vt:lpstr>素養導向之藝術學習</vt:lpstr>
      <vt:lpstr>素養導向之藝術學習</vt:lpstr>
      <vt:lpstr>PowerPoint 簡報</vt:lpstr>
      <vt:lpstr>藝術領綱核心素養舉隅</vt:lpstr>
      <vt:lpstr>領綱核心素養與學習重點的呼應</vt:lpstr>
      <vt:lpstr>領綱核心素養與學習重點的呼應舉隅</vt:lpstr>
      <vt:lpstr>領綱核心素養與學習重點 雙向細目表舉隅</vt:lpstr>
      <vt:lpstr>二、連貫統整的課綱</vt:lpstr>
      <vt:lpstr>藝術領域架構（部定必修）： 學習構面與關鍵內涵</vt:lpstr>
      <vt:lpstr>學習表現舉隅-以「音樂」為例</vt:lpstr>
      <vt:lpstr>學習內容舉隅-以「音樂」為例</vt:lpstr>
      <vt:lpstr>PowerPoint 簡報</vt:lpstr>
      <vt:lpstr>PowerPoint 簡報</vt:lpstr>
      <vt:lpstr>PowerPoint 簡報</vt:lpstr>
      <vt:lpstr>PowerPoint 簡報</vt:lpstr>
      <vt:lpstr>三、多元活力的課綱</vt:lpstr>
      <vt:lpstr>實施要點（一）課程發展</vt:lpstr>
      <vt:lpstr>實施要點（二）教材編選ー共通原則</vt:lpstr>
      <vt:lpstr>實施要點（二）教材編選ー各科原則</vt:lpstr>
      <vt:lpstr>實施要點（二）教材編選ー各科原則</vt:lpstr>
      <vt:lpstr>實施要點（二）教材編選ー各科原則</vt:lpstr>
      <vt:lpstr>實施要點（二）教材編選</vt:lpstr>
      <vt:lpstr>實施要點（三）教學實施</vt:lpstr>
      <vt:lpstr>實施要點（四）教學資源</vt:lpstr>
      <vt:lpstr>實施要點（五）學習評量</vt:lpstr>
      <vt:lpstr>議題適切融入</vt:lpstr>
      <vt:lpstr>議題融入示例舉隅</vt:lpstr>
      <vt:lpstr>議題融入示例舉隅</vt:lpstr>
      <vt:lpstr>PowerPoint 簡報</vt:lpstr>
      <vt:lpstr>十二年國教藝術領域課程綱要</vt:lpstr>
      <vt:lpstr>國教院研發 之課綱實施支持資源</vt:lpstr>
      <vt:lpstr>藝術領綱實施相關資源-課程手冊</vt:lpstr>
      <vt:lpstr>藝術領綱實施相關資源-教材教學模組</vt:lpstr>
      <vt:lpstr>PowerPoint 簡報</vt:lpstr>
      <vt:lpstr>PowerPoint 簡報</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Windows 使用者</cp:lastModifiedBy>
  <cp:revision>876</cp:revision>
  <cp:lastPrinted>2018-12-19T05:58:57Z</cp:lastPrinted>
  <dcterms:created xsi:type="dcterms:W3CDTF">2015-05-12T09:09:43Z</dcterms:created>
  <dcterms:modified xsi:type="dcterms:W3CDTF">2019-01-17T02:04:34Z</dcterms:modified>
</cp:coreProperties>
</file>