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61"/>
  </p:notesMasterIdLst>
  <p:handoutMasterIdLst>
    <p:handoutMasterId r:id="rId62"/>
  </p:handoutMasterIdLst>
  <p:sldIdLst>
    <p:sldId id="696" r:id="rId3"/>
    <p:sldId id="517" r:id="rId4"/>
    <p:sldId id="697" r:id="rId5"/>
    <p:sldId id="657" r:id="rId6"/>
    <p:sldId id="611" r:id="rId7"/>
    <p:sldId id="637" r:id="rId8"/>
    <p:sldId id="638" r:id="rId9"/>
    <p:sldId id="639" r:id="rId10"/>
    <p:sldId id="640" r:id="rId11"/>
    <p:sldId id="641" r:id="rId12"/>
    <p:sldId id="687" r:id="rId13"/>
    <p:sldId id="603" r:id="rId14"/>
    <p:sldId id="569" r:id="rId15"/>
    <p:sldId id="570" r:id="rId16"/>
    <p:sldId id="642" r:id="rId17"/>
    <p:sldId id="689" r:id="rId18"/>
    <p:sldId id="698" r:id="rId19"/>
    <p:sldId id="1575" r:id="rId20"/>
    <p:sldId id="1576" r:id="rId21"/>
    <p:sldId id="614" r:id="rId22"/>
    <p:sldId id="705" r:id="rId23"/>
    <p:sldId id="580" r:id="rId24"/>
    <p:sldId id="619" r:id="rId25"/>
    <p:sldId id="673" r:id="rId26"/>
    <p:sldId id="674" r:id="rId27"/>
    <p:sldId id="675" r:id="rId28"/>
    <p:sldId id="1555" r:id="rId29"/>
    <p:sldId id="1572" r:id="rId30"/>
    <p:sldId id="671" r:id="rId31"/>
    <p:sldId id="1512" r:id="rId32"/>
    <p:sldId id="1513" r:id="rId33"/>
    <p:sldId id="1577" r:id="rId34"/>
    <p:sldId id="1515" r:id="rId35"/>
    <p:sldId id="1534" r:id="rId36"/>
    <p:sldId id="1474" r:id="rId37"/>
    <p:sldId id="1472" r:id="rId38"/>
    <p:sldId id="1519" r:id="rId39"/>
    <p:sldId id="1520" r:id="rId40"/>
    <p:sldId id="1521" r:id="rId41"/>
    <p:sldId id="1536" r:id="rId42"/>
    <p:sldId id="1578" r:id="rId43"/>
    <p:sldId id="1537" r:id="rId44"/>
    <p:sldId id="1538" r:id="rId45"/>
    <p:sldId id="1539" r:id="rId46"/>
    <p:sldId id="1541" r:id="rId47"/>
    <p:sldId id="1542" r:id="rId48"/>
    <p:sldId id="1574" r:id="rId49"/>
    <p:sldId id="1543" r:id="rId50"/>
    <p:sldId id="681" r:id="rId51"/>
    <p:sldId id="685" r:id="rId52"/>
    <p:sldId id="664" r:id="rId53"/>
    <p:sldId id="670" r:id="rId54"/>
    <p:sldId id="704" r:id="rId55"/>
    <p:sldId id="699" r:id="rId56"/>
    <p:sldId id="690" r:id="rId57"/>
    <p:sldId id="691" r:id="rId58"/>
    <p:sldId id="668" r:id="rId59"/>
    <p:sldId id="623" r:id="rId60"/>
  </p:sldIdLst>
  <p:sldSz cx="9144000" cy="6858000" type="screen4x3"/>
  <p:notesSz cx="7104063" cy="10234613"/>
  <p:embeddedFontLst>
    <p:embeddedFont>
      <p:font typeface="微軟正黑體" panose="020B0604030504040204" pitchFamily="34" charset="-120"/>
      <p:regular r:id="rId63"/>
      <p:bold r:id="rId64"/>
    </p:embeddedFont>
    <p:embeddedFont>
      <p:font typeface="Calibri Light" panose="020F0302020204030204" pitchFamily="34" charset="0"/>
      <p:regular r:id="rId65"/>
      <p:italic r:id="rId66"/>
    </p:embeddedFont>
    <p:embeddedFont>
      <p:font typeface="微軟正黑體" panose="020B0604030504040204" pitchFamily="34" charset="-120"/>
      <p:regular r:id="rId63"/>
      <p:bold r:id="rId64"/>
    </p:embeddedFont>
    <p:embeddedFont>
      <p:font typeface="Calibri" panose="020F0502020204030204" pitchFamily="34" charset="0"/>
      <p:regular r:id="rId67"/>
      <p:bold r:id="rId68"/>
      <p:italic r:id="rId69"/>
      <p:boldItalic r:id="rId70"/>
    </p:embeddedFont>
    <p:embeddedFont>
      <p:font typeface="標楷體" panose="03000509000000000000" pitchFamily="65" charset="-120"/>
      <p:regular r:id="rId71"/>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ED7D31"/>
    <a:srgbClr val="FF9966"/>
    <a:srgbClr val="FF9900"/>
    <a:srgbClr val="FF7C80"/>
    <a:srgbClr val="B20030"/>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81273" autoAdjust="0"/>
  </p:normalViewPr>
  <p:slideViewPr>
    <p:cSldViewPr snapToGrid="0">
      <p:cViewPr varScale="1">
        <p:scale>
          <a:sx n="87" d="100"/>
          <a:sy n="87" d="100"/>
        </p:scale>
        <p:origin x="1572"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3" d="100"/>
          <a:sy n="73" d="100"/>
        </p:scale>
        <p:origin x="327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fntdata"/><Relationship Id="rId6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font" Target="fonts/font9.fntdata"/></Relationships>
</file>

<file path=ppt/diagrams/_rels/data5.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a:latin typeface="微軟正黑體" panose="020B0604030504040204" pitchFamily="34" charset="-120"/>
              <a:ea typeface="微軟正黑體" panose="020B0604030504040204" pitchFamily="34" charset="-120"/>
            </a:rPr>
            <a:t>     </a:t>
          </a:r>
          <a:r>
            <a:rPr lang="zh-TW" sz="2800" b="1" dirty="0">
              <a:latin typeface="微軟正黑體" panose="020B0604030504040204" pitchFamily="34" charset="-120"/>
              <a:ea typeface="微軟正黑體" panose="020B0604030504040204" pitchFamily="34" charset="-120"/>
            </a:rPr>
            <a:t>「成就每一個孩子—適性揚才、終身學習」</a:t>
          </a:r>
          <a:r>
            <a:rPr lang="en-US" altLang="zh-TW" sz="2800" b="1" dirty="0">
              <a:latin typeface="微軟正黑體" panose="020B0604030504040204" pitchFamily="34" charset="-120"/>
              <a:ea typeface="微軟正黑體" panose="020B0604030504040204" pitchFamily="34" charset="-120"/>
            </a:rPr>
            <a:t/>
          </a:r>
          <a:br>
            <a:rPr lang="en-US" altLang="zh-TW" sz="2800" b="1" dirty="0">
              <a:latin typeface="微軟正黑體" panose="020B0604030504040204" pitchFamily="34" charset="-120"/>
              <a:ea typeface="微軟正黑體" panose="020B0604030504040204" pitchFamily="34" charset="-120"/>
            </a:rPr>
          </a:br>
          <a:r>
            <a:rPr lang="zh-TW" sz="2400" dirty="0">
              <a:latin typeface="微軟正黑體" panose="020B0604030504040204" pitchFamily="34" charset="-120"/>
              <a:ea typeface="微軟正黑體" panose="020B0604030504040204" pitchFamily="34" charset="-120"/>
            </a:rPr>
            <a:t>以尊重學生生命主體為起點，透過適性教育，激發學生生命的喜悅與生活的自信，提升學生學習的渴望與創新的勇氣，善盡國民責任並展現共生智慧，成為具有社會適應力與應變力的終身學習者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149443" custLinFactNeighborX="709" custLinFactNeighborY="12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939962"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1002739" custLinFactY="-1708598" custLinFactNeighborX="-17938"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6902" custScaleY="1035011"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colorful1#1" csCatId="colorful" phldr="1"/>
      <dgm:spPr/>
      <dgm:t>
        <a:bodyPr/>
        <a:lstStyle/>
        <a:p>
          <a:endParaRPr lang="zh-TW" altLang="en-US"/>
        </a:p>
      </dgm:t>
    </dgm:pt>
    <dgm:pt modelId="{2BCC0CAC-D7E7-4970-AB78-731692792365}">
      <dgm:prSet phldrT="[文字]" custT="1"/>
      <dgm:spPr>
        <a:solidFill>
          <a:srgbClr val="FFFF00"/>
        </a:solidFill>
        <a:ln w="28575">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素養導向</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ln w="38100">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多元適性</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ED7D31"/>
        </a:solidFill>
        <a:ln w="28575">
          <a:solidFill>
            <a:srgbClr val="C00000"/>
          </a:solidFill>
        </a:ln>
      </dgm:spPr>
      <dgm:t>
        <a:bodyPr/>
        <a:lstStyle/>
        <a:p>
          <a:r>
            <a:rPr lang="zh-TW" altLang="en-US" sz="3200" b="0" dirty="0">
              <a:latin typeface="微軟正黑體" panose="020B0604030504040204" pitchFamily="34" charset="-120"/>
              <a:ea typeface="微軟正黑體" panose="020B0604030504040204" pitchFamily="34" charset="-120"/>
            </a:rPr>
            <a:t>連貫統整</a:t>
          </a: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bg1">
            <a:lumMod val="65000"/>
          </a:schemeClr>
        </a:solidFill>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彈性活力</a:t>
          </a:r>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22593FFA-88A8-44A3-A04D-AE8CFC2567D9}" type="parTrans" cxnId="{E980B247-E9D3-454D-8132-C5033ABFF068}">
      <dgm:prSet/>
      <dgm:spPr/>
      <dgm:t>
        <a:bodyPr/>
        <a:lstStyle/>
        <a:p>
          <a:endParaRPr lang="zh-TW" altLang="en-US"/>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709" custRadScaleInc="-82564">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19ED4D35-2074-4CCE-BBEA-02EB9BF0F327}" srcId="{C7DD9E4B-77D6-40EA-BCCC-4874D6074DFE}" destId="{6AB2EDB3-28AF-45A5-A42D-68C8C052E00A}" srcOrd="2" destOrd="0" parTransId="{A230113F-057E-481D-9653-5D6A503F49DE}" sibTransId="{DF0AC922-2C11-4E62-AD05-110195B8C28A}"/>
    <dgm:cxn modelId="{345734AE-0E1D-4404-96D3-5B0D22B67844}" type="presOf" srcId="{D5271E6C-6569-4BA8-877E-2B14038D8612}" destId="{BE1EE3AD-6C86-43EE-BE46-EEAD2F8AC26F}" srcOrd="0" destOrd="0" presId="urn:microsoft.com/office/officeart/2005/8/layout/cycle6"/>
    <dgm:cxn modelId="{D0513952-2AEA-42BD-929A-3CF7682098E6}" srcId="{C7DD9E4B-77D6-40EA-BCCC-4874D6074DFE}" destId="{11320812-6503-441E-879E-13341694427E}" srcOrd="3" destOrd="0" parTransId="{B94B57DA-5233-4C91-B37C-DA36AFFFF234}" sibTransId="{996D5AF9-97C7-47C9-96C2-64410583F2E6}"/>
    <dgm:cxn modelId="{E32EBDA8-BAAF-4D2C-BD97-D8CCBF8A6135}" type="presOf" srcId="{6AB2EDB3-28AF-45A5-A42D-68C8C052E00A}" destId="{D7EAB9C6-C45F-4D48-B1CC-4A0FF9D6906E}" srcOrd="0" destOrd="0" presId="urn:microsoft.com/office/officeart/2005/8/layout/cycle6"/>
    <dgm:cxn modelId="{BC72D6C3-39EB-4450-A64D-6674EF1D2B63}" type="presOf" srcId="{92152AA2-639A-444C-8D39-958A84DB1990}" destId="{8E78EEC7-8339-4245-AE14-50F6EA9EAEB0}" srcOrd="0" destOrd="0" presId="urn:microsoft.com/office/officeart/2005/8/layout/cycle6"/>
    <dgm:cxn modelId="{3CE55D68-D9B5-4793-B062-21D5479E99BB}" type="presOf" srcId="{61EDC155-5360-4CA4-806D-D8C6FB3B2857}" destId="{79125D34-94AF-44A6-BADF-7753F4A6D10A}"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6201291-7CAF-4EB5-B985-60AC367F9649}" type="presOf" srcId="{E7969807-8FF3-413E-8D75-0D90F2FC8CAB}" destId="{EF7D8736-F10C-4F96-8413-249B49891B2E}" srcOrd="0" destOrd="0" presId="urn:microsoft.com/office/officeart/2005/8/layout/cycle6"/>
    <dgm:cxn modelId="{2866B223-6345-48C1-9BEF-965DD1B2F3E3}" type="presOf" srcId="{11320812-6503-441E-879E-13341694427E}" destId="{8ABF3B8D-0461-4746-B6F8-993FB7EA6B3C}"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CC0ED3E3-7046-457B-8844-F0DE95469FB0}" type="presOf" srcId="{2BCC0CAC-D7E7-4970-AB78-731692792365}" destId="{5FA76436-0714-40A9-BFE4-71D927E2F895}" srcOrd="0" destOrd="0" presId="urn:microsoft.com/office/officeart/2005/8/layout/cycle6"/>
    <dgm:cxn modelId="{EEC29556-870C-4BF0-8970-775028F4DE44}" type="presOf" srcId="{C7DD9E4B-77D6-40EA-BCCC-4874D6074DFE}" destId="{AE477167-8651-4BAD-BED5-3E43C2D01E7D}" srcOrd="0" destOrd="0" presId="urn:microsoft.com/office/officeart/2005/8/layout/cycle6"/>
    <dgm:cxn modelId="{54EAE033-8EF9-452C-85F5-9550FECEE679}" type="presOf" srcId="{996D5AF9-97C7-47C9-96C2-64410583F2E6}" destId="{8412900E-D6C5-4453-BE45-A6AE4056D28A}"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7424AB32-E171-480F-80B4-BFF1C6DA64E2}" type="presOf" srcId="{403D9C47-D833-4004-AABE-BD01E43A4962}" destId="{3CB1B4FD-ADB1-4BBE-93D6-851FAB81D2A0}" srcOrd="0" destOrd="0" presId="urn:microsoft.com/office/officeart/2005/8/layout/cycle6"/>
    <dgm:cxn modelId="{EF3AFAC9-F59A-4489-8ED7-9A6CFCCEE99C}" type="presOf" srcId="{DF0AC922-2C11-4E62-AD05-110195B8C28A}" destId="{AC5E532D-E9A8-4E51-8C37-264AA576B324}" srcOrd="0" destOrd="0" presId="urn:microsoft.com/office/officeart/2005/8/layout/cycle6"/>
    <dgm:cxn modelId="{36273F7C-4686-4F3A-A2ED-CC1EF7A139E3}" type="presParOf" srcId="{AE477167-8651-4BAD-BED5-3E43C2D01E7D}" destId="{5FA76436-0714-40A9-BFE4-71D927E2F895}" srcOrd="0" destOrd="0" presId="urn:microsoft.com/office/officeart/2005/8/layout/cycle6"/>
    <dgm:cxn modelId="{6FAB6E28-CC8F-4D06-BAF2-9BD669E97463}" type="presParOf" srcId="{AE477167-8651-4BAD-BED5-3E43C2D01E7D}" destId="{B1931809-C88C-46FB-97FA-03D0915DB6F3}" srcOrd="1" destOrd="0" presId="urn:microsoft.com/office/officeart/2005/8/layout/cycle6"/>
    <dgm:cxn modelId="{EEFFF936-89CB-41D8-AE21-9D743E85CC74}" type="presParOf" srcId="{AE477167-8651-4BAD-BED5-3E43C2D01E7D}" destId="{8E78EEC7-8339-4245-AE14-50F6EA9EAEB0}" srcOrd="2" destOrd="0" presId="urn:microsoft.com/office/officeart/2005/8/layout/cycle6"/>
    <dgm:cxn modelId="{68C9DBFE-C611-45C2-8687-F70CB7F80B45}" type="presParOf" srcId="{AE477167-8651-4BAD-BED5-3E43C2D01E7D}" destId="{79125D34-94AF-44A6-BADF-7753F4A6D10A}" srcOrd="3" destOrd="0" presId="urn:microsoft.com/office/officeart/2005/8/layout/cycle6"/>
    <dgm:cxn modelId="{7DFE9B4E-5073-45D4-BA4D-D85AA34DB88B}" type="presParOf" srcId="{AE477167-8651-4BAD-BED5-3E43C2D01E7D}" destId="{759F6153-CC25-4878-A559-34B03E7E470C}" srcOrd="4" destOrd="0" presId="urn:microsoft.com/office/officeart/2005/8/layout/cycle6"/>
    <dgm:cxn modelId="{23D72B4E-475F-4455-84EC-C4CCD29223AA}" type="presParOf" srcId="{AE477167-8651-4BAD-BED5-3E43C2D01E7D}" destId="{EF7D8736-F10C-4F96-8413-249B49891B2E}" srcOrd="5" destOrd="0" presId="urn:microsoft.com/office/officeart/2005/8/layout/cycle6"/>
    <dgm:cxn modelId="{20FBAF3B-8384-4742-96F4-9E26BCDC3835}" type="presParOf" srcId="{AE477167-8651-4BAD-BED5-3E43C2D01E7D}" destId="{D7EAB9C6-C45F-4D48-B1CC-4A0FF9D6906E}" srcOrd="6" destOrd="0" presId="urn:microsoft.com/office/officeart/2005/8/layout/cycle6"/>
    <dgm:cxn modelId="{D8F896D5-BD07-4D95-AC82-E8B4C428043D}" type="presParOf" srcId="{AE477167-8651-4BAD-BED5-3E43C2D01E7D}" destId="{72164AEA-5017-4518-88E2-F079E99BD046}" srcOrd="7" destOrd="0" presId="urn:microsoft.com/office/officeart/2005/8/layout/cycle6"/>
    <dgm:cxn modelId="{CFAC10B7-44B7-40A0-80A0-15A6724C89B1}" type="presParOf" srcId="{AE477167-8651-4BAD-BED5-3E43C2D01E7D}" destId="{AC5E532D-E9A8-4E51-8C37-264AA576B324}" srcOrd="8" destOrd="0" presId="urn:microsoft.com/office/officeart/2005/8/layout/cycle6"/>
    <dgm:cxn modelId="{19E6864B-BB02-44C4-B18D-CB37FD0A1E0D}" type="presParOf" srcId="{AE477167-8651-4BAD-BED5-3E43C2D01E7D}" destId="{8ABF3B8D-0461-4746-B6F8-993FB7EA6B3C}" srcOrd="9" destOrd="0" presId="urn:microsoft.com/office/officeart/2005/8/layout/cycle6"/>
    <dgm:cxn modelId="{047F51AD-85B0-4BAC-A1CD-B3A025E7E0A5}" type="presParOf" srcId="{AE477167-8651-4BAD-BED5-3E43C2D01E7D}" destId="{6AC098AC-DC82-49C3-B090-4F37775428B4}" srcOrd="10" destOrd="0" presId="urn:microsoft.com/office/officeart/2005/8/layout/cycle6"/>
    <dgm:cxn modelId="{D242340C-009B-4487-BEE3-C052E3471669}" type="presParOf" srcId="{AE477167-8651-4BAD-BED5-3E43C2D01E7D}" destId="{8412900E-D6C5-4453-BE45-A6AE4056D28A}" srcOrd="11" destOrd="0" presId="urn:microsoft.com/office/officeart/2005/8/layout/cycle6"/>
    <dgm:cxn modelId="{5DF5DCA8-CCBA-4EB9-A47D-C7C335E5F9A3}" type="presParOf" srcId="{AE477167-8651-4BAD-BED5-3E43C2D01E7D}" destId="{3CB1B4FD-ADB1-4BBE-93D6-851FAB81D2A0}" srcOrd="12" destOrd="0" presId="urn:microsoft.com/office/officeart/2005/8/layout/cycle6"/>
    <dgm:cxn modelId="{86EFC40F-11F7-4B90-8D5B-CCE1A6B7610B}" type="presParOf" srcId="{AE477167-8651-4BAD-BED5-3E43C2D01E7D}" destId="{D83DEDF0-C66C-40C8-96CA-69D807E79074}" srcOrd="13" destOrd="0" presId="urn:microsoft.com/office/officeart/2005/8/layout/cycle6"/>
    <dgm:cxn modelId="{CE7D6904-55CD-4699-8CD4-0E4EE2C72A67}" type="presParOf" srcId="{AE477167-8651-4BAD-BED5-3E43C2D01E7D}" destId="{BE1EE3AD-6C86-43EE-BE46-EEAD2F8AC26F}"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統整性主題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95AB3A4F-A7B6-48A0-821F-E48CD8C4E145}" type="presOf" srcId="{A8500810-9EE8-49EF-9AA5-344A75E210B5}" destId="{A0834E09-F94E-4A0B-A9B9-3540E594EA10}" srcOrd="0" destOrd="0" presId="urn:microsoft.com/office/officeart/2005/8/layout/hierarchy6"/>
    <dgm:cxn modelId="{78D845A0-E2AF-4FD3-84C0-84DC42C5BD57}" type="presOf" srcId="{4EA1F9BC-3330-4079-A901-0C4B0B1A4A20}" destId="{949DF0EB-3749-40CC-84CC-2F32917930F8}" srcOrd="1" destOrd="0" presId="urn:microsoft.com/office/officeart/2005/8/layout/hierarchy6"/>
    <dgm:cxn modelId="{88C5F6CB-62AB-4D91-9426-666468CA0E0F}" type="presOf" srcId="{7C8AEDC3-014C-4961-945C-F635A541BE21}" destId="{78A7D40E-02E8-486D-B3CD-A273D4A75CB0}" srcOrd="0" destOrd="0" presId="urn:microsoft.com/office/officeart/2005/8/layout/hierarchy6"/>
    <dgm:cxn modelId="{E0B4EC7E-AD9E-4878-8AFD-DCD5EB3DB787}" type="presOf" srcId="{043BDE1D-B32D-453E-9C46-1E356110C225}" destId="{889D6E4C-FA87-4C38-B0E2-EC17F927D833}" srcOrd="0" destOrd="0" presId="urn:microsoft.com/office/officeart/2005/8/layout/hierarchy6"/>
    <dgm:cxn modelId="{2CB6A7FC-9334-4729-8F31-04F05CFB0C10}" type="presOf" srcId="{C2DC16F9-C6EC-480A-B686-BC25AD0E0940}" destId="{EDA7E8EE-D5C7-461C-8367-580082AAB01D}"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6AC3DA6A-16DB-404F-823A-71C971666164}" type="presOf" srcId="{4EA1F9BC-3330-4079-A901-0C4B0B1A4A20}" destId="{9CC68027-AD3E-4C14-BBB5-64BDC8B6ADD5}" srcOrd="0" destOrd="0" presId="urn:microsoft.com/office/officeart/2005/8/layout/hierarchy6"/>
    <dgm:cxn modelId="{57502BCB-E1E7-4155-B9FF-72B240462032}" type="presOf" srcId="{A0685B2A-A6EE-4817-9F7E-8B3CB3D3F296}" destId="{2CE8E76B-7525-471E-BFB7-BED784677E90}" srcOrd="1" destOrd="0" presId="urn:microsoft.com/office/officeart/2005/8/layout/hierarchy6"/>
    <dgm:cxn modelId="{98FDEF3B-1D0D-45AA-B181-3AAD391CD6C5}" type="presOf" srcId="{4B870C06-61C0-4FA7-9A80-CF74F1E7AF9F}" destId="{E35E7626-07BD-4A70-998E-9EBFAC04375E}" srcOrd="0" destOrd="0" presId="urn:microsoft.com/office/officeart/2005/8/layout/hierarchy6"/>
    <dgm:cxn modelId="{4547AF95-A766-4A10-90BE-778241D2CE48}" type="presOf" srcId="{4DD9C845-7120-4FB1-A592-04B0EFD25256}" destId="{B480F158-E0B1-4D38-8C83-70B0AFBC669B}" srcOrd="0" destOrd="0" presId="urn:microsoft.com/office/officeart/2005/8/layout/hierarchy6"/>
    <dgm:cxn modelId="{F63A15A8-48A5-44EC-B13B-CE7B594ADE50}" type="presOf" srcId="{A0685B2A-A6EE-4817-9F7E-8B3CB3D3F296}" destId="{58E55AAA-DE08-4607-8F5B-A298F20DA1DD}" srcOrd="0" destOrd="0" presId="urn:microsoft.com/office/officeart/2005/8/layout/hierarchy6"/>
    <dgm:cxn modelId="{2C63E9A1-96C3-4C01-B06C-FD6AC18AFD6E}" type="presOf" srcId="{0F715909-E436-46F5-BB8E-3D36CCA5A091}" destId="{45C0E22E-070B-413E-B4BE-73A740661682}" srcOrd="0" destOrd="0" presId="urn:microsoft.com/office/officeart/2005/8/layout/hierarchy6"/>
    <dgm:cxn modelId="{F54EF7B7-8A15-4E2A-B0A2-7BEABB0A5130}" type="presOf" srcId="{E06363B4-1CBD-408D-90DC-065778E5FCB5}" destId="{467385A6-D0D7-431A-99D3-AF86122EE20D}"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09AF729-A66B-4872-ABC5-403D544A53C2}" type="presOf" srcId="{043BDE1D-B32D-453E-9C46-1E356110C225}" destId="{D3C8D2B9-864A-409B-A4A0-20D1FF4F5E5F}" srcOrd="1" destOrd="0" presId="urn:microsoft.com/office/officeart/2005/8/layout/hierarchy6"/>
    <dgm:cxn modelId="{6D8327FC-FF4E-4A33-830B-3ADB7ECCA82F}" type="presOf" srcId="{60DAD31E-E446-41ED-8DAE-192D1B67D357}" destId="{100EB76B-CDFE-41EE-A7A2-296328D4BCD6}" srcOrd="0" destOrd="0" presId="urn:microsoft.com/office/officeart/2005/8/layout/hierarchy6"/>
    <dgm:cxn modelId="{D039FD58-A100-4E53-AC8B-8F538A2208EE}"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E0599041-1E74-4563-9C71-DB0E3AAFB4C0}" type="presOf" srcId="{A6719D78-B3F8-47B1-A613-12AC3E245E83}" destId="{DFBB11B0-F92D-4C99-9AD7-598E4D51462A}"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1C26EAB1-D9A6-450D-9523-62994C88F97D}" type="presParOf" srcId="{EEC44ECE-8FDE-46BF-B68D-B5449B1D2F08}" destId="{B2DFB700-B75B-4020-9DE6-4D0252D4B179}" srcOrd="0" destOrd="0" presId="urn:microsoft.com/office/officeart/2005/8/layout/hierarchy6"/>
    <dgm:cxn modelId="{0DF73F21-D022-47B2-B149-B8587847013B}" type="presParOf" srcId="{B2DFB700-B75B-4020-9DE6-4D0252D4B179}" destId="{5887F630-8F8A-42CB-A9CD-0A1399F1F83C}" srcOrd="0" destOrd="0" presId="urn:microsoft.com/office/officeart/2005/8/layout/hierarchy6"/>
    <dgm:cxn modelId="{7221FDCF-706E-4010-A9EC-E3F58BAFE8E8}" type="presParOf" srcId="{B2DFB700-B75B-4020-9DE6-4D0252D4B179}" destId="{4123304E-ADDE-4C96-B4F5-2139CE420F6A}" srcOrd="1" destOrd="0" presId="urn:microsoft.com/office/officeart/2005/8/layout/hierarchy6"/>
    <dgm:cxn modelId="{84A950BF-0C91-4FD9-9986-A73B5C7CB631}" type="presParOf" srcId="{4123304E-ADDE-4C96-B4F5-2139CE420F6A}" destId="{BD3ACFCE-1A6C-454F-A290-159EE5DE3409}" srcOrd="0" destOrd="0" presId="urn:microsoft.com/office/officeart/2005/8/layout/hierarchy6"/>
    <dgm:cxn modelId="{D9C65366-B75E-44A8-981F-AD1BBC8E861F}" type="presParOf" srcId="{BD3ACFCE-1A6C-454F-A290-159EE5DE3409}" destId="{A0834E09-F94E-4A0B-A9B9-3540E594EA10}" srcOrd="0" destOrd="0" presId="urn:microsoft.com/office/officeart/2005/8/layout/hierarchy6"/>
    <dgm:cxn modelId="{243EAAD1-0866-4AD5-9405-E059A2BA6BD1}" type="presParOf" srcId="{BD3ACFCE-1A6C-454F-A290-159EE5DE3409}" destId="{C228B206-5930-4712-8FA5-62F2FCDE4B20}" srcOrd="1" destOrd="0" presId="urn:microsoft.com/office/officeart/2005/8/layout/hierarchy6"/>
    <dgm:cxn modelId="{5F97217C-42E3-45C5-9F0A-40FF6100A035}" type="presParOf" srcId="{C228B206-5930-4712-8FA5-62F2FCDE4B20}" destId="{45C0E22E-070B-413E-B4BE-73A740661682}" srcOrd="0" destOrd="0" presId="urn:microsoft.com/office/officeart/2005/8/layout/hierarchy6"/>
    <dgm:cxn modelId="{1FAE6AE6-4964-4D12-AC0F-967CED2077D3}" type="presParOf" srcId="{C228B206-5930-4712-8FA5-62F2FCDE4B20}" destId="{02CF7F1C-D0ED-4A09-8880-D9D8C9B4C6D8}" srcOrd="1" destOrd="0" presId="urn:microsoft.com/office/officeart/2005/8/layout/hierarchy6"/>
    <dgm:cxn modelId="{3F82CE27-4F39-4750-939B-1DEDE12B129B}" type="presParOf" srcId="{02CF7F1C-D0ED-4A09-8880-D9D8C9B4C6D8}" destId="{EDA7E8EE-D5C7-461C-8367-580082AAB01D}" srcOrd="0" destOrd="0" presId="urn:microsoft.com/office/officeart/2005/8/layout/hierarchy6"/>
    <dgm:cxn modelId="{8B294B83-3CEF-4A74-A5A4-C874B6B3C6D2}" type="presParOf" srcId="{02CF7F1C-D0ED-4A09-8880-D9D8C9B4C6D8}" destId="{8B6FA77D-A3E0-4FAB-9BE1-0B7F79A36F62}" srcOrd="1" destOrd="0" presId="urn:microsoft.com/office/officeart/2005/8/layout/hierarchy6"/>
    <dgm:cxn modelId="{2A520345-13EE-41D2-86C6-7F7470C0E604}" type="presParOf" srcId="{8B6FA77D-A3E0-4FAB-9BE1-0B7F79A36F62}" destId="{DFBB11B0-F92D-4C99-9AD7-598E4D51462A}" srcOrd="0" destOrd="0" presId="urn:microsoft.com/office/officeart/2005/8/layout/hierarchy6"/>
    <dgm:cxn modelId="{F2E9C357-372E-4EBD-9CCF-A1E698B2E701}" type="presParOf" srcId="{8B6FA77D-A3E0-4FAB-9BE1-0B7F79A36F62}" destId="{3EB831D3-7437-4EA8-9DC7-D0FD3DA8A511}" srcOrd="1" destOrd="0" presId="urn:microsoft.com/office/officeart/2005/8/layout/hierarchy6"/>
    <dgm:cxn modelId="{590EB7E4-D462-4CC7-BD8A-55223BEFABFD}" type="presParOf" srcId="{3EB831D3-7437-4EA8-9DC7-D0FD3DA8A511}" destId="{78A7D40E-02E8-486D-B3CD-A273D4A75CB0}" srcOrd="0" destOrd="0" presId="urn:microsoft.com/office/officeart/2005/8/layout/hierarchy6"/>
    <dgm:cxn modelId="{56817DD2-5834-40DE-AC5E-53A10AA07BAF}" type="presParOf" srcId="{3EB831D3-7437-4EA8-9DC7-D0FD3DA8A511}" destId="{82EFB24E-74E7-4E4B-B830-F9E84F0AD40A}" srcOrd="1" destOrd="0" presId="urn:microsoft.com/office/officeart/2005/8/layout/hierarchy6"/>
    <dgm:cxn modelId="{5F5EA4F6-491F-414A-9136-6C8E6538B9DD}" type="presParOf" srcId="{C228B206-5930-4712-8FA5-62F2FCDE4B20}" destId="{B480F158-E0B1-4D38-8C83-70B0AFBC669B}" srcOrd="2" destOrd="0" presId="urn:microsoft.com/office/officeart/2005/8/layout/hierarchy6"/>
    <dgm:cxn modelId="{9A3C77C2-613E-4C75-A5B5-724FAF026D98}" type="presParOf" srcId="{C228B206-5930-4712-8FA5-62F2FCDE4B20}" destId="{592412B3-0FE0-4930-800C-3C134195774D}" srcOrd="3" destOrd="0" presId="urn:microsoft.com/office/officeart/2005/8/layout/hierarchy6"/>
    <dgm:cxn modelId="{39C8E2B4-3F44-4A4A-A28A-63382AB1B7D1}" type="presParOf" srcId="{592412B3-0FE0-4930-800C-3C134195774D}" destId="{100EB76B-CDFE-41EE-A7A2-296328D4BCD6}" srcOrd="0" destOrd="0" presId="urn:microsoft.com/office/officeart/2005/8/layout/hierarchy6"/>
    <dgm:cxn modelId="{63FEDD0F-4483-473E-A1F9-DF9A20E6472D}" type="presParOf" srcId="{592412B3-0FE0-4930-800C-3C134195774D}" destId="{9177FD59-1EFF-4469-A50B-94774B847190}" srcOrd="1" destOrd="0" presId="urn:microsoft.com/office/officeart/2005/8/layout/hierarchy6"/>
    <dgm:cxn modelId="{514F5F30-8BEC-4CD4-B135-F1AB0F688D47}" type="presParOf" srcId="{9177FD59-1EFF-4469-A50B-94774B847190}" destId="{467385A6-D0D7-431A-99D3-AF86122EE20D}" srcOrd="0" destOrd="0" presId="urn:microsoft.com/office/officeart/2005/8/layout/hierarchy6"/>
    <dgm:cxn modelId="{4148D173-3BC7-4D56-B1E3-E100BB4D9B7D}" type="presParOf" srcId="{9177FD59-1EFF-4469-A50B-94774B847190}" destId="{DCB0EFAF-8B30-4D77-AA2F-DD06E43F7660}" srcOrd="1" destOrd="0" presId="urn:microsoft.com/office/officeart/2005/8/layout/hierarchy6"/>
    <dgm:cxn modelId="{71365056-D517-4B47-B118-85B6E9FD8835}" type="presParOf" srcId="{DCB0EFAF-8B30-4D77-AA2F-DD06E43F7660}" destId="{E35E7626-07BD-4A70-998E-9EBFAC04375E}" srcOrd="0" destOrd="0" presId="urn:microsoft.com/office/officeart/2005/8/layout/hierarchy6"/>
    <dgm:cxn modelId="{997F3EE2-051D-4870-90FE-461520D7ED4A}" type="presParOf" srcId="{DCB0EFAF-8B30-4D77-AA2F-DD06E43F7660}" destId="{BEDE0F7E-6249-4716-B2A1-F80AC27E4514}" srcOrd="1" destOrd="0" presId="urn:microsoft.com/office/officeart/2005/8/layout/hierarchy6"/>
    <dgm:cxn modelId="{CBD12FBB-9A85-4ACF-9634-6BF744A610C6}" type="presParOf" srcId="{EEC44ECE-8FDE-46BF-B68D-B5449B1D2F08}" destId="{C449178C-DF01-425E-802C-034F8B4B1EDA}" srcOrd="1" destOrd="0" presId="urn:microsoft.com/office/officeart/2005/8/layout/hierarchy6"/>
    <dgm:cxn modelId="{38672646-4D49-41B0-969A-38F2287EDEB5}" type="presParOf" srcId="{C449178C-DF01-425E-802C-034F8B4B1EDA}" destId="{457E34B3-51DC-4635-9F0B-78AFB321BB50}" srcOrd="0" destOrd="0" presId="urn:microsoft.com/office/officeart/2005/8/layout/hierarchy6"/>
    <dgm:cxn modelId="{94EB8288-FE0C-4F5B-ADDF-F9D366587A39}" type="presParOf" srcId="{457E34B3-51DC-4635-9F0B-78AFB321BB50}" destId="{9CC68027-AD3E-4C14-BBB5-64BDC8B6ADD5}" srcOrd="0" destOrd="0" presId="urn:microsoft.com/office/officeart/2005/8/layout/hierarchy6"/>
    <dgm:cxn modelId="{999CB571-0E31-46DF-ACFF-B62F1595CE93}" type="presParOf" srcId="{457E34B3-51DC-4635-9F0B-78AFB321BB50}" destId="{949DF0EB-3749-40CC-84CC-2F32917930F8}" srcOrd="1" destOrd="0" presId="urn:microsoft.com/office/officeart/2005/8/layout/hierarchy6"/>
    <dgm:cxn modelId="{E27AE372-4DEB-45A2-9A17-8C137CEDBC8C}" type="presParOf" srcId="{C449178C-DF01-425E-802C-034F8B4B1EDA}" destId="{4FDC3252-B561-4667-9FE6-346371AF3A9C}" srcOrd="1" destOrd="0" presId="urn:microsoft.com/office/officeart/2005/8/layout/hierarchy6"/>
    <dgm:cxn modelId="{09F907B5-213A-4255-9DB0-8F70AC543497}" type="presParOf" srcId="{4FDC3252-B561-4667-9FE6-346371AF3A9C}" destId="{1B944955-F001-421E-AF57-45062DD9D4EB}" srcOrd="0" destOrd="0" presId="urn:microsoft.com/office/officeart/2005/8/layout/hierarchy6"/>
    <dgm:cxn modelId="{7031B7AA-BC65-4709-BCC3-C51F58F2B659}" type="presParOf" srcId="{C449178C-DF01-425E-802C-034F8B4B1EDA}" destId="{7FBCAF02-FCF3-4EC0-B567-5B9E0FD04D09}" srcOrd="2" destOrd="0" presId="urn:microsoft.com/office/officeart/2005/8/layout/hierarchy6"/>
    <dgm:cxn modelId="{5B3CAEC3-E053-4B44-AB36-BA9A41A0F8BD}" type="presParOf" srcId="{7FBCAF02-FCF3-4EC0-B567-5B9E0FD04D09}" destId="{58E55AAA-DE08-4607-8F5B-A298F20DA1DD}" srcOrd="0" destOrd="0" presId="urn:microsoft.com/office/officeart/2005/8/layout/hierarchy6"/>
    <dgm:cxn modelId="{6B5D3A7B-384A-4F9B-B884-217D80A93D46}" type="presParOf" srcId="{7FBCAF02-FCF3-4EC0-B567-5B9E0FD04D09}" destId="{2CE8E76B-7525-471E-BFB7-BED784677E90}" srcOrd="1" destOrd="0" presId="urn:microsoft.com/office/officeart/2005/8/layout/hierarchy6"/>
    <dgm:cxn modelId="{E348248E-2D92-454B-86F0-E1E4DC2E6BB5}" type="presParOf" srcId="{C449178C-DF01-425E-802C-034F8B4B1EDA}" destId="{70AD92CC-7523-4F1B-87E1-90BA8649894F}" srcOrd="3" destOrd="0" presId="urn:microsoft.com/office/officeart/2005/8/layout/hierarchy6"/>
    <dgm:cxn modelId="{5F458E7F-70DF-41C6-8E82-1F13DB8709D5}" type="presParOf" srcId="{70AD92CC-7523-4F1B-87E1-90BA8649894F}" destId="{12CE4879-7062-48D9-B0FF-31899C3BF317}" srcOrd="0" destOrd="0" presId="urn:microsoft.com/office/officeart/2005/8/layout/hierarchy6"/>
    <dgm:cxn modelId="{78BE7544-A3B1-424D-990E-231615E34B85}" type="presParOf" srcId="{C449178C-DF01-425E-802C-034F8B4B1EDA}" destId="{072FAC22-63EB-40A9-84E3-40B3CB809933}" srcOrd="4" destOrd="0" presId="urn:microsoft.com/office/officeart/2005/8/layout/hierarchy6"/>
    <dgm:cxn modelId="{E833EBA0-9C92-4156-9A41-475A20CEE2BA}" type="presParOf" srcId="{072FAC22-63EB-40A9-84E3-40B3CB809933}" destId="{889D6E4C-FA87-4C38-B0E2-EC17F927D833}" srcOrd="0" destOrd="0" presId="urn:microsoft.com/office/officeart/2005/8/layout/hierarchy6"/>
    <dgm:cxn modelId="{E6A286D4-7E6A-4A7E-8E1F-A7FA5C3193C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76185-7AB5-46E9-9C8A-62CF2C136D02}"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zh-TW" altLang="en-US"/>
        </a:p>
      </dgm:t>
    </dgm:pt>
    <dgm:pt modelId="{571B79F9-22CE-4BCF-B3E4-DCCB2711C635}">
      <dgm:prSet phldrT="[文字]" custT="1"/>
      <dgm:spPr>
        <a:solidFill>
          <a:schemeClr val="tx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展望未來</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A01C014-C3A2-472B-99E6-D371E3EB5574}" type="parTrans" cxnId="{6BAE399C-2893-4867-9359-D9EC56FDCF57}">
      <dgm:prSet/>
      <dgm:spPr/>
      <dgm:t>
        <a:bodyPr/>
        <a:lstStyle/>
        <a:p>
          <a:endParaRPr lang="zh-TW" altLang="en-US"/>
        </a:p>
      </dgm:t>
    </dgm:pt>
    <dgm:pt modelId="{F5D3DACD-AE43-4FED-96DD-8063C808400A}" type="sibTrans" cxnId="{6BAE399C-2893-4867-9359-D9EC56FDCF57}">
      <dgm:prSet/>
      <dgm:spPr/>
      <dgm:t>
        <a:bodyPr/>
        <a:lstStyle/>
        <a:p>
          <a:endParaRPr lang="zh-TW" altLang="en-US"/>
        </a:p>
      </dgm:t>
    </dgm:pt>
    <dgm:pt modelId="{8A571F04-E3CD-45AE-91FB-F1C5555C344D}">
      <dgm:prSet custT="1"/>
      <dgm:spPr>
        <a:noFill/>
        <a:ln w="38100">
          <a:solidFill>
            <a:srgbClr val="FF9900">
              <a:alpha val="90000"/>
            </a:srgbClr>
          </a:solidFill>
        </a:ln>
      </dgm:spPr>
      <dgm:t>
        <a:bodyPr/>
        <a:lstStyle/>
        <a:p>
          <a:pPr>
            <a:lnSpc>
              <a:spcPct val="100000"/>
            </a:lnSpc>
          </a:pPr>
          <a:r>
            <a:rPr lang="zh-TW" altLang="en-US" sz="2000" dirty="0" smtClean="0">
              <a:latin typeface="微軟正黑體" panose="020B0604030504040204" pitchFamily="34" charset="-120"/>
              <a:ea typeface="微軟正黑體" panose="020B0604030504040204" pitchFamily="34" charset="-120"/>
            </a:rPr>
            <a:t>     統整國中小及高中的學習經驗。</a:t>
          </a:r>
          <a:endParaRPr lang="zh-TW" altLang="en-US" sz="2000" dirty="0">
            <a:latin typeface="微軟正黑體" panose="020B0604030504040204" pitchFamily="34" charset="-120"/>
            <a:ea typeface="微軟正黑體" panose="020B0604030504040204" pitchFamily="34" charset="-120"/>
          </a:endParaRPr>
        </a:p>
      </dgm:t>
    </dgm:pt>
    <dgm:pt modelId="{17DFFEA9-2F7A-4704-881D-CCE3964F01B0}" type="parTrans" cxnId="{24C79FF2-AFEF-466F-A994-97C51BCDF350}">
      <dgm:prSet/>
      <dgm:spPr/>
      <dgm:t>
        <a:bodyPr/>
        <a:lstStyle/>
        <a:p>
          <a:endParaRPr lang="zh-TW" altLang="en-US"/>
        </a:p>
      </dgm:t>
    </dgm:pt>
    <dgm:pt modelId="{2FEEF821-3444-4BFC-A44F-2E25EDFAA5B5}" type="sibTrans" cxnId="{24C79FF2-AFEF-466F-A994-97C51BCDF350}">
      <dgm:prSet/>
      <dgm:spPr/>
      <dgm:t>
        <a:bodyPr/>
        <a:lstStyle/>
        <a:p>
          <a:endParaRPr lang="zh-TW" altLang="en-US"/>
        </a:p>
      </dgm:t>
    </dgm:pt>
    <dgm:pt modelId="{6444BB72-3AB7-4C7B-839B-FB12307A7000}">
      <dgm:prSet custT="1"/>
      <dgm:spPr>
        <a:noFill/>
        <a:ln w="38100">
          <a:solidFill>
            <a:srgbClr val="0070C0">
              <a:alpha val="90000"/>
            </a:srgbClr>
          </a:solidFill>
        </a:ln>
      </dgm:spPr>
      <dgm:t>
        <a:bodyPr/>
        <a:lstStyle/>
        <a:p>
          <a:pPr marL="228600" indent="-228600"/>
          <a:r>
            <a:rPr lang="zh-TW" altLang="en-US" sz="2000" dirty="0" smtClean="0">
              <a:latin typeface="微軟正黑體" panose="020B0604030504040204" pitchFamily="34" charset="-120"/>
              <a:ea typeface="微軟正黑體" panose="020B0604030504040204" pitchFamily="34" charset="-120"/>
            </a:rPr>
            <a:t>     彰顯數學的工具性，</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支持自主學習、跨領域學習。</a:t>
          </a:r>
          <a:endParaRPr lang="zh-TW" altLang="en-US" sz="2000" dirty="0">
            <a:latin typeface="微軟正黑體" panose="020B0604030504040204" pitchFamily="34" charset="-120"/>
            <a:ea typeface="微軟正黑體" panose="020B0604030504040204" pitchFamily="34" charset="-120"/>
          </a:endParaRPr>
        </a:p>
      </dgm:t>
    </dgm:pt>
    <dgm:pt modelId="{2631AF48-913F-4C73-9888-B548BF841679}" type="parTrans" cxnId="{B82DD7FB-D075-46BA-A93F-8BC89C8167C6}">
      <dgm:prSet/>
      <dgm:spPr/>
      <dgm:t>
        <a:bodyPr/>
        <a:lstStyle/>
        <a:p>
          <a:endParaRPr lang="zh-TW" altLang="en-US"/>
        </a:p>
      </dgm:t>
    </dgm:pt>
    <dgm:pt modelId="{34201A53-70D6-449D-A32D-34DDD30CC54F}" type="sibTrans" cxnId="{B82DD7FB-D075-46BA-A93F-8BC89C8167C6}">
      <dgm:prSet/>
      <dgm:spPr/>
      <dgm:t>
        <a:bodyPr/>
        <a:lstStyle/>
        <a:p>
          <a:endParaRPr lang="zh-TW" altLang="en-US"/>
        </a:p>
      </dgm:t>
    </dgm:pt>
    <dgm:pt modelId="{565FAF34-BF8C-481F-9B4E-D4D673EE154C}">
      <dgm:prSet phldrT="[文字]" custT="1"/>
      <dgm:spPr>
        <a:solidFill>
          <a:schemeClr val="accent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立基現在</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54A34BE-6025-47CB-9E7F-A0E07B4F1F5A}" type="sibTrans" cxnId="{DB9121A6-29DE-4667-B3D1-313E2ABA8096}">
      <dgm:prSet/>
      <dgm:spPr/>
      <dgm:t>
        <a:bodyPr/>
        <a:lstStyle/>
        <a:p>
          <a:endParaRPr lang="zh-TW" altLang="en-US"/>
        </a:p>
      </dgm:t>
    </dgm:pt>
    <dgm:pt modelId="{4648E70B-E7CE-4CB1-9AF0-E0EC856BB6DC}" type="parTrans" cxnId="{DB9121A6-29DE-4667-B3D1-313E2ABA8096}">
      <dgm:prSet/>
      <dgm:spPr/>
      <dgm:t>
        <a:bodyPr/>
        <a:lstStyle/>
        <a:p>
          <a:endParaRPr lang="zh-TW" altLang="en-US"/>
        </a:p>
      </dgm:t>
    </dgm:pt>
    <dgm:pt modelId="{CF788870-7A9E-48F7-93F4-5A4686CC4FB0}">
      <dgm:prSet custT="1"/>
      <dgm:spPr>
        <a:noFill/>
        <a:ln w="38100">
          <a:solidFill>
            <a:srgbClr val="FF9900">
              <a:alpha val="90000"/>
            </a:srgbClr>
          </a:solidFill>
        </a:ln>
      </dgm:spPr>
      <dgm:t>
        <a:bodyPr/>
        <a:lstStyle/>
        <a:p>
          <a:pPr>
            <a:lnSpc>
              <a:spcPct val="100000"/>
            </a:lnSpc>
          </a:pPr>
          <a:r>
            <a:rPr lang="zh-TW" altLang="en-US" sz="2000" dirty="0" smtClean="0">
              <a:latin typeface="微軟正黑體" panose="020B0604030504040204" pitchFamily="34" charset="-120"/>
              <a:ea typeface="微軟正黑體" panose="020B0604030504040204" pitchFamily="34" charset="-120"/>
            </a:rPr>
            <a:t>     從能力、學科導向到素養導向</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建立以學生為主體的教學。</a:t>
          </a:r>
          <a:endParaRPr lang="zh-TW" altLang="en-US" sz="2000" dirty="0">
            <a:latin typeface="微軟正黑體" panose="020B0604030504040204" pitchFamily="34" charset="-120"/>
            <a:ea typeface="微軟正黑體" panose="020B0604030504040204" pitchFamily="34" charset="-120"/>
          </a:endParaRPr>
        </a:p>
      </dgm:t>
    </dgm:pt>
    <dgm:pt modelId="{1AA0EF40-1264-42C5-B44F-DFD81A8AC8F8}" type="parTrans" cxnId="{4DA7D2F7-E2F2-4F3E-A8E7-A0EBC4CC5A90}">
      <dgm:prSet/>
      <dgm:spPr/>
      <dgm:t>
        <a:bodyPr/>
        <a:lstStyle/>
        <a:p>
          <a:endParaRPr lang="zh-TW" altLang="en-US"/>
        </a:p>
      </dgm:t>
    </dgm:pt>
    <dgm:pt modelId="{C2F51ABB-A8B7-414D-89AB-3A7EB58FA967}" type="sibTrans" cxnId="{4DA7D2F7-E2F2-4F3E-A8E7-A0EBC4CC5A90}">
      <dgm:prSet/>
      <dgm:spPr/>
      <dgm:t>
        <a:bodyPr/>
        <a:lstStyle/>
        <a:p>
          <a:endParaRPr lang="zh-TW" altLang="en-US"/>
        </a:p>
      </dgm:t>
    </dgm:pt>
    <dgm:pt modelId="{F0B4E955-108B-41DC-A536-0903DFB21167}">
      <dgm:prSet custT="1"/>
      <dgm:spPr>
        <a:noFill/>
        <a:ln w="38100">
          <a:solidFill>
            <a:srgbClr val="0070C0">
              <a:alpha val="90000"/>
            </a:srgbClr>
          </a:solidFill>
        </a:ln>
      </dgm:spPr>
      <dgm:t>
        <a:bodyPr/>
        <a:lstStyle/>
        <a:p>
          <a:pPr marL="539750" indent="-539750"/>
          <a:r>
            <a:rPr lang="zh-TW" altLang="en-US" sz="2000" dirty="0" smtClean="0">
              <a:latin typeface="微軟正黑體" panose="020B0604030504040204" pitchFamily="34" charset="-120"/>
              <a:ea typeface="微軟正黑體" panose="020B0604030504040204" pitchFamily="34" charset="-120"/>
            </a:rPr>
            <a:t>培養學生欣賞數學以簡馭繁的精神與結構嚴謹完美的特質。</a:t>
          </a:r>
          <a:endParaRPr lang="zh-TW" altLang="en-US" sz="2000" dirty="0">
            <a:latin typeface="微軟正黑體" panose="020B0604030504040204" pitchFamily="34" charset="-120"/>
            <a:ea typeface="微軟正黑體" panose="020B0604030504040204" pitchFamily="34" charset="-120"/>
          </a:endParaRPr>
        </a:p>
      </dgm:t>
    </dgm:pt>
    <dgm:pt modelId="{D4C03B87-8B6D-4C95-9AB7-2700510A35F0}" type="parTrans" cxnId="{6A944CE4-BFF9-468B-96C1-347031BA2738}">
      <dgm:prSet/>
      <dgm:spPr/>
      <dgm:t>
        <a:bodyPr/>
        <a:lstStyle/>
        <a:p>
          <a:endParaRPr lang="zh-TW" altLang="en-US"/>
        </a:p>
      </dgm:t>
    </dgm:pt>
    <dgm:pt modelId="{D98C64F1-12DE-4AA2-8739-4DA2D2F012BA}" type="sibTrans" cxnId="{6A944CE4-BFF9-468B-96C1-347031BA2738}">
      <dgm:prSet/>
      <dgm:spPr/>
      <dgm:t>
        <a:bodyPr/>
        <a:lstStyle/>
        <a:p>
          <a:endParaRPr lang="zh-TW" altLang="en-US"/>
        </a:p>
      </dgm:t>
    </dgm:pt>
    <dgm:pt modelId="{ED339A34-C669-46CA-BAF9-8B7C1FD46F0A}">
      <dgm:prSet custT="1"/>
      <dgm:spPr>
        <a:noFill/>
        <a:ln w="38100">
          <a:solidFill>
            <a:srgbClr val="FF9900">
              <a:alpha val="90000"/>
            </a:srgbClr>
          </a:solidFill>
        </a:ln>
      </dgm:spPr>
      <dgm:t>
        <a:bodyPr/>
        <a:lstStyle/>
        <a:p>
          <a:pPr>
            <a:lnSpc>
              <a:spcPct val="90000"/>
            </a:lnSpc>
          </a:pPr>
          <a:endParaRPr lang="zh-TW" altLang="en-US" sz="3600" dirty="0"/>
        </a:p>
      </dgm:t>
    </dgm:pt>
    <dgm:pt modelId="{3D291242-72D2-4A42-8B64-7B896793BB60}" type="sibTrans" cxnId="{BFB0AB68-956A-4127-84C2-EBD0D3A22040}">
      <dgm:prSet/>
      <dgm:spPr/>
      <dgm:t>
        <a:bodyPr/>
        <a:lstStyle/>
        <a:p>
          <a:endParaRPr lang="zh-TW" altLang="en-US"/>
        </a:p>
      </dgm:t>
    </dgm:pt>
    <dgm:pt modelId="{526DFEE6-8A7F-4993-8E9D-82A71DE2F6E7}" type="parTrans" cxnId="{BFB0AB68-956A-4127-84C2-EBD0D3A22040}">
      <dgm:prSet/>
      <dgm:spPr/>
      <dgm:t>
        <a:bodyPr/>
        <a:lstStyle/>
        <a:p>
          <a:endParaRPr lang="zh-TW" altLang="en-US"/>
        </a:p>
      </dgm:t>
    </dgm:pt>
    <dgm:pt modelId="{FAB129EF-45A5-4C5A-B113-1223D9D1579D}" type="pres">
      <dgm:prSet presAssocID="{14F76185-7AB5-46E9-9C8A-62CF2C136D02}" presName="Name0" presStyleCnt="0">
        <dgm:presLayoutVars>
          <dgm:dir/>
          <dgm:animLvl val="lvl"/>
          <dgm:resizeHandles/>
        </dgm:presLayoutVars>
      </dgm:prSet>
      <dgm:spPr/>
      <dgm:t>
        <a:bodyPr/>
        <a:lstStyle/>
        <a:p>
          <a:endParaRPr lang="zh-TW" altLang="en-US"/>
        </a:p>
      </dgm:t>
    </dgm:pt>
    <dgm:pt modelId="{9D616E94-0005-40F8-A36F-C62FAE5DF49F}" type="pres">
      <dgm:prSet presAssocID="{565FAF34-BF8C-481F-9B4E-D4D673EE154C}" presName="linNode" presStyleCnt="0"/>
      <dgm:spPr/>
      <dgm:t>
        <a:bodyPr/>
        <a:lstStyle/>
        <a:p>
          <a:endParaRPr lang="zh-TW" altLang="en-US"/>
        </a:p>
      </dgm:t>
    </dgm:pt>
    <dgm:pt modelId="{2CB5F0A6-FEAF-4CDC-9494-9705B8448794}" type="pres">
      <dgm:prSet presAssocID="{565FAF34-BF8C-481F-9B4E-D4D673EE154C}" presName="parentShp" presStyleLbl="node1" presStyleIdx="0" presStyleCnt="2" custScaleX="75090" custScaleY="62670" custLinFactNeighborX="-4782" custLinFactNeighborY="-31">
        <dgm:presLayoutVars>
          <dgm:bulletEnabled val="1"/>
        </dgm:presLayoutVars>
      </dgm:prSet>
      <dgm:spPr/>
      <dgm:t>
        <a:bodyPr/>
        <a:lstStyle/>
        <a:p>
          <a:endParaRPr lang="zh-TW" altLang="en-US"/>
        </a:p>
      </dgm:t>
    </dgm:pt>
    <dgm:pt modelId="{77E6BA97-39DF-4F4E-A175-4D17A253BD25}" type="pres">
      <dgm:prSet presAssocID="{565FAF34-BF8C-481F-9B4E-D4D673EE154C}" presName="childShp" presStyleLbl="bgAccFollowNode1" presStyleIdx="0" presStyleCnt="2" custScaleY="90794" custLinFactNeighborX="-2732" custLinFactNeighborY="-407">
        <dgm:presLayoutVars>
          <dgm:bulletEnabled val="1"/>
        </dgm:presLayoutVars>
      </dgm:prSet>
      <dgm:spPr/>
      <dgm:t>
        <a:bodyPr/>
        <a:lstStyle/>
        <a:p>
          <a:endParaRPr lang="zh-TW" altLang="en-US"/>
        </a:p>
      </dgm:t>
    </dgm:pt>
    <dgm:pt modelId="{678834A7-E0AF-483A-964B-92FC98C888B6}" type="pres">
      <dgm:prSet presAssocID="{B54A34BE-6025-47CB-9E7F-A0E07B4F1F5A}" presName="spacing" presStyleCnt="0"/>
      <dgm:spPr/>
      <dgm:t>
        <a:bodyPr/>
        <a:lstStyle/>
        <a:p>
          <a:endParaRPr lang="zh-TW" altLang="en-US"/>
        </a:p>
      </dgm:t>
    </dgm:pt>
    <dgm:pt modelId="{DDE71D74-26D6-433D-912D-AED68929E8DE}" type="pres">
      <dgm:prSet presAssocID="{571B79F9-22CE-4BCF-B3E4-DCCB2711C635}" presName="linNode" presStyleCnt="0"/>
      <dgm:spPr/>
      <dgm:t>
        <a:bodyPr/>
        <a:lstStyle/>
        <a:p>
          <a:endParaRPr lang="zh-TW" altLang="en-US"/>
        </a:p>
      </dgm:t>
    </dgm:pt>
    <dgm:pt modelId="{0C768078-C5F3-4244-B551-EBA97A49AD13}" type="pres">
      <dgm:prSet presAssocID="{571B79F9-22CE-4BCF-B3E4-DCCB2711C635}" presName="parentShp" presStyleLbl="node1" presStyleIdx="1" presStyleCnt="2" custScaleX="76063" custScaleY="68798" custLinFactNeighborX="-3819" custLinFactNeighborY="-2523">
        <dgm:presLayoutVars>
          <dgm:bulletEnabled val="1"/>
        </dgm:presLayoutVars>
      </dgm:prSet>
      <dgm:spPr/>
      <dgm:t>
        <a:bodyPr/>
        <a:lstStyle/>
        <a:p>
          <a:endParaRPr lang="zh-TW" altLang="en-US"/>
        </a:p>
      </dgm:t>
    </dgm:pt>
    <dgm:pt modelId="{B80303D5-5406-448C-91BC-551963E19710}" type="pres">
      <dgm:prSet presAssocID="{571B79F9-22CE-4BCF-B3E4-DCCB2711C635}" presName="childShp" presStyleLbl="bgAccFollowNode1" presStyleIdx="1" presStyleCnt="2" custLinFactNeighborX="741" custLinFactNeighborY="-341">
        <dgm:presLayoutVars>
          <dgm:bulletEnabled val="1"/>
        </dgm:presLayoutVars>
      </dgm:prSet>
      <dgm:spPr/>
      <dgm:t>
        <a:bodyPr/>
        <a:lstStyle/>
        <a:p>
          <a:endParaRPr lang="zh-TW" altLang="en-US"/>
        </a:p>
      </dgm:t>
    </dgm:pt>
  </dgm:ptLst>
  <dgm:cxnLst>
    <dgm:cxn modelId="{24C79FF2-AFEF-466F-A994-97C51BCDF350}" srcId="{565FAF34-BF8C-481F-9B4E-D4D673EE154C}" destId="{8A571F04-E3CD-45AE-91FB-F1C5555C344D}" srcOrd="0" destOrd="0" parTransId="{17DFFEA9-2F7A-4704-881D-CCE3964F01B0}" sibTransId="{2FEEF821-3444-4BFC-A44F-2E25EDFAA5B5}"/>
    <dgm:cxn modelId="{DB9121A6-29DE-4667-B3D1-313E2ABA8096}" srcId="{14F76185-7AB5-46E9-9C8A-62CF2C136D02}" destId="{565FAF34-BF8C-481F-9B4E-D4D673EE154C}" srcOrd="0" destOrd="0" parTransId="{4648E70B-E7CE-4CB1-9AF0-E0EC856BB6DC}" sibTransId="{B54A34BE-6025-47CB-9E7F-A0E07B4F1F5A}"/>
    <dgm:cxn modelId="{4DA7D2F7-E2F2-4F3E-A8E7-A0EBC4CC5A90}" srcId="{565FAF34-BF8C-481F-9B4E-D4D673EE154C}" destId="{CF788870-7A9E-48F7-93F4-5A4686CC4FB0}" srcOrd="1" destOrd="0" parTransId="{1AA0EF40-1264-42C5-B44F-DFD81A8AC8F8}" sibTransId="{C2F51ABB-A8B7-414D-89AB-3A7EB58FA967}"/>
    <dgm:cxn modelId="{3298A482-A5A2-488A-9506-E95439B9F4C2}" type="presOf" srcId="{8A571F04-E3CD-45AE-91FB-F1C5555C344D}" destId="{77E6BA97-39DF-4F4E-A175-4D17A253BD25}" srcOrd="0" destOrd="0" presId="urn:microsoft.com/office/officeart/2005/8/layout/vList6"/>
    <dgm:cxn modelId="{6BAE399C-2893-4867-9359-D9EC56FDCF57}" srcId="{14F76185-7AB5-46E9-9C8A-62CF2C136D02}" destId="{571B79F9-22CE-4BCF-B3E4-DCCB2711C635}" srcOrd="1" destOrd="0" parTransId="{4A01C014-C3A2-472B-99E6-D371E3EB5574}" sibTransId="{F5D3DACD-AE43-4FED-96DD-8063C808400A}"/>
    <dgm:cxn modelId="{BFB0AB68-956A-4127-84C2-EBD0D3A22040}" srcId="{565FAF34-BF8C-481F-9B4E-D4D673EE154C}" destId="{ED339A34-C669-46CA-BAF9-8B7C1FD46F0A}" srcOrd="2" destOrd="0" parTransId="{526DFEE6-8A7F-4993-8E9D-82A71DE2F6E7}" sibTransId="{3D291242-72D2-4A42-8B64-7B896793BB60}"/>
    <dgm:cxn modelId="{C5029A2C-1DA4-43B2-97CE-4EDF53727B2C}" type="presOf" srcId="{F0B4E955-108B-41DC-A536-0903DFB21167}" destId="{B80303D5-5406-448C-91BC-551963E19710}" srcOrd="0" destOrd="1" presId="urn:microsoft.com/office/officeart/2005/8/layout/vList6"/>
    <dgm:cxn modelId="{CD19F84C-9AC2-4006-93BC-80DD596E727B}" type="presOf" srcId="{14F76185-7AB5-46E9-9C8A-62CF2C136D02}" destId="{FAB129EF-45A5-4C5A-B113-1223D9D1579D}" srcOrd="0" destOrd="0" presId="urn:microsoft.com/office/officeart/2005/8/layout/vList6"/>
    <dgm:cxn modelId="{A44C4B95-D8F1-477B-9B5E-D74A37D36047}" type="presOf" srcId="{571B79F9-22CE-4BCF-B3E4-DCCB2711C635}" destId="{0C768078-C5F3-4244-B551-EBA97A49AD13}" srcOrd="0" destOrd="0" presId="urn:microsoft.com/office/officeart/2005/8/layout/vList6"/>
    <dgm:cxn modelId="{8448D38D-1DB5-4892-82E2-36A1C3DEA385}" type="presOf" srcId="{6444BB72-3AB7-4C7B-839B-FB12307A7000}" destId="{B80303D5-5406-448C-91BC-551963E19710}" srcOrd="0" destOrd="0" presId="urn:microsoft.com/office/officeart/2005/8/layout/vList6"/>
    <dgm:cxn modelId="{F82B1DB1-FBF3-4036-85B5-A92C4EA91BEE}" type="presOf" srcId="{ED339A34-C669-46CA-BAF9-8B7C1FD46F0A}" destId="{77E6BA97-39DF-4F4E-A175-4D17A253BD25}" srcOrd="0" destOrd="2" presId="urn:microsoft.com/office/officeart/2005/8/layout/vList6"/>
    <dgm:cxn modelId="{B82DD7FB-D075-46BA-A93F-8BC89C8167C6}" srcId="{571B79F9-22CE-4BCF-B3E4-DCCB2711C635}" destId="{6444BB72-3AB7-4C7B-839B-FB12307A7000}" srcOrd="0" destOrd="0" parTransId="{2631AF48-913F-4C73-9888-B548BF841679}" sibTransId="{34201A53-70D6-449D-A32D-34DDD30CC54F}"/>
    <dgm:cxn modelId="{6A944CE4-BFF9-468B-96C1-347031BA2738}" srcId="{571B79F9-22CE-4BCF-B3E4-DCCB2711C635}" destId="{F0B4E955-108B-41DC-A536-0903DFB21167}" srcOrd="1" destOrd="0" parTransId="{D4C03B87-8B6D-4C95-9AB7-2700510A35F0}" sibTransId="{D98C64F1-12DE-4AA2-8739-4DA2D2F012BA}"/>
    <dgm:cxn modelId="{05EF78DC-2DAB-4D85-A371-164EEE67C234}" type="presOf" srcId="{565FAF34-BF8C-481F-9B4E-D4D673EE154C}" destId="{2CB5F0A6-FEAF-4CDC-9494-9705B8448794}" srcOrd="0" destOrd="0" presId="urn:microsoft.com/office/officeart/2005/8/layout/vList6"/>
    <dgm:cxn modelId="{ED01A0BD-78BF-4CBF-BBD5-15A254FE98BD}" type="presOf" srcId="{CF788870-7A9E-48F7-93F4-5A4686CC4FB0}" destId="{77E6BA97-39DF-4F4E-A175-4D17A253BD25}" srcOrd="0" destOrd="1" presId="urn:microsoft.com/office/officeart/2005/8/layout/vList6"/>
    <dgm:cxn modelId="{AE31A7E5-ABE8-4EE8-AC4D-67A1E4D95F5D}" type="presParOf" srcId="{FAB129EF-45A5-4C5A-B113-1223D9D1579D}" destId="{9D616E94-0005-40F8-A36F-C62FAE5DF49F}" srcOrd="0" destOrd="0" presId="urn:microsoft.com/office/officeart/2005/8/layout/vList6"/>
    <dgm:cxn modelId="{2980A20B-201F-43F1-9557-BCFB50659442}" type="presParOf" srcId="{9D616E94-0005-40F8-A36F-C62FAE5DF49F}" destId="{2CB5F0A6-FEAF-4CDC-9494-9705B8448794}" srcOrd="0" destOrd="0" presId="urn:microsoft.com/office/officeart/2005/8/layout/vList6"/>
    <dgm:cxn modelId="{6950181D-C5E0-4987-BD91-8F05D475C06D}" type="presParOf" srcId="{9D616E94-0005-40F8-A36F-C62FAE5DF49F}" destId="{77E6BA97-39DF-4F4E-A175-4D17A253BD25}" srcOrd="1" destOrd="0" presId="urn:microsoft.com/office/officeart/2005/8/layout/vList6"/>
    <dgm:cxn modelId="{DFF3CA54-6886-447B-A827-2218853CC515}" type="presParOf" srcId="{FAB129EF-45A5-4C5A-B113-1223D9D1579D}" destId="{678834A7-E0AF-483A-964B-92FC98C888B6}" srcOrd="1" destOrd="0" presId="urn:microsoft.com/office/officeart/2005/8/layout/vList6"/>
    <dgm:cxn modelId="{56046B30-7EE2-46BF-90EB-DEA0AF689D79}" type="presParOf" srcId="{FAB129EF-45A5-4C5A-B113-1223D9D1579D}" destId="{DDE71D74-26D6-433D-912D-AED68929E8DE}" srcOrd="2" destOrd="0" presId="urn:microsoft.com/office/officeart/2005/8/layout/vList6"/>
    <dgm:cxn modelId="{6B819579-6EBE-400E-96A4-960D45EBBF76}" type="presParOf" srcId="{DDE71D74-26D6-433D-912D-AED68929E8DE}" destId="{0C768078-C5F3-4244-B551-EBA97A49AD13}" srcOrd="0" destOrd="0" presId="urn:microsoft.com/office/officeart/2005/8/layout/vList6"/>
    <dgm:cxn modelId="{ED76B41E-1393-4FF7-A0E4-CEADB8E03FFE}" type="presParOf" srcId="{DDE71D74-26D6-433D-912D-AED68929E8DE}" destId="{B80303D5-5406-448C-91BC-551963E1971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a:t>
          </a:r>
          <a:r>
            <a:rPr lang="zh-TW" altLang="en-US" sz="1800" b="1" u="sng"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dirty="0">
            <a:solidFill>
              <a:schemeClr val="bg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1" custFlipVert="1" custFlipHor="1" custScaleX="3992" custScaleY="3992" custLinFactX="100000" custLinFactY="-100000" custLinFactNeighborX="191203" custLinFactNeighborY="-167775"/>
      <dgm:spPr/>
    </dgm:pt>
  </dgm:ptLst>
  <dgm:cxnLst>
    <dgm:cxn modelId="{444B5B6C-CA21-4355-93C9-C2FC617A39E1}" srcId="{8E85B550-3702-40D9-A427-07AF6FCFAC24}" destId="{3CF7EB20-C397-4A88-880D-3F215D7F9EEF}" srcOrd="0" destOrd="0" parTransId="{CADC29C4-BF0A-4296-90DB-0D034898095D}" sibTransId="{3D746652-0E0E-4525-B0FD-7820FB83578D}"/>
    <dgm:cxn modelId="{C86D813A-3AD3-48AF-99EC-5D4D6F56C6FF}" type="presOf" srcId="{8E85B550-3702-40D9-A427-07AF6FCFAC24}" destId="{A35310C1-D341-4080-BAC2-F1991AC5AD34}" srcOrd="0" destOrd="0" presId="urn:microsoft.com/office/officeart/2005/8/layout/bList2#1"/>
    <dgm:cxn modelId="{5AF5E9E5-B9DA-4BD6-B45C-DFFAD2A97895}" type="presOf" srcId="{3CF7EB20-C397-4A88-880D-3F215D7F9EEF}" destId="{E9A83FCE-84E4-48F4-9525-F9B997E206DE}" srcOrd="1" destOrd="0" presId="urn:microsoft.com/office/officeart/2005/8/layout/bList2#1"/>
    <dgm:cxn modelId="{9DB72DFF-04E8-4BCA-9DAE-D9469369DA2E}" type="presOf" srcId="{3CF7EB20-C397-4A88-880D-3F215D7F9EEF}" destId="{1B837A30-6E8B-43DE-867C-3442812939C1}" srcOrd="0" destOrd="0" presId="urn:microsoft.com/office/officeart/2005/8/layout/bList2#1"/>
    <dgm:cxn modelId="{A6FC8987-B63D-49A3-B614-5E4ED666F241}" type="presParOf" srcId="{A35310C1-D341-4080-BAC2-F1991AC5AD34}" destId="{91B1B8B2-4071-4BB8-B7DA-3D6A1216383E}" srcOrd="0" destOrd="0" presId="urn:microsoft.com/office/officeart/2005/8/layout/bList2#1"/>
    <dgm:cxn modelId="{D03966C4-7919-43B4-9AC2-0C7AE02F87F6}" type="presParOf" srcId="{91B1B8B2-4071-4BB8-B7DA-3D6A1216383E}" destId="{B848A202-CF9D-4C10-8601-0750009DA951}" srcOrd="0" destOrd="0" presId="urn:microsoft.com/office/officeart/2005/8/layout/bList2#1"/>
    <dgm:cxn modelId="{87951825-67A2-4216-8D5F-446B7C3F3355}" type="presParOf" srcId="{91B1B8B2-4071-4BB8-B7DA-3D6A1216383E}" destId="{1B837A30-6E8B-43DE-867C-3442812939C1}" srcOrd="1" destOrd="0" presId="urn:microsoft.com/office/officeart/2005/8/layout/bList2#1"/>
    <dgm:cxn modelId="{2EC6C821-E44C-4CE4-AB0B-8FAAD37B9A74}" type="presParOf" srcId="{91B1B8B2-4071-4BB8-B7DA-3D6A1216383E}" destId="{E9A83FCE-84E4-48F4-9525-F9B997E206DE}" srcOrd="2" destOrd="0" presId="urn:microsoft.com/office/officeart/2005/8/layout/bList2#1"/>
    <dgm:cxn modelId="{9C6318A5-C7A4-4136-9E2E-54DD0A3B85BA}"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85B550-3702-40D9-A427-07AF6FCFAC24}" type="doc">
      <dgm:prSet loTypeId="urn:microsoft.com/office/officeart/2005/8/layout/bList2#3"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smtClean="0">
              <a:latin typeface="微軟正黑體" panose="020B0604030504040204" pitchFamily="34" charset="-120"/>
              <a:ea typeface="微軟正黑體" panose="020B0604030504040204" pitchFamily="34" charset="-120"/>
            </a:rPr>
            <a:t>．課程手冊、</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．教學模組示例、</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．素養導向紙筆  </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．測驗範例試題</a:t>
          </a:r>
          <a:endParaRPr lang="zh-TW" altLang="en-US" sz="1800" dirty="0">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教學影片示例</a:t>
          </a:r>
          <a:endParaRPr lang="zh-TW" altLang="en-US" sz="1800" dirty="0">
            <a:latin typeface="微軟正黑體" panose="020B0604030504040204" pitchFamily="34" charset="-120"/>
            <a:ea typeface="微軟正黑體" panose="020B0604030504040204" pitchFamily="34" charset="-120"/>
          </a:endParaRP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custScaleY="115118">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196910"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t>
        <a:bodyPr/>
        <a:lstStyle/>
        <a:p>
          <a:endParaRPr lang="zh-TW" altLang="en-US"/>
        </a:p>
      </dgm:t>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ScaleY="126862" custLinFactNeighborX="-592" custLinFactNeighborY="-778">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LinFactNeighborX="-226" custLinFactNeighborY="-17383"/>
      <dgm:spPr/>
      <dgm:t>
        <a:bodyPr/>
        <a:lstStyle/>
        <a:p>
          <a:endParaRPr lang="zh-TW" altLang="en-US"/>
        </a:p>
      </dgm:t>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t>
        <a:bodyPr/>
        <a:lstStyle/>
        <a:p>
          <a:endParaRPr lang="zh-TW" altLang="en-US"/>
        </a:p>
      </dgm:t>
    </dgm:pt>
  </dgm:ptLst>
  <dgm:cxnLst>
    <dgm:cxn modelId="{05EDBAA4-5244-4721-BA31-29FBCC7E0D58}" type="presOf" srcId="{66BBF1D2-84F6-44F8-9777-F53353C6BF60}" destId="{F128F23E-61BE-47FC-B571-6E6471E84B7A}" srcOrd="1" destOrd="0" presId="urn:microsoft.com/office/officeart/2005/8/layout/bList2#3"/>
    <dgm:cxn modelId="{F10FCEEA-0346-4F3F-9AB9-46D872BD35CE}" type="presOf" srcId="{3D746652-0E0E-4525-B0FD-7820FB83578D}" destId="{52C4C641-DD25-48CD-9649-E28D1E84228A}" srcOrd="0" destOrd="0" presId="urn:microsoft.com/office/officeart/2005/8/layout/bList2#3"/>
    <dgm:cxn modelId="{992BB794-D321-431F-B23C-FE82BC820493}" type="presOf" srcId="{3CF7EB20-C397-4A88-880D-3F215D7F9EEF}" destId="{1B837A30-6E8B-43DE-867C-3442812939C1}" srcOrd="0" destOrd="0" presId="urn:microsoft.com/office/officeart/2005/8/layout/bList2#3"/>
    <dgm:cxn modelId="{444B5B6C-CA21-4355-93C9-C2FC617A39E1}" srcId="{8E85B550-3702-40D9-A427-07AF6FCFAC24}" destId="{3CF7EB20-C397-4A88-880D-3F215D7F9EEF}" srcOrd="0" destOrd="0" parTransId="{CADC29C4-BF0A-4296-90DB-0D034898095D}" sibTransId="{3D746652-0E0E-4525-B0FD-7820FB83578D}"/>
    <dgm:cxn modelId="{8AE8B4B2-1063-4734-B6D3-6B19E7DCB0D5}" type="presOf" srcId="{3CF7EB20-C397-4A88-880D-3F215D7F9EEF}" destId="{E9A83FCE-84E4-48F4-9525-F9B997E206DE}" srcOrd="1" destOrd="0" presId="urn:microsoft.com/office/officeart/2005/8/layout/bList2#3"/>
    <dgm:cxn modelId="{7F612183-A326-469C-BFC9-6DE28F274552}" srcId="{8E85B550-3702-40D9-A427-07AF6FCFAC24}" destId="{66BBF1D2-84F6-44F8-9777-F53353C6BF60}" srcOrd="1" destOrd="0" parTransId="{EA6430B0-C4F3-4FAC-9870-6EEB4A5B9B1F}" sibTransId="{51745C13-A3F6-4CA9-98F8-23F42CA15025}"/>
    <dgm:cxn modelId="{7D354C4D-CE1F-417A-AFC8-F6E655CB5998}" type="presOf" srcId="{8E85B550-3702-40D9-A427-07AF6FCFAC24}" destId="{A35310C1-D341-4080-BAC2-F1991AC5AD34}" srcOrd="0" destOrd="0" presId="urn:microsoft.com/office/officeart/2005/8/layout/bList2#3"/>
    <dgm:cxn modelId="{45F06964-3DDC-474A-A8FF-EADE2B366A54}" type="presOf" srcId="{66BBF1D2-84F6-44F8-9777-F53353C6BF60}" destId="{950ABF11-01C1-42D3-B24F-FD2512D0F430}" srcOrd="0" destOrd="0" presId="urn:microsoft.com/office/officeart/2005/8/layout/bList2#3"/>
    <dgm:cxn modelId="{1E8BFDA2-E215-4E70-AC0E-D9C19FA6FB25}" type="presParOf" srcId="{A35310C1-D341-4080-BAC2-F1991AC5AD34}" destId="{91B1B8B2-4071-4BB8-B7DA-3D6A1216383E}" srcOrd="0" destOrd="0" presId="urn:microsoft.com/office/officeart/2005/8/layout/bList2#3"/>
    <dgm:cxn modelId="{DDB83860-53D0-44FD-9D06-710E3E44A3E2}" type="presParOf" srcId="{91B1B8B2-4071-4BB8-B7DA-3D6A1216383E}" destId="{B848A202-CF9D-4C10-8601-0750009DA951}" srcOrd="0" destOrd="0" presId="urn:microsoft.com/office/officeart/2005/8/layout/bList2#3"/>
    <dgm:cxn modelId="{A6395529-7B9A-43D7-A623-2CE63F26891C}" type="presParOf" srcId="{91B1B8B2-4071-4BB8-B7DA-3D6A1216383E}" destId="{1B837A30-6E8B-43DE-867C-3442812939C1}" srcOrd="1" destOrd="0" presId="urn:microsoft.com/office/officeart/2005/8/layout/bList2#3"/>
    <dgm:cxn modelId="{0AF09BBF-DD80-4298-92C5-D1739D9A9FBB}" type="presParOf" srcId="{91B1B8B2-4071-4BB8-B7DA-3D6A1216383E}" destId="{E9A83FCE-84E4-48F4-9525-F9B997E206DE}" srcOrd="2" destOrd="0" presId="urn:microsoft.com/office/officeart/2005/8/layout/bList2#3"/>
    <dgm:cxn modelId="{F7527D6E-741E-4CF7-BFA0-F046FE42F228}" type="presParOf" srcId="{91B1B8B2-4071-4BB8-B7DA-3D6A1216383E}" destId="{5346BA52-849F-4A7D-8B52-170149EAECD6}" srcOrd="3" destOrd="0" presId="urn:microsoft.com/office/officeart/2005/8/layout/bList2#3"/>
    <dgm:cxn modelId="{AB605179-1797-44AA-9B54-577FBA237E04}" type="presParOf" srcId="{A35310C1-D341-4080-BAC2-F1991AC5AD34}" destId="{52C4C641-DD25-48CD-9649-E28D1E84228A}" srcOrd="1" destOrd="0" presId="urn:microsoft.com/office/officeart/2005/8/layout/bList2#3"/>
    <dgm:cxn modelId="{22959A3F-A146-4765-B3F6-397CC69D5ECE}" type="presParOf" srcId="{A35310C1-D341-4080-BAC2-F1991AC5AD34}" destId="{852974FD-0080-4E47-8F68-74AC35EBB8DA}" srcOrd="2" destOrd="0" presId="urn:microsoft.com/office/officeart/2005/8/layout/bList2#3"/>
    <dgm:cxn modelId="{BEB995B8-27FB-4A14-8336-AC801DF294A8}" type="presParOf" srcId="{852974FD-0080-4E47-8F68-74AC35EBB8DA}" destId="{54B1779A-C27B-4C8B-A005-94F961E1E877}" srcOrd="0" destOrd="0" presId="urn:microsoft.com/office/officeart/2005/8/layout/bList2#3"/>
    <dgm:cxn modelId="{C5DEC667-482C-49A3-BE17-03CD6A8FA2DC}" type="presParOf" srcId="{852974FD-0080-4E47-8F68-74AC35EBB8DA}" destId="{950ABF11-01C1-42D3-B24F-FD2512D0F430}" srcOrd="1" destOrd="0" presId="urn:microsoft.com/office/officeart/2005/8/layout/bList2#3"/>
    <dgm:cxn modelId="{F293E539-F6E5-4817-A008-2B44F7DF7C97}" type="presParOf" srcId="{852974FD-0080-4E47-8F68-74AC35EBB8DA}" destId="{F128F23E-61BE-47FC-B571-6E6471E84B7A}" srcOrd="2" destOrd="0" presId="urn:microsoft.com/office/officeart/2005/8/layout/bList2#3"/>
    <dgm:cxn modelId="{9552C6A0-0708-48D4-B034-6533E4EBF6C3}" type="presParOf" srcId="{852974FD-0080-4E47-8F68-74AC35EBB8DA}" destId="{3A6E1B93-5CED-4903-82BF-34402A594524}"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3079042" cy="511978"/>
          </a:xfrm>
          <a:prstGeom prst="rect">
            <a:avLst/>
          </a:prstGeom>
        </p:spPr>
        <p:txBody>
          <a:bodyPr vert="horz" lIns="94782" tIns="47391" rIns="94782" bIns="47391"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3" y="9720989"/>
            <a:ext cx="3079042" cy="511977"/>
          </a:xfrm>
          <a:prstGeom prst="rect">
            <a:avLst/>
          </a:prstGeom>
        </p:spPr>
        <p:txBody>
          <a:bodyPr vert="horz" lIns="94782" tIns="47391" rIns="94782" bIns="47391"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3347" y="9720989"/>
            <a:ext cx="3079041" cy="511977"/>
          </a:xfrm>
          <a:prstGeom prst="rect">
            <a:avLst/>
          </a:prstGeom>
        </p:spPr>
        <p:txBody>
          <a:bodyPr vert="horz" wrap="square" lIns="94782" tIns="47391" rIns="94782" bIns="47391" numCol="1" anchor="b" anchorCtr="0" compatLnSpc="1">
            <a:prstTxWarp prst="textNoShape">
              <a:avLst/>
            </a:prstTxWarp>
          </a:bodyPr>
          <a:lstStyle>
            <a:lvl1pPr algn="r" eaLnBrk="1" hangingPunct="1">
              <a:defRPr sz="12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3079042" cy="511978"/>
          </a:xfrm>
          <a:prstGeom prst="rect">
            <a:avLst/>
          </a:prstGeom>
        </p:spPr>
        <p:txBody>
          <a:bodyPr vert="horz" lIns="94782" tIns="47391" rIns="94782" bIns="47391"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4782" tIns="47391" rIns="94782" bIns="47391" rtlCol="0" anchor="ctr"/>
          <a:lstStyle/>
          <a:p>
            <a:pPr lvl="0"/>
            <a:endParaRPr lang="zh-TW" altLang="en-US" noProof="0"/>
          </a:p>
        </p:txBody>
      </p:sp>
      <p:sp>
        <p:nvSpPr>
          <p:cNvPr id="5" name="備忘稿版面配置區 4"/>
          <p:cNvSpPr>
            <a:spLocks noGrp="1"/>
          </p:cNvSpPr>
          <p:nvPr>
            <p:ph type="body" sz="quarter" idx="3"/>
          </p:nvPr>
        </p:nvSpPr>
        <p:spPr>
          <a:xfrm>
            <a:off x="709909" y="4861318"/>
            <a:ext cx="5684255" cy="4606152"/>
          </a:xfrm>
          <a:prstGeom prst="rect">
            <a:avLst/>
          </a:prstGeom>
        </p:spPr>
        <p:txBody>
          <a:bodyPr vert="horz" lIns="94782" tIns="47391" rIns="94782" bIns="47391"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3" y="9720989"/>
            <a:ext cx="3079042" cy="511977"/>
          </a:xfrm>
          <a:prstGeom prst="rect">
            <a:avLst/>
          </a:prstGeom>
        </p:spPr>
        <p:txBody>
          <a:bodyPr vert="horz" lIns="94782" tIns="47391" rIns="94782" bIns="47391"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3347" y="9720989"/>
            <a:ext cx="3079041" cy="511977"/>
          </a:xfrm>
          <a:prstGeom prst="rect">
            <a:avLst/>
          </a:prstGeom>
        </p:spPr>
        <p:txBody>
          <a:bodyPr vert="horz" wrap="square" lIns="94782" tIns="47391" rIns="94782" bIns="47391" numCol="1" anchor="b" anchorCtr="0" compatLnSpc="1">
            <a:prstTxWarp prst="textNoShape">
              <a:avLst/>
            </a:prstTxWarp>
          </a:bodyPr>
          <a:lstStyle>
            <a:lvl1pPr algn="r" eaLnBrk="1" hangingPunct="1">
              <a:defRPr sz="12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30619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4670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60346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74496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7439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4234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5363" y="768350"/>
            <a:ext cx="5113337" cy="3835400"/>
          </a:xfrm>
        </p:spPr>
      </p:sp>
      <p:sp>
        <p:nvSpPr>
          <p:cNvPr id="3" name="備忘稿版面配置區 2"/>
          <p:cNvSpPr>
            <a:spLocks noGrp="1"/>
          </p:cNvSpPr>
          <p:nvPr>
            <p:ph type="body" idx="1"/>
          </p:nvPr>
        </p:nvSpPr>
        <p:spPr/>
        <p:txBody>
          <a:bodyPr/>
          <a:lstStyle/>
          <a:p>
            <a:r>
              <a:rPr lang="zh-TW" altLang="en-US" dirty="0"/>
              <a:t>學習表現</a:t>
            </a:r>
            <a:endParaRPr lang="en-US" altLang="zh-TW" dirty="0"/>
          </a:p>
          <a:p>
            <a:r>
              <a:rPr lang="zh-TW" altLang="en-US" dirty="0"/>
              <a:t>強調以學生為中心，重視認知（求知、應用、推理）、情意態度（賞識）與生活應用的學習展現，代表「非內容」向度，具體展現或呼應核心素養。</a:t>
            </a:r>
            <a:endParaRPr lang="en-US" altLang="zh-TW" dirty="0"/>
          </a:p>
          <a:p>
            <a:endParaRPr lang="en-US" altLang="zh-TW" dirty="0"/>
          </a:p>
          <a:p>
            <a:r>
              <a:rPr lang="zh-TW" altLang="en-US" dirty="0"/>
              <a:t>學習內容</a:t>
            </a:r>
            <a:endParaRPr lang="en-US" altLang="zh-TW" dirty="0"/>
          </a:p>
          <a:p>
            <a:r>
              <a:rPr lang="zh-TW" altLang="en-US" dirty="0"/>
              <a:t>涵蓋數學基礎重要的事實、概念、原理原則、技能與後設認知等知識，學校、 地方政府或出版社得依其專業需求與特性，將學習內容做適當的轉化，以發展適當的教材。 </a:t>
            </a:r>
          </a:p>
        </p:txBody>
      </p:sp>
      <p:sp>
        <p:nvSpPr>
          <p:cNvPr id="4" name="投影片編號版面配置區 3"/>
          <p:cNvSpPr>
            <a:spLocks noGrp="1"/>
          </p:cNvSpPr>
          <p:nvPr>
            <p:ph type="sldNum" sz="quarter" idx="10"/>
          </p:nvPr>
        </p:nvSpPr>
        <p:spPr/>
        <p:txBody>
          <a:bodyPr/>
          <a:lstStyle/>
          <a:p>
            <a:fld id="{E2E827DA-B33C-4952-992A-4FCCD0DEB6CD}" type="slidenum">
              <a:rPr lang="zh-TW" altLang="en-US" smtClean="0">
                <a:solidFill>
                  <a:prstClr val="black"/>
                </a:solidFill>
                <a:latin typeface="Calibri"/>
                <a:ea typeface="新細明體"/>
              </a:rPr>
              <a:pPr/>
              <a:t>31</a:t>
            </a:fld>
            <a:endParaRPr lang="zh-TW" altLang="en-US">
              <a:solidFill>
                <a:prstClr val="black"/>
              </a:solidFill>
              <a:latin typeface="Calibri"/>
              <a:ea typeface="新細明體"/>
            </a:endParaRPr>
          </a:p>
        </p:txBody>
      </p:sp>
    </p:spTree>
    <p:extLst>
      <p:ext uri="{BB962C8B-B14F-4D97-AF65-F5344CB8AC3E}">
        <p14:creationId xmlns:p14="http://schemas.microsoft.com/office/powerpoint/2010/main" val="141724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7032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8498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5363" y="768350"/>
            <a:ext cx="5113337" cy="38354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solidFill>
                  <a:prstClr val="black"/>
                </a:solidFill>
                <a:latin typeface="Calibri"/>
                <a:ea typeface="新細明體"/>
              </a:rPr>
              <a:pPr/>
              <a:t>35</a:t>
            </a:fld>
            <a:endParaRPr lang="zh-TW" altLang="en-US">
              <a:solidFill>
                <a:prstClr val="black"/>
              </a:solidFill>
              <a:latin typeface="Calibri"/>
              <a:ea typeface="新細明體"/>
            </a:endParaRPr>
          </a:p>
        </p:txBody>
      </p:sp>
    </p:spTree>
    <p:extLst>
      <p:ext uri="{BB962C8B-B14F-4D97-AF65-F5344CB8AC3E}">
        <p14:creationId xmlns:p14="http://schemas.microsoft.com/office/powerpoint/2010/main" val="1136732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8364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493"/>
              </a:spcBef>
            </a:pPr>
            <a:r>
              <a:rPr lang="zh-TW" altLang="en-US">
                <a:latin typeface="微軟正黑體" panose="020B0604030504040204" pitchFamily="34" charset="-120"/>
                <a:ea typeface="微軟正黑體" panose="020B0604030504040204" pitchFamily="34" charset="-120"/>
              </a:rPr>
              <a:t>知識</a:t>
            </a:r>
            <a:endParaRPr lang="en-US" altLang="zh-TW">
              <a:latin typeface="微軟正黑體" panose="020B0604030504040204" pitchFamily="34" charset="-120"/>
              <a:ea typeface="微軟正黑體" panose="020B0604030504040204" pitchFamily="34" charset="-120"/>
            </a:endParaRPr>
          </a:p>
          <a:p>
            <a:pPr eaLnBrk="1" hangingPunct="1">
              <a:spcBef>
                <a:spcPts val="2493"/>
              </a:spcBef>
            </a:pPr>
            <a:r>
              <a:rPr lang="zh-TW" altLang="en-US">
                <a:latin typeface="微軟正黑體" panose="020B0604030504040204" pitchFamily="34" charset="-120"/>
                <a:ea typeface="微軟正黑體" panose="020B0604030504040204" pitchFamily="34" charset="-120"/>
              </a:rPr>
              <a:t>能力：涵蓋技能層面</a:t>
            </a:r>
            <a:endParaRPr lang="en-US" altLang="zh-TW">
              <a:latin typeface="微軟正黑體" panose="020B0604030504040204" pitchFamily="34" charset="-120"/>
              <a:ea typeface="微軟正黑體" panose="020B0604030504040204" pitchFamily="34" charset="-120"/>
            </a:endParaRPr>
          </a:p>
          <a:p>
            <a:pPr eaLnBrk="1" hangingPunct="1">
              <a:spcBef>
                <a:spcPts val="2493"/>
              </a:spcBef>
            </a:pPr>
            <a:r>
              <a:rPr lang="zh-TW" altLang="en-US">
                <a:latin typeface="微軟正黑體" panose="020B0604030504040204" pitchFamily="34" charset="-120"/>
                <a:ea typeface="微軟正黑體" panose="020B0604030504040204" pitchFamily="34" charset="-120"/>
              </a:rPr>
              <a:t>態度：涵蓋情意、價值、習慣層面</a:t>
            </a:r>
            <a:endParaRPr lang="en-US" altLang="zh-TW">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48898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3108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098276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4297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12494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72570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706335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785013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93097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91332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7391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a:t>三面與九項核心素養彼此之間係以「虛線」表示，彰顯核心素養的學習係整全式</a:t>
            </a:r>
            <a:r>
              <a:rPr lang="en-US" altLang="zh-TW"/>
              <a:t>(holistic)</a:t>
            </a:r>
            <a:r>
              <a:rPr lang="zh-TW" altLang="zh-TW"/>
              <a:t>、動態的</a:t>
            </a:r>
            <a:r>
              <a:rPr lang="en-US" altLang="zh-TW"/>
              <a:t>(dynamaic)</a:t>
            </a:r>
            <a:r>
              <a:rPr lang="zh-TW" altLang="zh-TW"/>
              <a:t>及有機的</a:t>
            </a:r>
            <a:r>
              <a:rPr lang="en-US" altLang="zh-TW"/>
              <a:t>(organic)</a:t>
            </a:r>
            <a:r>
              <a:rPr lang="zh-TW" altLang="zh-TW"/>
              <a:t>概念，儘管三面九項可分不同的面向與項目，但彼此之間是相互連結及交互運用。</a:t>
            </a:r>
            <a:endParaRPr lang="zh-TW" altLang="en-US"/>
          </a:p>
        </p:txBody>
      </p:sp>
    </p:spTree>
    <p:extLst>
      <p:ext uri="{BB962C8B-B14F-4D97-AF65-F5344CB8AC3E}">
        <p14:creationId xmlns:p14="http://schemas.microsoft.com/office/powerpoint/2010/main" val="1920238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96081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813414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313028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53</a:t>
            </a:fld>
            <a:endParaRPr lang="zh-TW" altLang="en-US"/>
          </a:p>
        </p:txBody>
      </p:sp>
    </p:spTree>
    <p:extLst>
      <p:ext uri="{BB962C8B-B14F-4D97-AF65-F5344CB8AC3E}">
        <p14:creationId xmlns:p14="http://schemas.microsoft.com/office/powerpoint/2010/main" val="2186038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46348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97234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Tree>
    <p:extLst>
      <p:ext uri="{BB962C8B-B14F-4D97-AF65-F5344CB8AC3E}">
        <p14:creationId xmlns:p14="http://schemas.microsoft.com/office/powerpoint/2010/main" val="97409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10789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Tree>
    <p:extLst>
      <p:ext uri="{BB962C8B-B14F-4D97-AF65-F5344CB8AC3E}">
        <p14:creationId xmlns:p14="http://schemas.microsoft.com/office/powerpoint/2010/main" val="215547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16328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75637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72162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1167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8750B7E4-7DFE-4417-8D52-C76D1A9D30B7}"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8429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D8E984-2A22-4829-AC32-9B99DCB8D9C4}"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70470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613600CD-055B-4D9B-ADB2-E82A970854E3}"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4128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69"/>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17"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74" y="6217621"/>
            <a:ext cx="548699" cy="524800"/>
          </a:xfrm>
          <a:prstGeom prst="rect">
            <a:avLst/>
          </a:prstGeom>
        </p:spPr>
        <p:txBody>
          <a:bodyPr lIns="91425" tIns="91425" rIns="91425" bIns="91425" anchor="ctr" anchorCtr="0">
            <a:noAutofit/>
          </a:bodyPr>
          <a:lstStyle/>
          <a:p>
            <a:fld id="{00000000-1234-1234-1234-123412341234}" type="slidenum">
              <a:rPr lang="en-US" altLang="zh-TW">
                <a:solidFill>
                  <a:prstClr val="black">
                    <a:tint val="75000"/>
                  </a:prstClr>
                </a:solidFill>
                <a:latin typeface="Calibri"/>
                <a:ea typeface="新細明體"/>
              </a:rPr>
              <a:pPr/>
              <a:t>‹#›</a:t>
            </a:fld>
            <a:endParaRPr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13789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7B0D977-7C33-4F0A-9824-04050D1F756F}"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52A6A4AE-7164-47AF-A9E1-F559D99EE760}" type="slidenum">
              <a:rPr lang="zh-TW" altLang="en-US"/>
              <a:pPr>
                <a:defRPr/>
              </a:pPr>
              <a:t>‹#›</a:t>
            </a:fld>
            <a:endParaRPr lang="zh-TW" altLang="en-US"/>
          </a:p>
        </p:txBody>
      </p:sp>
    </p:spTree>
    <p:extLst>
      <p:ext uri="{BB962C8B-B14F-4D97-AF65-F5344CB8AC3E}">
        <p14:creationId xmlns:p14="http://schemas.microsoft.com/office/powerpoint/2010/main" val="3661927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265928A-F12C-4116-B5FC-AA177728D676}"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A8611035-71FB-421C-AF28-A705024C50DC}" type="slidenum">
              <a:rPr lang="zh-TW" altLang="en-US"/>
              <a:pPr>
                <a:defRPr/>
              </a:pPr>
              <a:t>‹#›</a:t>
            </a:fld>
            <a:endParaRPr lang="zh-TW" altLang="en-US"/>
          </a:p>
        </p:txBody>
      </p:sp>
    </p:spTree>
    <p:extLst>
      <p:ext uri="{BB962C8B-B14F-4D97-AF65-F5344CB8AC3E}">
        <p14:creationId xmlns:p14="http://schemas.microsoft.com/office/powerpoint/2010/main" val="222498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75E51662-1A7F-4C09-9886-301EB6145DAF}"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13645CAF-A88B-47C4-9740-75BC09FE0786}" type="slidenum">
              <a:rPr lang="zh-TW" altLang="en-US"/>
              <a:pPr>
                <a:defRPr/>
              </a:pPr>
              <a:t>‹#›</a:t>
            </a:fld>
            <a:endParaRPr lang="zh-TW" altLang="en-US"/>
          </a:p>
        </p:txBody>
      </p:sp>
    </p:spTree>
    <p:extLst>
      <p:ext uri="{BB962C8B-B14F-4D97-AF65-F5344CB8AC3E}">
        <p14:creationId xmlns:p14="http://schemas.microsoft.com/office/powerpoint/2010/main" val="3689633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8D5DA3A-55C2-4D0A-BD92-C12D7A0DA4C9}" type="datetime1">
              <a:rPr lang="zh-TW" altLang="en-US" smtClean="0"/>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1D5A5B88-E67A-43CB-AD7B-A794EC9A5F9E}" type="slidenum">
              <a:rPr lang="zh-TW" altLang="en-US"/>
              <a:pPr>
                <a:defRPr/>
              </a:pPr>
              <a:t>‹#›</a:t>
            </a:fld>
            <a:endParaRPr lang="zh-TW" altLang="en-US"/>
          </a:p>
        </p:txBody>
      </p:sp>
    </p:spTree>
    <p:extLst>
      <p:ext uri="{BB962C8B-B14F-4D97-AF65-F5344CB8AC3E}">
        <p14:creationId xmlns:p14="http://schemas.microsoft.com/office/powerpoint/2010/main" val="371776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CFF9E7A8-F39C-4E5F-89A3-220083C0A0E4}" type="datetime1">
              <a:rPr lang="zh-TW" altLang="en-US" smtClean="0"/>
              <a:t>2018/12/17</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kumimoji="1">
                <a:latin typeface="Arial" panose="020B0604020202020204" pitchFamily="34" charset="0"/>
              </a:defRPr>
            </a:lvl1pPr>
          </a:lstStyle>
          <a:p>
            <a:pPr>
              <a:defRPr/>
            </a:pPr>
            <a:fld id="{21D0D99D-E0EA-4D67-BDBB-E7CFF65DA2CF}" type="slidenum">
              <a:rPr lang="zh-TW" altLang="en-US"/>
              <a:pPr>
                <a:defRPr/>
              </a:pPr>
              <a:t>‹#›</a:t>
            </a:fld>
            <a:endParaRPr lang="zh-TW" altLang="en-US"/>
          </a:p>
        </p:txBody>
      </p:sp>
    </p:spTree>
    <p:extLst>
      <p:ext uri="{BB962C8B-B14F-4D97-AF65-F5344CB8AC3E}">
        <p14:creationId xmlns:p14="http://schemas.microsoft.com/office/powerpoint/2010/main" val="3143905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ADE153E2-902F-474E-AFAB-564BEACADCE3}" type="datetime1">
              <a:rPr lang="zh-TW" altLang="en-US" smtClean="0"/>
              <a:t>2018/12/17</a:t>
            </a:fld>
            <a:endParaRPr lang="zh-TW" alt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5" name="Slide Number Placeholder 4"/>
          <p:cNvSpPr>
            <a:spLocks noGrp="1"/>
          </p:cNvSpPr>
          <p:nvPr>
            <p:ph type="sldNum" sz="quarter" idx="12"/>
          </p:nvPr>
        </p:nvSpPr>
        <p:spPr/>
        <p:txBody>
          <a:bodyPr/>
          <a:lstStyle>
            <a:lvl1pPr>
              <a:defRPr kumimoji="1">
                <a:latin typeface="Arial" panose="020B0604020202020204" pitchFamily="34" charset="0"/>
              </a:defRPr>
            </a:lvl1pPr>
          </a:lstStyle>
          <a:p>
            <a:pPr>
              <a:defRPr/>
            </a:pPr>
            <a:fld id="{04BFC12E-7021-439A-AEFB-D8CF1F389C05}" type="slidenum">
              <a:rPr lang="zh-TW" altLang="en-US"/>
              <a:pPr>
                <a:defRPr/>
              </a:pPr>
              <a:t>‹#›</a:t>
            </a:fld>
            <a:endParaRPr lang="zh-TW" altLang="en-US"/>
          </a:p>
        </p:txBody>
      </p:sp>
    </p:spTree>
    <p:extLst>
      <p:ext uri="{BB962C8B-B14F-4D97-AF65-F5344CB8AC3E}">
        <p14:creationId xmlns:p14="http://schemas.microsoft.com/office/powerpoint/2010/main" val="123359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24868E57-207B-429F-88C6-7BE874D8040C}"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356734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8812F2F-63AB-44C8-8861-AD41EF11C8A6}" type="datetime1">
              <a:rPr lang="zh-TW" altLang="en-US" smtClean="0"/>
              <a:t>2018/12/17</a:t>
            </a:fld>
            <a:endParaRPr lang="zh-TW" alt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kumimoji="1">
                <a:latin typeface="Arial" panose="020B0604020202020204" pitchFamily="34" charset="0"/>
              </a:defRPr>
            </a:lvl1pPr>
          </a:lstStyle>
          <a:p>
            <a:pPr>
              <a:defRPr/>
            </a:pPr>
            <a:fld id="{776E12A3-F409-462F-81C9-6275367099C8}" type="slidenum">
              <a:rPr lang="zh-TW" altLang="en-US"/>
              <a:pPr>
                <a:defRPr/>
              </a:pPr>
              <a:t>‹#›</a:t>
            </a:fld>
            <a:endParaRPr lang="zh-TW" altLang="en-US"/>
          </a:p>
        </p:txBody>
      </p:sp>
    </p:spTree>
    <p:extLst>
      <p:ext uri="{BB962C8B-B14F-4D97-AF65-F5344CB8AC3E}">
        <p14:creationId xmlns:p14="http://schemas.microsoft.com/office/powerpoint/2010/main" val="1665684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0C68C87-5BA8-4EB1-97CE-DD1D2F795E93}" type="datetime1">
              <a:rPr lang="zh-TW" altLang="en-US" smtClean="0"/>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0F1CCEA2-29C7-444F-A1D1-99ECF5567E1B}" type="slidenum">
              <a:rPr lang="zh-TW" altLang="en-US"/>
              <a:pPr>
                <a:defRPr/>
              </a:pPr>
              <a:t>‹#›</a:t>
            </a:fld>
            <a:endParaRPr lang="zh-TW" altLang="en-US"/>
          </a:p>
        </p:txBody>
      </p:sp>
    </p:spTree>
    <p:extLst>
      <p:ext uri="{BB962C8B-B14F-4D97-AF65-F5344CB8AC3E}">
        <p14:creationId xmlns:p14="http://schemas.microsoft.com/office/powerpoint/2010/main" val="348315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7E99F187-319C-4129-8A55-9E4B0975F75D}" type="datetime1">
              <a:rPr lang="zh-TW" altLang="en-US" smtClean="0"/>
              <a:t>2018/12/17</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B4E40CBC-C3BF-4F46-ACF8-85D15B0DD386}" type="slidenum">
              <a:rPr lang="zh-TW" altLang="en-US"/>
              <a:pPr>
                <a:defRPr/>
              </a:pPr>
              <a:t>‹#›</a:t>
            </a:fld>
            <a:endParaRPr lang="zh-TW" altLang="en-US"/>
          </a:p>
        </p:txBody>
      </p:sp>
    </p:spTree>
    <p:extLst>
      <p:ext uri="{BB962C8B-B14F-4D97-AF65-F5344CB8AC3E}">
        <p14:creationId xmlns:p14="http://schemas.microsoft.com/office/powerpoint/2010/main" val="150380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500C61B-F9BE-4147-BF1F-93CD38E29C73}"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32C6DDFD-E9B4-491B-8290-009F07A448A0}" type="slidenum">
              <a:rPr lang="zh-TW" altLang="en-US"/>
              <a:pPr>
                <a:defRPr/>
              </a:pPr>
              <a:t>‹#›</a:t>
            </a:fld>
            <a:endParaRPr lang="zh-TW" altLang="en-US"/>
          </a:p>
        </p:txBody>
      </p:sp>
    </p:spTree>
    <p:extLst>
      <p:ext uri="{BB962C8B-B14F-4D97-AF65-F5344CB8AC3E}">
        <p14:creationId xmlns:p14="http://schemas.microsoft.com/office/powerpoint/2010/main" val="9370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77A78A70-ABAA-42BA-BC47-EEB5EDF58B98}"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D72EB3E6-B51B-48B5-9564-ABA8F703D28C}" type="slidenum">
              <a:rPr lang="zh-TW" altLang="en-US"/>
              <a:pPr>
                <a:defRPr/>
              </a:pPr>
              <a:t>‹#›</a:t>
            </a:fld>
            <a:endParaRPr lang="zh-TW" altLang="en-US"/>
          </a:p>
        </p:txBody>
      </p:sp>
    </p:spTree>
    <p:extLst>
      <p:ext uri="{BB962C8B-B14F-4D97-AF65-F5344CB8AC3E}">
        <p14:creationId xmlns:p14="http://schemas.microsoft.com/office/powerpoint/2010/main" val="7556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68E555FE-0C05-42F8-9562-24D9B562B5C4}" type="datetime1">
              <a:rPr lang="zh-TW" altLang="en-US" smtClean="0"/>
              <a:t>2018/12/17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5834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1DDFCB0-17F4-4D5A-A8EA-EFD327C816E2}" type="datetime1">
              <a:rPr lang="zh-TW" altLang="en-US" smtClean="0"/>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28589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DA7556BE-E2A7-4544-92F4-F5B672B4A72A}" type="datetime1">
              <a:rPr lang="zh-TW" altLang="en-US" smtClean="0"/>
              <a:t>2018/12/17</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2946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51AD932E-8CF3-4C86-B761-6946DE7F6FD4}" type="datetime1">
              <a:rPr lang="zh-TW" altLang="en-US" smtClean="0"/>
              <a:t>2018/12/17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6489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2A2B80-1A1B-47F8-BB17-EBE5C0C0885E}" type="datetime1">
              <a:rPr lang="zh-TW" altLang="en-US" smtClean="0"/>
              <a:t>2018/12/17</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23654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DFB9F159-3BF0-4670-8307-294F30F1853C}" type="datetime1">
              <a:rPr lang="zh-TW" altLang="en-US" smtClean="0"/>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20580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8A9651C3-D368-4981-86B4-EBABBA4A65CB}" type="datetime1">
              <a:rPr lang="zh-TW" altLang="en-US" smtClean="0"/>
              <a:t>2018/12/17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4831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A857C83-9A30-4B5A-8E35-FD1E5130AC9A}" type="datetime1">
              <a:rPr lang="zh-TW" altLang="en-US" smtClean="0"/>
              <a:t>2018/12/17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95"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AED46729-B310-4B83-B5F1-E29014FE2771}" type="datetime1">
              <a:rPr lang="zh-TW" altLang="en-US" smtClean="0"/>
              <a:t>2018/12/17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23CE55F-F742-4DC3-9B93-5938218DC88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4.png"/><Relationship Id="rId5" Type="http://schemas.openxmlformats.org/officeDocument/2006/relationships/diagramQuickStyle" Target="../diagrams/quickStyle6.xml"/><Relationship Id="rId10" Type="http://schemas.openxmlformats.org/officeDocument/2006/relationships/image" Target="../media/image43.png"/><Relationship Id="rId4" Type="http://schemas.openxmlformats.org/officeDocument/2006/relationships/diagramLayout" Target="../diagrams/layout6.xml"/><Relationship Id="rId9"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lstStyle/>
          <a:p>
            <a:pPr algn="l" eaLnBrk="1" hangingPunct="1">
              <a:lnSpc>
                <a:spcPct val="100000"/>
              </a:lnSpc>
            </a:pPr>
            <a:r>
              <a:rPr lang="zh-TW" altLang="en-US" sz="4400" b="1" dirty="0">
                <a:solidFill>
                  <a:srgbClr val="70001D"/>
                </a:solidFill>
                <a:latin typeface="微軟正黑體" panose="020B0604030504040204" pitchFamily="34" charset="-120"/>
                <a:ea typeface="微軟正黑體" panose="020B0604030504040204" pitchFamily="34" charset="-120"/>
              </a:rPr>
              <a:t>協力同行</a:t>
            </a:r>
            <a:r>
              <a:rPr lang="en-US" altLang="zh-TW" sz="4400" b="1" dirty="0">
                <a:solidFill>
                  <a:srgbClr val="70001D"/>
                </a:solidFill>
                <a:latin typeface="微軟正黑體" panose="020B0604030504040204" pitchFamily="34" charset="-120"/>
                <a:ea typeface="微軟正黑體" panose="020B0604030504040204" pitchFamily="34" charset="-120"/>
              </a:rPr>
              <a:t/>
            </a:r>
            <a:br>
              <a:rPr lang="en-US" altLang="zh-TW" sz="4400" b="1" dirty="0">
                <a:solidFill>
                  <a:srgbClr val="70001D"/>
                </a:solidFill>
                <a:latin typeface="微軟正黑體" panose="020B0604030504040204" pitchFamily="34" charset="-120"/>
                <a:ea typeface="微軟正黑體" panose="020B0604030504040204" pitchFamily="34" charset="-120"/>
              </a:rPr>
            </a:br>
            <a:r>
              <a:rPr lang="zh-TW" altLang="en-US" sz="4400" b="1" dirty="0">
                <a:solidFill>
                  <a:srgbClr val="70001D"/>
                </a:solidFill>
                <a:latin typeface="微軟正黑體" panose="020B0604030504040204" pitchFamily="34" charset="-120"/>
                <a:ea typeface="微軟正黑體" panose="020B0604030504040204" pitchFamily="34" charset="-120"/>
              </a:rPr>
              <a:t>解析實踐</a:t>
            </a:r>
            <a:r>
              <a:rPr lang="en-US" altLang="zh-TW" sz="4400" b="1" dirty="0">
                <a:solidFill>
                  <a:srgbClr val="C00000"/>
                </a:solidFill>
                <a:latin typeface="微軟正黑體" panose="020B0604030504040204" pitchFamily="34" charset="-120"/>
                <a:ea typeface="微軟正黑體" panose="020B0604030504040204" pitchFamily="34" charset="-120"/>
              </a:rPr>
              <a:t/>
            </a:r>
            <a:br>
              <a:rPr lang="en-US" altLang="zh-TW" sz="4400" b="1" dirty="0">
                <a:solidFill>
                  <a:srgbClr val="C00000"/>
                </a:solidFill>
                <a:latin typeface="微軟正黑體" panose="020B0604030504040204" pitchFamily="34" charset="-120"/>
                <a:ea typeface="微軟正黑體" panose="020B0604030504040204" pitchFamily="34" charset="-120"/>
              </a:rPr>
            </a:br>
            <a:r>
              <a:rPr lang="en-US" altLang="zh-TW" sz="4000" b="1" dirty="0">
                <a:latin typeface="微軟正黑體" panose="020B0604030504040204" pitchFamily="34" charset="-120"/>
                <a:ea typeface="微軟正黑體" panose="020B0604030504040204" pitchFamily="34" charset="-120"/>
              </a:rPr>
              <a:t/>
            </a:r>
            <a:br>
              <a:rPr lang="en-US" altLang="zh-TW" sz="40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4000" b="1" dirty="0">
                <a:latin typeface="微軟正黑體" panose="020B0604030504040204" pitchFamily="34" charset="-120"/>
                <a:ea typeface="微軟正黑體" panose="020B0604030504040204" pitchFamily="34" charset="-120"/>
              </a:rPr>
              <a:t/>
            </a:r>
            <a:br>
              <a:rPr lang="en-US" altLang="zh-TW" sz="4000" b="1" dirty="0">
                <a:latin typeface="微軟正黑體" panose="020B0604030504040204" pitchFamily="34" charset="-120"/>
                <a:ea typeface="微軟正黑體" panose="020B0604030504040204" pitchFamily="34" charset="-120"/>
              </a:rPr>
            </a:br>
            <a:r>
              <a:rPr lang="en-US" altLang="zh-TW" sz="2800" b="1" dirty="0">
                <a:solidFill>
                  <a:srgbClr val="FF0000"/>
                </a:solidFill>
                <a:latin typeface="微軟正黑體" panose="020B0604030504040204" pitchFamily="34" charset="-120"/>
                <a:ea typeface="微軟正黑體" panose="020B0604030504040204" pitchFamily="34" charset="-120"/>
              </a:rPr>
              <a:t/>
            </a:r>
            <a:br>
              <a:rPr lang="en-US" altLang="zh-TW" sz="2800" b="1" dirty="0">
                <a:solidFill>
                  <a:srgbClr val="FF0000"/>
                </a:solidFill>
                <a:latin typeface="微軟正黑體" panose="020B0604030504040204" pitchFamily="34" charset="-120"/>
                <a:ea typeface="微軟正黑體" panose="020B0604030504040204" pitchFamily="34" charset="-120"/>
              </a:rPr>
            </a:br>
            <a:endParaRPr lang="zh-TW" altLang="en-US" sz="2800" dirty="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a:solidFill>
                <a:srgbClr val="898989"/>
              </a:solidFill>
            </a:endParaRPr>
          </a:p>
        </p:txBody>
      </p:sp>
      <p:sp>
        <p:nvSpPr>
          <p:cNvPr id="17412" name="矩形 1"/>
          <p:cNvSpPr>
            <a:spLocks noChangeArrowheads="1"/>
          </p:cNvSpPr>
          <p:nvPr/>
        </p:nvSpPr>
        <p:spPr bwMode="auto">
          <a:xfrm>
            <a:off x="3994150" y="3319463"/>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a:solidFill>
                  <a:schemeClr val="accent2">
                    <a:lumMod val="75000"/>
                  </a:schemeClr>
                </a:solidFill>
                <a:latin typeface="微軟正黑體" pitchFamily="34" charset="-120"/>
                <a:ea typeface="微軟正黑體" pitchFamily="34" charset="-120"/>
              </a:rPr>
              <a:t/>
            </a:r>
            <a:br>
              <a:rPr lang="en-US" altLang="zh-TW" sz="2400" b="1" dirty="0">
                <a:solidFill>
                  <a:schemeClr val="accent2">
                    <a:lumMod val="75000"/>
                  </a:schemeClr>
                </a:solidFill>
                <a:latin typeface="微軟正黑體" pitchFamily="34" charset="-120"/>
                <a:ea typeface="微軟正黑體" pitchFamily="34" charset="-120"/>
              </a:rPr>
            </a:br>
            <a:r>
              <a:rPr lang="zh-TW" altLang="en-US" sz="2400" b="1" dirty="0">
                <a:solidFill>
                  <a:schemeClr val="accent2">
                    <a:lumMod val="75000"/>
                  </a:schemeClr>
                </a:solidFill>
                <a:latin typeface="微軟正黑體" pitchFamily="34" charset="-120"/>
                <a:ea typeface="微軟正黑體" pitchFamily="34" charset="-120"/>
              </a:rPr>
              <a:t>國中小暨普高數學領域</a:t>
            </a:r>
            <a:endParaRPr lang="zh-TW" altLang="en-US" sz="2400" dirty="0">
              <a:solidFill>
                <a:schemeClr val="accent2">
                  <a:lumMod val="75000"/>
                </a:schemeClr>
              </a:solidFill>
            </a:endParaRPr>
          </a:p>
        </p:txBody>
      </p:sp>
      <p:pic>
        <p:nvPicPr>
          <p:cNvPr id="1741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66688" y="33338"/>
            <a:ext cx="9310688"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5048250"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領綱</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333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60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a16="http://schemas.microsoft.com/office/drawing/2014/main" xmlns=""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endParaRPr lang="zh-TW" altLang="en-US" sz="1800" dirty="0"/>
                    </a:p>
                  </a:txBody>
                  <a:tcPr marL="91450" marR="91450" marT="45712" marB="45712">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10</a:t>
            </a:fld>
            <a:endParaRPr lang="zh-TW" altLang="en-US" sz="1200">
              <a:solidFill>
                <a:srgbClr val="898989"/>
              </a:solidFill>
            </a:endParaRPr>
          </a:p>
        </p:txBody>
      </p:sp>
      <p:pic>
        <p:nvPicPr>
          <p:cNvPr id="59" name="圖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3203609128"/>
              </p:ext>
            </p:extLst>
          </p:nvPr>
        </p:nvGraphicFramePr>
        <p:xfrm>
          <a:off x="755576" y="1285860"/>
          <a:ext cx="7704856" cy="523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投影片編號版面配置區 10"/>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D2E6CC6-E08A-4F45-9383-E0D732943941}" type="slidenum">
              <a:rPr lang="zh-TW" altLang="en-US" sz="1200" smtClean="0">
                <a:solidFill>
                  <a:srgbClr val="898989"/>
                </a:solidFill>
                <a:latin typeface="Times New Roman" panose="02020603050405020304" pitchFamily="18" charset="0"/>
                <a:ea typeface="標楷體" panose="03000509000000000000" pitchFamily="65" charset="-120"/>
              </a:rPr>
              <a:pPr>
                <a:lnSpc>
                  <a:spcPct val="100000"/>
                </a:lnSpc>
                <a:spcBef>
                  <a:spcPct val="0"/>
                </a:spcBef>
                <a:buFontTx/>
                <a:buNone/>
              </a:pPr>
              <a:t>11</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31748" name="矩形 33"/>
          <p:cNvSpPr>
            <a:spLocks noChangeArrowheads="1"/>
          </p:cNvSpPr>
          <p:nvPr/>
        </p:nvSpPr>
        <p:spPr bwMode="auto">
          <a:xfrm>
            <a:off x="3500438" y="3143250"/>
            <a:ext cx="2159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適性揚才</a:t>
            </a:r>
            <a:endParaRPr lang="en-US" altLang="zh-TW" sz="3200" b="1">
              <a:solidFill>
                <a:srgbClr val="00B0F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終身學習</a:t>
            </a:r>
          </a:p>
        </p:txBody>
      </p:sp>
      <p:sp>
        <p:nvSpPr>
          <p:cNvPr id="6" name="等腰三角形 5"/>
          <p:cNvSpPr/>
          <p:nvPr/>
        </p:nvSpPr>
        <p:spPr>
          <a:xfrm>
            <a:off x="2712716" y="2123281"/>
            <a:ext cx="3582044" cy="2522538"/>
          </a:xfrm>
          <a:prstGeom prst="triangle">
            <a:avLst>
              <a:gd name="adj" fmla="val 51277"/>
            </a:avLst>
          </a:prstGeom>
          <a:solidFill>
            <a:srgbClr val="C00000">
              <a:alpha val="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31750" name="矩形 7"/>
          <p:cNvSpPr>
            <a:spLocks noChangeArrowheads="1"/>
          </p:cNvSpPr>
          <p:nvPr/>
        </p:nvSpPr>
        <p:spPr bwMode="auto">
          <a:xfrm>
            <a:off x="1" y="26987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十二年國教課綱特色及其在數學領域展現</a:t>
            </a:r>
          </a:p>
        </p:txBody>
      </p:sp>
      <p:sp>
        <p:nvSpPr>
          <p:cNvPr id="31751" name="Rectangle 6"/>
          <p:cNvSpPr>
            <a:spLocks noChangeArrowheads="1"/>
          </p:cNvSpPr>
          <p:nvPr/>
        </p:nvSpPr>
        <p:spPr bwMode="auto">
          <a:xfrm>
            <a:off x="5705002" y="1527878"/>
            <a:ext cx="3097213" cy="649287"/>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聯結日常經驗與未來生活</a:t>
            </a:r>
          </a:p>
        </p:txBody>
      </p:sp>
      <p:sp>
        <p:nvSpPr>
          <p:cNvPr id="31752" name="Rectangle 9"/>
          <p:cNvSpPr>
            <a:spLocks noChangeArrowheads="1"/>
          </p:cNvSpPr>
          <p:nvPr/>
        </p:nvSpPr>
        <p:spPr bwMode="auto">
          <a:xfrm>
            <a:off x="6257142" y="3594452"/>
            <a:ext cx="2886857" cy="622299"/>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依學生學習特性確實規劃從</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高二開始分類教學</a:t>
            </a:r>
          </a:p>
        </p:txBody>
      </p:sp>
      <p:sp>
        <p:nvSpPr>
          <p:cNvPr id="31753" name="Rectangle 10"/>
          <p:cNvSpPr>
            <a:spLocks noChangeArrowheads="1"/>
          </p:cNvSpPr>
          <p:nvPr/>
        </p:nvSpPr>
        <p:spPr bwMode="auto">
          <a:xfrm>
            <a:off x="5122026" y="5634038"/>
            <a:ext cx="3151188" cy="704850"/>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結合地域特色與生活、</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鼓勵課堂討論並重視實務演練</a:t>
            </a:r>
          </a:p>
        </p:txBody>
      </p:sp>
      <p:sp>
        <p:nvSpPr>
          <p:cNvPr id="31754" name="Rectangle 13"/>
          <p:cNvSpPr>
            <a:spLocks noChangeArrowheads="1"/>
          </p:cNvSpPr>
          <p:nvPr/>
        </p:nvSpPr>
        <p:spPr bwMode="auto">
          <a:xfrm>
            <a:off x="71438" y="5634038"/>
            <a:ext cx="3595687" cy="704850"/>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融入並銜接國民中小學及高級中等</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教育階段相關課程</a:t>
            </a:r>
            <a:endParaRPr lang="en-US" altLang="zh-TW" sz="1800" dirty="0">
              <a:latin typeface="微軟正黑體" panose="020B0604030504040204" pitchFamily="34" charset="-120"/>
              <a:ea typeface="微軟正黑體" panose="020B0604030504040204" pitchFamily="34" charset="-120"/>
            </a:endParaRPr>
          </a:p>
        </p:txBody>
      </p:sp>
      <p:sp>
        <p:nvSpPr>
          <p:cNvPr id="31755" name="Rectangle 14"/>
          <p:cNvSpPr>
            <a:spLocks noChangeArrowheads="1"/>
          </p:cNvSpPr>
          <p:nvPr/>
        </p:nvSpPr>
        <p:spPr bwMode="auto">
          <a:xfrm>
            <a:off x="-9525" y="1990725"/>
            <a:ext cx="3311525" cy="719138"/>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完善教材編撰與教學的配套</a:t>
            </a:r>
            <a:endParaRPr lang="en-US" altLang="zh-TW" sz="1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3794" name="標題 1"/>
          <p:cNvSpPr>
            <a:spLocks noGrp="1"/>
          </p:cNvSpPr>
          <p:nvPr>
            <p:ph type="title"/>
          </p:nvPr>
        </p:nvSpPr>
        <p:spPr>
          <a:xfrm>
            <a:off x="692150" y="2627313"/>
            <a:ext cx="7886700" cy="1325562"/>
          </a:xfrm>
        </p:spPr>
        <p:txBody>
          <a:bodyPr/>
          <a:lstStyle/>
          <a:p>
            <a:pPr eaLnBrk="1" hangingPunct="1">
              <a:lnSpc>
                <a:spcPct val="150000"/>
              </a:lnSpc>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p>
        </p:txBody>
      </p:sp>
      <p:sp>
        <p:nvSpPr>
          <p:cNvPr id="3379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9CF241C-3718-486F-886D-47D751E99BBF}" type="slidenum">
              <a:rPr lang="zh-TW" altLang="en-US" sz="1200" smtClean="0">
                <a:solidFill>
                  <a:srgbClr val="898989"/>
                </a:solidFill>
              </a:rPr>
              <a:pPr>
                <a:lnSpc>
                  <a:spcPct val="100000"/>
                </a:lnSpc>
                <a:spcBef>
                  <a:spcPct val="0"/>
                </a:spcBef>
                <a:buFontTx/>
                <a:buNone/>
              </a:pPr>
              <a:t>12</a:t>
            </a:fld>
            <a:endParaRPr lang="zh-TW" altLang="en-US" sz="120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02" y="6375897"/>
            <a:ext cx="1220238" cy="2339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ext uri="{D42A27DB-BD31-4B8C-83A1-F6EECF244321}">
                <p14:modId xmlns:p14="http://schemas.microsoft.com/office/powerpoint/2010/main" val="4131876655"/>
              </p:ext>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5FCF7962-1AC9-410C-9E7F-40BF0B378120}" type="slidenum">
              <a:rPr lang="zh-TW" altLang="en-US" sz="1200" smtClean="0">
                <a:solidFill>
                  <a:srgbClr val="898989"/>
                </a:solidFill>
              </a:rPr>
              <a:pPr>
                <a:lnSpc>
                  <a:spcPct val="100000"/>
                </a:lnSpc>
                <a:spcBef>
                  <a:spcPct val="0"/>
                </a:spcBef>
                <a:buFontTx/>
                <a:buNone/>
              </a:pPr>
              <a:t>13</a:t>
            </a:fld>
            <a:endParaRPr lang="zh-TW" altLang="en-US" sz="1200">
              <a:solidFill>
                <a:srgbClr val="898989"/>
              </a:solidFill>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14</a:t>
            </a:fld>
            <a:endParaRPr lang="zh-TW" altLang="en-US" sz="120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323850" y="157163"/>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a:solidFill>
                  <a:srgbClr val="7030A0"/>
                </a:solidFill>
                <a:latin typeface="微軟正黑體" panose="020B0604030504040204" pitchFamily="34" charset="-120"/>
                <a:ea typeface="微軟正黑體" panose="020B0604030504040204" pitchFamily="34" charset="-120"/>
              </a:rPr>
              <a:t>  </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dirty="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dirty="0">
                <a:solidFill>
                  <a:srgbClr val="000000"/>
                </a:solidFill>
                <a:latin typeface="微軟正黑體" panose="020B0604030504040204" pitchFamily="34" charset="-120"/>
                <a:ea typeface="微軟正黑體" panose="020B0604030504040204" pitchFamily="34" charset="-120"/>
              </a:rPr>
              <a:t>..</a:t>
            </a:r>
            <a:endParaRPr lang="zh-TW" altLang="en-US" sz="1600" dirty="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15</a:t>
            </a:fld>
            <a:endParaRPr lang="zh-TW" altLang="en-US" sz="12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內容版面配置區 6" descr="太極.jpg"/>
          <p:cNvPicPr>
            <a:picLocks noGrp="1" noChangeAspect="1"/>
          </p:cNvPicPr>
          <p:nvPr>
            <p:ph idx="1"/>
          </p:nvPr>
        </p:nvPicPr>
        <p:blipFill>
          <a:blip r:embed="rId2" cstate="print">
            <a:extLst>
              <a:ext uri="{28A0092B-C50C-407E-A947-70E740481C1C}">
                <a14:useLocalDpi xmlns:a14="http://schemas.microsoft.com/office/drawing/2010/main" val="0"/>
              </a:ext>
            </a:extLst>
          </a:blip>
          <a:srcRect l="-124" t="7426" r="124" b="12996"/>
          <a:stretch>
            <a:fillRect/>
          </a:stretch>
        </p:blipFill>
        <p:spPr>
          <a:xfrm>
            <a:off x="4739481" y="2164298"/>
            <a:ext cx="4189412" cy="3335337"/>
          </a:xfrm>
        </p:spPr>
      </p:pic>
      <p:sp>
        <p:nvSpPr>
          <p:cNvPr id="165891" name="標題 1"/>
          <p:cNvSpPr>
            <a:spLocks noGrp="1"/>
          </p:cNvSpPr>
          <p:nvPr>
            <p:ph type="title"/>
          </p:nvPr>
        </p:nvSpPr>
        <p:spPr>
          <a:xfrm>
            <a:off x="142875" y="214313"/>
            <a:ext cx="9196388" cy="857250"/>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sp>
        <p:nvSpPr>
          <p:cNvPr id="39940" name="矩形 4"/>
          <p:cNvSpPr>
            <a:spLocks noChangeArrowheads="1"/>
          </p:cNvSpPr>
          <p:nvPr/>
        </p:nvSpPr>
        <p:spPr bwMode="auto">
          <a:xfrm>
            <a:off x="4524374" y="5128478"/>
            <a:ext cx="475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solidFill>
                  <a:srgbClr val="000000"/>
                </a:solidFill>
              </a:rPr>
              <a:t>                                     </a:t>
            </a: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405188" y="4194174"/>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405187" y="2322949"/>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2768600" y="5425735"/>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由國家統一規劃，以養成學生的基本學力，並奠定適性發展的基礎。</a:t>
            </a:r>
            <a:endParaRPr lang="zh-TW" altLang="en-US" sz="1800" dirty="0">
              <a:solidFill>
                <a:srgbClr val="0D0D0D"/>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2768600" y="1496557"/>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由學校安排，以形塑學校教育願景及強化學生適性發展</a:t>
            </a:r>
            <a:r>
              <a:rPr lang="zh-TW" altLang="en-US" sz="1800" dirty="0">
                <a:solidFill>
                  <a:srgbClr val="0D0D0D"/>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733550"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2978146" y="3559513"/>
            <a:ext cx="1912353" cy="481013"/>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a:solidFill>
                  <a:srgbClr val="898989"/>
                </a:solidFill>
                <a:latin typeface="Arial" panose="020B0604020202020204" pitchFamily="34" charset="0"/>
              </a:rPr>
              <a:t>16</a:t>
            </a:r>
            <a:endParaRPr lang="zh-TW" altLang="en-US" sz="12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國中小暨普高數學領域課程綱要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4096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C1380A-962D-44FA-A2E1-48087F530C01}" type="slidenum">
              <a:rPr lang="zh-TW" altLang="en-US" sz="1200" smtClean="0">
                <a:solidFill>
                  <a:srgbClr val="898989"/>
                </a:solidFill>
              </a:rPr>
              <a:pPr>
                <a:lnSpc>
                  <a:spcPct val="100000"/>
                </a:lnSpc>
                <a:spcBef>
                  <a:spcPct val="0"/>
                </a:spcBef>
                <a:buFontTx/>
                <a:buNone/>
              </a:pPr>
              <a:t>17</a:t>
            </a:fld>
            <a:endParaRPr lang="zh-TW" altLang="en-US" sz="1200" dirty="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40965"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218" y="6375897"/>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流程圖: 替代程序 1"/>
          <p:cNvSpPr/>
          <p:nvPr/>
        </p:nvSpPr>
        <p:spPr>
          <a:xfrm>
            <a:off x="1462159" y="3511296"/>
            <a:ext cx="7449612" cy="2454076"/>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在</a:t>
            </a:r>
            <a:r>
              <a:rPr lang="zh-TW" altLang="en-US" sz="2400" dirty="0">
                <a:solidFill>
                  <a:schemeClr val="tx1"/>
                </a:solidFill>
                <a:latin typeface="微軟正黑體" panose="020B0604030504040204" pitchFamily="34" charset="-120"/>
                <a:ea typeface="微軟正黑體" panose="020B0604030504040204" pitchFamily="34" charset="-120"/>
              </a:rPr>
              <a:t>不同年齡</a:t>
            </a:r>
            <a:r>
              <a:rPr lang="zh-TW" altLang="en-US" sz="2400" dirty="0" smtClean="0">
                <a:solidFill>
                  <a:schemeClr val="tx1"/>
                </a:solidFill>
                <a:latin typeface="微軟正黑體" panose="020B0604030504040204" pitchFamily="34" charset="-120"/>
                <a:ea typeface="微軟正黑體" panose="020B0604030504040204" pitchFamily="34" charset="-120"/>
              </a:rPr>
              <a:t>、能力、興趣</a:t>
            </a:r>
            <a:r>
              <a:rPr lang="zh-TW" altLang="en-US" sz="2400" dirty="0">
                <a:solidFill>
                  <a:schemeClr val="tx1"/>
                </a:solidFill>
                <a:latin typeface="微軟正黑體" panose="020B0604030504040204" pitchFamily="34" charset="-120"/>
                <a:ea typeface="微軟正黑體" panose="020B0604030504040204" pitchFamily="34" charset="-120"/>
              </a:rPr>
              <a:t>或領域，皆能獲得足以結合理論與應用的數學</a:t>
            </a:r>
            <a:r>
              <a:rPr lang="zh-TW" altLang="en-US" sz="2400" dirty="0" smtClean="0">
                <a:solidFill>
                  <a:schemeClr val="tx1"/>
                </a:solidFill>
                <a:latin typeface="微軟正黑體" panose="020B0604030504040204" pitchFamily="34" charset="-120"/>
                <a:ea typeface="微軟正黑體" panose="020B0604030504040204" pitchFamily="34" charset="-120"/>
              </a:rPr>
              <a:t>素養。</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啟迪</a:t>
            </a:r>
            <a:r>
              <a:rPr lang="zh-TW" altLang="en-US" sz="2400" dirty="0">
                <a:solidFill>
                  <a:schemeClr val="tx1"/>
                </a:solidFill>
                <a:latin typeface="微軟正黑體" panose="020B0604030504040204" pitchFamily="34" charset="-120"/>
                <a:ea typeface="微軟正黑體" panose="020B0604030504040204" pitchFamily="34" charset="-120"/>
              </a:rPr>
              <a:t>學習動機，培養好奇心、探索力、思考力、判斷力與行動力，願意以積極的態度、持續的動力進行探索與</a:t>
            </a:r>
            <a:r>
              <a:rPr lang="zh-TW" altLang="en-US" sz="2400" dirty="0" smtClean="0">
                <a:solidFill>
                  <a:schemeClr val="tx1"/>
                </a:solidFill>
                <a:latin typeface="微軟正黑體" panose="020B0604030504040204" pitchFamily="34" charset="-120"/>
                <a:ea typeface="微軟正黑體" panose="020B0604030504040204" pitchFamily="34" charset="-120"/>
              </a:rPr>
              <a:t>學習。</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6" name="流程圖: 替代程序 1"/>
          <p:cNvSpPr/>
          <p:nvPr/>
        </p:nvSpPr>
        <p:spPr>
          <a:xfrm>
            <a:off x="1462159" y="1410159"/>
            <a:ext cx="7449612" cy="1893365"/>
          </a:xfrm>
          <a:prstGeom prst="flowChartAlternateProcess">
            <a:avLst/>
          </a:prstGeom>
          <a:solidFill>
            <a:schemeClr val="bg1"/>
          </a:solidFill>
          <a:ln w="76200">
            <a:solidFill>
              <a:srgbClr val="FF9966"/>
            </a:solidFill>
          </a:ln>
        </p:spPr>
        <p:style>
          <a:lnRef idx="3">
            <a:schemeClr val="lt1"/>
          </a:lnRef>
          <a:fillRef idx="1">
            <a:schemeClr val="accent6"/>
          </a:fillRef>
          <a:effectRef idx="1">
            <a:schemeClr val="accent6"/>
          </a:effectRef>
          <a:fontRef idx="minor">
            <a:schemeClr val="lt1"/>
          </a:fontRef>
        </p:style>
        <p:txBody>
          <a:bodyPr rtlCol="0" anchor="ctr"/>
          <a:lstStyle/>
          <a:p>
            <a:pPr marL="174625" indent="-174625">
              <a:lnSpc>
                <a:spcPts val="3000"/>
              </a:lnSpc>
              <a:spcBef>
                <a:spcPts val="600"/>
              </a:spcBef>
              <a:buFont typeface="Arial" panose="020B0604020202020204" pitchFamily="34" charset="0"/>
              <a:buChar char="•"/>
            </a:pPr>
            <a:r>
              <a:rPr lang="zh-TW" altLang="en-US" sz="2400" dirty="0">
                <a:solidFill>
                  <a:schemeClr val="tx1"/>
                </a:solidFill>
                <a:latin typeface="微軟正黑體" panose="020B0604030504040204" pitchFamily="34" charset="-120"/>
                <a:ea typeface="微軟正黑體" panose="020B0604030504040204" pitchFamily="34" charset="-120"/>
              </a:rPr>
              <a:t>從數學是一種語言、一種實用的規律科學、也是一種人文素養出發，課程設計和這些特質密切</a:t>
            </a:r>
            <a:r>
              <a:rPr lang="zh-TW" altLang="en-US" sz="2400" dirty="0" smtClean="0">
                <a:solidFill>
                  <a:schemeClr val="tx1"/>
                </a:solidFill>
                <a:latin typeface="微軟正黑體" panose="020B0604030504040204" pitchFamily="34" charset="-120"/>
                <a:ea typeface="微軟正黑體" panose="020B0604030504040204" pitchFamily="34" charset="-120"/>
              </a:rPr>
              <a:t>搭配。</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marL="174625" indent="-174625">
              <a:lnSpc>
                <a:spcPts val="3000"/>
              </a:lnSpc>
              <a:spcBef>
                <a:spcPts val="600"/>
              </a:spcBef>
              <a:buFont typeface="Arial" panose="020B0604020202020204" pitchFamily="34" charset="0"/>
              <a:buChar char="•"/>
            </a:pPr>
            <a:r>
              <a:rPr lang="zh-TW" altLang="en-US" sz="2400" dirty="0" smtClean="0">
                <a:solidFill>
                  <a:schemeClr val="tx1"/>
                </a:solidFill>
                <a:latin typeface="微軟正黑體" panose="020B0604030504040204" pitchFamily="34" charset="-120"/>
                <a:ea typeface="微軟正黑體" panose="020B0604030504040204" pitchFamily="34" charset="-120"/>
              </a:rPr>
              <a:t>提供</a:t>
            </a:r>
            <a:r>
              <a:rPr lang="zh-TW" altLang="en-US" sz="2400" dirty="0">
                <a:solidFill>
                  <a:schemeClr val="tx1"/>
                </a:solidFill>
                <a:latin typeface="微軟正黑體" panose="020B0604030504040204" pitchFamily="34" charset="-120"/>
                <a:ea typeface="微軟正黑體" panose="020B0604030504040204" pitchFamily="34" charset="-120"/>
              </a:rPr>
              <a:t>每位學生有感的學習機會，培養學生正確使用工具的素養</a:t>
            </a:r>
            <a:r>
              <a:rPr lang="zh-TW" altLang="en-US"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727112" y="184150"/>
            <a:ext cx="7788237" cy="1325563"/>
          </a:xfrm>
        </p:spPr>
        <p:txBody>
          <a:bodyPr rtlCol="0">
            <a:normAutofit/>
          </a:bodyPr>
          <a:lstStyle/>
          <a:p>
            <a:pPr algn="ctr" eaLnBrk="1" fontAlgn="auto" hangingPunct="1">
              <a:lnSpc>
                <a:spcPct val="100000"/>
              </a:lnSpc>
              <a:spcBef>
                <a:spcPts val="0"/>
              </a:spcBef>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數學領域課綱的理念與目標</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18</a:t>
            </a:fld>
            <a:endParaRPr lang="zh-TW" altLang="en-US" sz="1200" dirty="0" smtClean="0">
              <a:solidFill>
                <a:srgbClr val="898989"/>
              </a:solidFill>
            </a:endParaRPr>
          </a:p>
        </p:txBody>
      </p:sp>
      <p:sp>
        <p:nvSpPr>
          <p:cNvPr id="11" name="圓角矩形 4"/>
          <p:cNvSpPr/>
          <p:nvPr/>
        </p:nvSpPr>
        <p:spPr>
          <a:xfrm>
            <a:off x="628649" y="1690797"/>
            <a:ext cx="833509" cy="1304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理念</a:t>
            </a:r>
            <a:endParaRPr lang="zh-TW" altLang="en-US" sz="3600" b="1"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矩形 14"/>
          <p:cNvSpPr/>
          <p:nvPr/>
        </p:nvSpPr>
        <p:spPr>
          <a:xfrm>
            <a:off x="1993813" y="1710125"/>
            <a:ext cx="5558689" cy="823302"/>
          </a:xfrm>
          <a:prstGeom prst="rect">
            <a:avLst/>
          </a:prstGeom>
        </p:spPr>
        <p:txBody>
          <a:bodyPr wrap="square">
            <a:spAutoFit/>
          </a:bodyPr>
          <a:lstStyle/>
          <a:p>
            <a:pPr>
              <a:spcBef>
                <a:spcPts val="900"/>
              </a:spcBef>
            </a:pPr>
            <a:endParaRPr lang="en-US" altLang="zh-TW" sz="2000" dirty="0">
              <a:latin typeface="微軟正黑體" panose="020B0604030504040204" pitchFamily="34" charset="-120"/>
              <a:ea typeface="微軟正黑體" panose="020B0604030504040204" pitchFamily="34" charset="-120"/>
            </a:endParaRPr>
          </a:p>
          <a:p>
            <a:pPr>
              <a:spcBef>
                <a:spcPts val="900"/>
              </a:spcBef>
            </a:pPr>
            <a:endParaRPr lang="en-US" altLang="zh-TW" sz="2000" dirty="0">
              <a:latin typeface="微軟正黑體" panose="020B0604030504040204" pitchFamily="34" charset="-120"/>
              <a:ea typeface="微軟正黑體" panose="020B0604030504040204" pitchFamily="34" charset="-120"/>
            </a:endParaRPr>
          </a:p>
        </p:txBody>
      </p:sp>
      <p:sp>
        <p:nvSpPr>
          <p:cNvPr id="17" name="圓角矩形 4"/>
          <p:cNvSpPr/>
          <p:nvPr/>
        </p:nvSpPr>
        <p:spPr>
          <a:xfrm>
            <a:off x="628650" y="3770390"/>
            <a:ext cx="833509" cy="1304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目標</a:t>
            </a:r>
            <a:endParaRPr lang="zh-TW" altLang="en-US" sz="3600" b="1"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5872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84150"/>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面對未來</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數學</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的</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教學是</a:t>
            </a:r>
            <a:r>
              <a:rPr lang="en-US"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19</a:t>
            </a:fld>
            <a:endParaRPr lang="zh-TW" altLang="en-US" sz="1200" dirty="0" smtClean="0">
              <a:solidFill>
                <a:srgbClr val="898989"/>
              </a:solidFill>
            </a:endParaRPr>
          </a:p>
        </p:txBody>
      </p:sp>
      <p:graphicFrame>
        <p:nvGraphicFramePr>
          <p:cNvPr id="5" name="資料庫圖表 4"/>
          <p:cNvGraphicFramePr/>
          <p:nvPr>
            <p:extLst>
              <p:ext uri="{D42A27DB-BD31-4B8C-83A1-F6EECF244321}">
                <p14:modId xmlns:p14="http://schemas.microsoft.com/office/powerpoint/2010/main" val="3962418608"/>
              </p:ext>
            </p:extLst>
          </p:nvPr>
        </p:nvGraphicFramePr>
        <p:xfrm>
          <a:off x="628650" y="1438748"/>
          <a:ext cx="8135006" cy="4991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89" name="圖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328527">
            <a:off x="3606800" y="1724025"/>
            <a:ext cx="23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圖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328527">
            <a:off x="3606800" y="2297113"/>
            <a:ext cx="23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圖片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328527">
            <a:off x="3730625" y="4351338"/>
            <a:ext cx="233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圖片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328527">
            <a:off x="3719513" y="5227638"/>
            <a:ext cx="25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65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819150" y="2508250"/>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28588" y="3922713"/>
            <a:ext cx="9461501" cy="954087"/>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第二部分</a:t>
            </a:r>
            <a:endParaRPr lang="en-US" altLang="zh-TW"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國中小暨普高數學領域</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課程綱要重要理念與內涵</a:t>
            </a:r>
            <a:endParaRPr lang="en-US" altLang="zh-CN" sz="28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89000" y="5229225"/>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第三部分</a:t>
            </a:r>
            <a:endParaRPr lang="en-US" altLang="zh-TW" sz="2800" b="1" kern="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國教院研發之課綱實施支持資源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84138" y="2616200"/>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第一部分</a:t>
            </a:r>
            <a:endParaRPr lang="en-US" altLang="zh-TW" sz="2800" b="1" kern="0" dirty="0">
              <a:solidFill>
                <a:schemeClr val="accent2">
                  <a:lumMod val="50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a:solidFill>
                <a:srgbClr val="898989"/>
              </a:solidFill>
            </a:endParaRPr>
          </a:p>
        </p:txBody>
      </p:sp>
      <p:pic>
        <p:nvPicPr>
          <p:cNvPr id="18441"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538" y="1447800"/>
            <a:ext cx="110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4"/>
          <p:cNvPicPr>
            <a:picLocks noChangeAspect="1"/>
          </p:cNvPicPr>
          <p:nvPr/>
        </p:nvPicPr>
        <p:blipFill>
          <a:blip r:embed="rId3" cstate="print">
            <a:extLst>
              <a:ext uri="{28A0092B-C50C-407E-A947-70E740481C1C}">
                <a14:useLocalDpi xmlns:a14="http://schemas.microsoft.com/office/drawing/2010/main" val="0"/>
              </a:ext>
            </a:extLst>
          </a:blip>
          <a:srcRect l="5464" t="6598" r="5464" b="11615"/>
          <a:stretch>
            <a:fillRect/>
          </a:stretch>
        </p:blipFill>
        <p:spPr bwMode="auto">
          <a:xfrm rot="987121">
            <a:off x="7044216" y="18167"/>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12708" y="0"/>
            <a:ext cx="8610600" cy="1465243"/>
          </a:xfrm>
        </p:spPr>
        <p:txBody>
          <a:bodyPr rtlCol="0">
            <a:normAutofit/>
          </a:bodyPr>
          <a:lstStyle/>
          <a:p>
            <a:pPr algn="ctr" eaLnBrk="1" fontAlgn="auto" hangingPunct="1">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課程架構與課程目標</a:t>
            </a:r>
          </a:p>
        </p:txBody>
      </p:sp>
      <p:sp>
        <p:nvSpPr>
          <p:cNvPr id="5427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6C55282-D15D-4B25-B2F4-47E5427360CF}" type="slidenum">
              <a:rPr lang="zh-TW" altLang="en-US" sz="1200" smtClean="0">
                <a:solidFill>
                  <a:srgbClr val="898989"/>
                </a:solidFill>
              </a:rPr>
              <a:pPr>
                <a:lnSpc>
                  <a:spcPct val="100000"/>
                </a:lnSpc>
                <a:spcBef>
                  <a:spcPct val="0"/>
                </a:spcBef>
                <a:buFontTx/>
                <a:buNone/>
              </a:pPr>
              <a:t>20</a:t>
            </a:fld>
            <a:endParaRPr lang="zh-TW" altLang="en-US" sz="1200">
              <a:solidFill>
                <a:srgbClr val="898989"/>
              </a:solidFill>
            </a:endParaRPr>
          </a:p>
        </p:txBody>
      </p:sp>
      <p:sp>
        <p:nvSpPr>
          <p:cNvPr id="7" name="五邊形 7">
            <a:extLst>
              <a:ext uri="{FF2B5EF4-FFF2-40B4-BE49-F238E27FC236}">
                <a16:creationId xmlns:a16="http://schemas.microsoft.com/office/drawing/2014/main" xmlns="" id="{61E10B1B-0B51-422F-B47E-FDDCD776477B}"/>
              </a:ext>
            </a:extLst>
          </p:cNvPr>
          <p:cNvSpPr/>
          <p:nvPr/>
        </p:nvSpPr>
        <p:spPr>
          <a:xfrm>
            <a:off x="304800" y="1076347"/>
            <a:ext cx="2730674" cy="630206"/>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課程架構</a:t>
            </a:r>
          </a:p>
        </p:txBody>
      </p:sp>
      <p:sp>
        <p:nvSpPr>
          <p:cNvPr id="9" name="矩形 8">
            <a:extLst>
              <a:ext uri="{FF2B5EF4-FFF2-40B4-BE49-F238E27FC236}">
                <a16:creationId xmlns:a16="http://schemas.microsoft.com/office/drawing/2014/main" xmlns="" id="{EBF5126A-8C19-48DB-B41A-D5C776E3D924}"/>
              </a:ext>
            </a:extLst>
          </p:cNvPr>
          <p:cNvSpPr/>
          <p:nvPr/>
        </p:nvSpPr>
        <p:spPr>
          <a:xfrm>
            <a:off x="304800" y="1747928"/>
            <a:ext cx="8839200" cy="4862870"/>
          </a:xfrm>
          <a:prstGeom prst="rect">
            <a:avLst/>
          </a:prstGeom>
        </p:spPr>
        <p:txBody>
          <a:bodyPr wrap="square">
            <a:spAutoFit/>
          </a:bodyPr>
          <a:lstStyle/>
          <a:p>
            <a:pPr marL="0" lvl="1">
              <a:spcBef>
                <a:spcPts val="0"/>
              </a:spcBef>
              <a:spcAft>
                <a:spcPts val="600"/>
              </a:spcAft>
              <a:defRPr/>
            </a:pPr>
            <a:r>
              <a:rPr lang="zh-TW" altLang="en-US" sz="2000" b="1" dirty="0">
                <a:latin typeface="微軟正黑體" panose="020B0604030504040204" pitchFamily="34" charset="-120"/>
                <a:ea typeface="微軟正黑體" panose="020B0604030504040204" pitchFamily="34" charset="-120"/>
              </a:rPr>
              <a:t>十二年國教的學制劃分為三個教育階段，分別為國民小學六年、國民中學三年、高級中等學校三年。</a:t>
            </a:r>
            <a:endParaRPr lang="en-US" altLang="zh-TW" sz="2000" b="1" dirty="0">
              <a:latin typeface="微軟正黑體" panose="020B0604030504040204" pitchFamily="34" charset="-120"/>
              <a:ea typeface="微軟正黑體" panose="020B0604030504040204" pitchFamily="34" charset="-120"/>
            </a:endParaRPr>
          </a:p>
          <a:p>
            <a:pPr marL="0" lvl="1">
              <a:spcBef>
                <a:spcPts val="0"/>
              </a:spcBef>
              <a:spcAft>
                <a:spcPts val="600"/>
              </a:spcAft>
              <a:defRPr/>
            </a:pPr>
            <a:r>
              <a:rPr lang="zh-TW" altLang="en-US" sz="2000" b="1" dirty="0" smtClean="0">
                <a:latin typeface="微軟正黑體" panose="020B0604030504040204" pitchFamily="34" charset="-120"/>
                <a:ea typeface="微軟正黑體" panose="020B0604030504040204" pitchFamily="34" charset="-120"/>
              </a:rPr>
              <a:t>一、國民中小學：</a:t>
            </a:r>
            <a:endParaRPr lang="zh-TW" altLang="en-US" sz="2000" b="1" dirty="0">
              <a:latin typeface="微軟正黑體" panose="020B0604030504040204" pitchFamily="34" charset="-120"/>
              <a:ea typeface="微軟正黑體" panose="020B0604030504040204" pitchFamily="34" charset="-120"/>
            </a:endParaRPr>
          </a:p>
          <a:p>
            <a:pPr marL="0" lvl="1">
              <a:spcBef>
                <a:spcPts val="0"/>
              </a:spcBef>
              <a:spcAft>
                <a:spcPts val="600"/>
              </a:spcAft>
              <a:defRPr/>
            </a:pPr>
            <a:r>
              <a:rPr lang="zh-TW" altLang="en-US" sz="2000" b="1" dirty="0" smtClean="0">
                <a:latin typeface="微軟正黑體" panose="020B0604030504040204" pitchFamily="34" charset="-120"/>
                <a:ea typeface="微軟正黑體" panose="020B0604030504040204" pitchFamily="34" charset="-120"/>
              </a:rPr>
              <a:t>        國民</a:t>
            </a:r>
            <a:r>
              <a:rPr lang="zh-TW" altLang="en-US" sz="2000" b="1" dirty="0">
                <a:latin typeface="微軟正黑體" panose="020B0604030504040204" pitchFamily="34" charset="-120"/>
                <a:ea typeface="微軟正黑體" panose="020B0604030504040204" pitchFamily="34" charset="-120"/>
              </a:rPr>
              <a:t>中小學數學領域課程自㇐年級開始，</a:t>
            </a:r>
            <a:r>
              <a:rPr lang="zh-TW" altLang="en-US" sz="2000" b="1" dirty="0" smtClean="0">
                <a:latin typeface="微軟正黑體" panose="020B0604030504040204" pitchFamily="34" charset="-120"/>
                <a:ea typeface="微軟正黑體" panose="020B0604030504040204" pitchFamily="34" charset="-120"/>
              </a:rPr>
              <a:t>其中一、</a:t>
            </a:r>
            <a:r>
              <a:rPr lang="zh-TW" altLang="en-US" sz="2000" b="1" dirty="0">
                <a:latin typeface="微軟正黑體" panose="020B0604030504040204" pitchFamily="34" charset="-120"/>
                <a:ea typeface="微軟正黑體" panose="020B0604030504040204" pitchFamily="34" charset="-120"/>
              </a:rPr>
              <a:t>二年級為</a:t>
            </a:r>
            <a:r>
              <a:rPr lang="zh-TW" altLang="en-US" sz="2000" b="1" dirty="0" smtClean="0">
                <a:latin typeface="微軟正黑體" panose="020B0604030504040204" pitchFamily="34" charset="-120"/>
                <a:ea typeface="微軟正黑體" panose="020B0604030504040204" pitchFamily="34" charset="-120"/>
              </a:rPr>
              <a:t>第一學習</a:t>
            </a:r>
            <a:r>
              <a:rPr lang="zh-TW" altLang="en-US" sz="2000" b="1" dirty="0">
                <a:latin typeface="微軟正黑體" panose="020B0604030504040204" pitchFamily="34" charset="-120"/>
                <a:ea typeface="微軟正黑體" panose="020B0604030504040204" pitchFamily="34" charset="-120"/>
              </a:rPr>
              <a:t>階段，三、四年級為第二學習階段，五、六年級為第三學習階段，七、八、九年級為第四學習階段。部定課程每週節數為四堂課。</a:t>
            </a:r>
            <a:endParaRPr lang="en-US" altLang="zh-TW" sz="2000" b="1" dirty="0">
              <a:latin typeface="微軟正黑體" panose="020B0604030504040204" pitchFamily="34" charset="-120"/>
              <a:ea typeface="微軟正黑體" panose="020B0604030504040204" pitchFamily="34" charset="-120"/>
            </a:endParaRPr>
          </a:p>
          <a:p>
            <a:pPr marL="0" lvl="1">
              <a:spcBef>
                <a:spcPts val="0"/>
              </a:spcBef>
              <a:spcAft>
                <a:spcPts val="600"/>
              </a:spcAft>
              <a:defRPr/>
            </a:pPr>
            <a:r>
              <a:rPr lang="zh-TW" altLang="en-US" sz="2000" b="1" dirty="0" smtClean="0">
                <a:latin typeface="微軟正黑體" panose="020B0604030504040204" pitchFamily="34" charset="-120"/>
                <a:ea typeface="微軟正黑體" panose="020B0604030504040204" pitchFamily="34" charset="-120"/>
              </a:rPr>
              <a:t>二、普通</a:t>
            </a:r>
            <a:r>
              <a:rPr lang="zh-TW" altLang="en-US" sz="2000" b="1" dirty="0">
                <a:latin typeface="微軟正黑體" panose="020B0604030504040204" pitchFamily="34" charset="-120"/>
                <a:ea typeface="微軟正黑體" panose="020B0604030504040204" pitchFamily="34" charset="-120"/>
              </a:rPr>
              <a:t>型高級中等</a:t>
            </a:r>
            <a:r>
              <a:rPr lang="zh-TW" altLang="en-US" sz="2000" b="1" dirty="0" smtClean="0">
                <a:latin typeface="微軟正黑體" panose="020B0604030504040204" pitchFamily="34" charset="-120"/>
                <a:ea typeface="微軟正黑體" panose="020B0604030504040204" pitchFamily="34" charset="-120"/>
              </a:rPr>
              <a:t>學校：</a:t>
            </a:r>
            <a:endParaRPr lang="zh-TW" altLang="en-US" sz="2000" b="1" dirty="0">
              <a:latin typeface="微軟正黑體" panose="020B0604030504040204" pitchFamily="34" charset="-120"/>
              <a:ea typeface="微軟正黑體" panose="020B0604030504040204" pitchFamily="34" charset="-120"/>
            </a:endParaRPr>
          </a:p>
          <a:p>
            <a:pPr marL="0" lvl="1">
              <a:spcBef>
                <a:spcPts val="0"/>
              </a:spcBef>
              <a:spcAft>
                <a:spcPts val="600"/>
              </a:spcAft>
              <a:defRPr/>
            </a:pPr>
            <a:r>
              <a:rPr lang="zh-TW" altLang="en-US" sz="2000" b="1" dirty="0" smtClean="0">
                <a:latin typeface="微軟正黑體" panose="020B0604030504040204" pitchFamily="34" charset="-120"/>
                <a:ea typeface="微軟正黑體" panose="020B0604030504040204" pitchFamily="34" charset="-120"/>
              </a:rPr>
              <a:t>        依據</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總綱</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及</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數學領綱</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各教育階段領域課程的規劃，普通型高級中等學校為第五學習階段。在必修部分安排總學分數為</a:t>
            </a:r>
            <a:r>
              <a:rPr lang="en-US" altLang="zh-TW" sz="2000" b="1" dirty="0">
                <a:latin typeface="微軟正黑體" panose="020B0604030504040204" pitchFamily="34" charset="-120"/>
                <a:ea typeface="微軟正黑體" panose="020B0604030504040204" pitchFamily="34" charset="-120"/>
              </a:rPr>
              <a:t>16 </a:t>
            </a:r>
            <a:r>
              <a:rPr lang="zh-TW" altLang="en-US" sz="2000" b="1" dirty="0">
                <a:latin typeface="微軟正黑體" panose="020B0604030504040204" pitchFamily="34" charset="-120"/>
                <a:ea typeface="微軟正黑體" panose="020B0604030504040204" pitchFamily="34" charset="-120"/>
              </a:rPr>
              <a:t>學分的數學必修課程，包括兩部分</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pPr marL="0" lvl="1">
              <a:spcBef>
                <a:spcPts val="0"/>
              </a:spcBef>
              <a:spcAft>
                <a:spcPts val="600"/>
              </a:spcAft>
              <a:defRPr/>
            </a:pP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高中一年級</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10 </a:t>
            </a:r>
            <a:r>
              <a:rPr lang="zh-TW" altLang="en-US" sz="2000" b="1" dirty="0">
                <a:latin typeface="微軟正黑體" panose="020B0604030504040204" pitchFamily="34" charset="-120"/>
                <a:ea typeface="微軟正黑體" panose="020B0604030504040204" pitchFamily="34" charset="-120"/>
              </a:rPr>
              <a:t>年級）</a:t>
            </a:r>
            <a:r>
              <a:rPr lang="en-US" altLang="zh-TW" sz="2000" b="1" dirty="0">
                <a:latin typeface="微軟正黑體" panose="020B0604030504040204" pitchFamily="34" charset="-120"/>
                <a:ea typeface="微軟正黑體" panose="020B0604030504040204" pitchFamily="34" charset="-120"/>
              </a:rPr>
              <a:t>8 </a:t>
            </a:r>
            <a:r>
              <a:rPr lang="zh-TW" altLang="en-US" sz="2000" b="1" dirty="0">
                <a:latin typeface="微軟正黑體" panose="020B0604030504040204" pitchFamily="34" charset="-120"/>
                <a:ea typeface="微軟正黑體" panose="020B0604030504040204" pitchFamily="34" charset="-120"/>
              </a:rPr>
              <a:t>學分。</a:t>
            </a:r>
            <a:endParaRPr lang="en-US" altLang="zh-TW" sz="2000" b="1" dirty="0">
              <a:latin typeface="微軟正黑體" panose="020B0604030504040204" pitchFamily="34" charset="-120"/>
              <a:ea typeface="微軟正黑體" panose="020B0604030504040204" pitchFamily="34" charset="-120"/>
            </a:endParaRPr>
          </a:p>
          <a:p>
            <a:pPr marL="981075" lvl="1" indent="-981075">
              <a:spcBef>
                <a:spcPts val="0"/>
              </a:spcBef>
              <a:spcAft>
                <a:spcPts val="600"/>
              </a:spcAft>
              <a:defRPr/>
            </a:pP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二</a:t>
            </a: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高中二年級（</a:t>
            </a:r>
            <a:r>
              <a:rPr lang="en-US" altLang="zh-TW" sz="2000" b="1" dirty="0">
                <a:latin typeface="微軟正黑體" panose="020B0604030504040204" pitchFamily="34" charset="-120"/>
                <a:ea typeface="微軟正黑體" panose="020B0604030504040204" pitchFamily="34" charset="-120"/>
              </a:rPr>
              <a:t>11 </a:t>
            </a:r>
            <a:r>
              <a:rPr lang="zh-TW" altLang="en-US" sz="2000" b="1" dirty="0">
                <a:latin typeface="微軟正黑體" panose="020B0604030504040204" pitchFamily="34" charset="-120"/>
                <a:ea typeface="微軟正黑體" panose="020B0604030504040204" pitchFamily="34" charset="-120"/>
              </a:rPr>
              <a:t>年級）</a:t>
            </a:r>
            <a:r>
              <a:rPr lang="en-US" altLang="zh-TW" sz="2000" b="1" dirty="0">
                <a:latin typeface="微軟正黑體" panose="020B0604030504040204" pitchFamily="34" charset="-120"/>
                <a:ea typeface="微軟正黑體" panose="020B0604030504040204" pitchFamily="34" charset="-120"/>
              </a:rPr>
              <a:t>8 </a:t>
            </a:r>
            <a:r>
              <a:rPr lang="zh-TW" altLang="en-US" sz="2000" b="1" dirty="0">
                <a:latin typeface="微軟正黑體" panose="020B0604030504040204" pitchFamily="34" charset="-120"/>
                <a:ea typeface="微軟正黑體" panose="020B0604030504040204" pitchFamily="34" charset="-120"/>
              </a:rPr>
              <a:t>學分，分為</a:t>
            </a:r>
            <a:r>
              <a:rPr lang="en-US" altLang="zh-TW" sz="2000" b="1" dirty="0">
                <a:latin typeface="微軟正黑體" panose="020B0604030504040204" pitchFamily="34" charset="-120"/>
                <a:ea typeface="微軟正黑體" panose="020B0604030504040204" pitchFamily="34" charset="-120"/>
              </a:rPr>
              <a:t>A</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B </a:t>
            </a:r>
            <a:r>
              <a:rPr lang="zh-TW" altLang="en-US" sz="2000" b="1" dirty="0">
                <a:latin typeface="微軟正黑體" panose="020B0604030504040204" pitchFamily="34" charset="-120"/>
                <a:ea typeface="微軟正黑體" panose="020B0604030504040204" pitchFamily="34" charset="-120"/>
              </a:rPr>
              <a:t>兩類，學生擇㇐修習。而加深加廣選修部分，則在高中三年級（</a:t>
            </a:r>
            <a:r>
              <a:rPr lang="en-US" altLang="zh-TW" sz="2000" b="1" dirty="0">
                <a:latin typeface="微軟正黑體" panose="020B0604030504040204" pitchFamily="34" charset="-120"/>
                <a:ea typeface="微軟正黑體" panose="020B0604030504040204" pitchFamily="34" charset="-120"/>
              </a:rPr>
              <a:t>12 </a:t>
            </a:r>
            <a:r>
              <a:rPr lang="zh-TW" altLang="en-US" sz="2000" b="1" dirty="0">
                <a:latin typeface="微軟正黑體" panose="020B0604030504040204" pitchFamily="34" charset="-120"/>
                <a:ea typeface="微軟正黑體" panose="020B0604030504040204" pitchFamily="34" charset="-120"/>
              </a:rPr>
              <a:t>年級）安排</a:t>
            </a:r>
            <a:r>
              <a:rPr lang="en-US" altLang="zh-TW" sz="2000" b="1" dirty="0">
                <a:latin typeface="微軟正黑體" panose="020B0604030504040204" pitchFamily="34" charset="-120"/>
                <a:ea typeface="微軟正黑體" panose="020B0604030504040204" pitchFamily="34" charset="-120"/>
              </a:rPr>
              <a:t>8 </a:t>
            </a:r>
            <a:r>
              <a:rPr lang="zh-TW" altLang="en-US" sz="2000" b="1" dirty="0">
                <a:latin typeface="微軟正黑體" panose="020B0604030504040204" pitchFamily="34" charset="-120"/>
                <a:ea typeface="微軟正黑體" panose="020B0604030504040204" pitchFamily="34" charset="-120"/>
              </a:rPr>
              <a:t>學分的數學甲課程，與</a:t>
            </a:r>
            <a:r>
              <a:rPr lang="en-US" altLang="zh-TW" sz="2000" b="1" dirty="0">
                <a:latin typeface="微軟正黑體" panose="020B0604030504040204" pitchFamily="34" charset="-120"/>
                <a:ea typeface="微軟正黑體" panose="020B0604030504040204" pitchFamily="34" charset="-120"/>
              </a:rPr>
              <a:t>8 </a:t>
            </a:r>
            <a:r>
              <a:rPr lang="zh-TW" altLang="en-US" sz="2000" b="1" dirty="0">
                <a:latin typeface="微軟正黑體" panose="020B0604030504040204" pitchFamily="34" charset="-120"/>
                <a:ea typeface="微軟正黑體" panose="020B0604030504040204" pitchFamily="34" charset="-120"/>
              </a:rPr>
              <a:t>學分的</a:t>
            </a:r>
            <a:r>
              <a:rPr lang="zh-TW" altLang="en-US" sz="2000" b="1" dirty="0" smtClean="0">
                <a:latin typeface="微軟正黑體" panose="020B0604030504040204" pitchFamily="34" charset="-120"/>
                <a:ea typeface="微軟正黑體" panose="020B0604030504040204" pitchFamily="34" charset="-120"/>
              </a:rPr>
              <a:t>數學課程</a:t>
            </a:r>
            <a:r>
              <a:rPr lang="zh-TW" altLang="en-US" sz="20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28167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4"/>
          <p:cNvPicPr>
            <a:picLocks noChangeAspect="1"/>
          </p:cNvPicPr>
          <p:nvPr/>
        </p:nvPicPr>
        <p:blipFill>
          <a:blip r:embed="rId2" cstate="print">
            <a:extLst>
              <a:ext uri="{28A0092B-C50C-407E-A947-70E740481C1C}">
                <a14:useLocalDpi xmlns:a14="http://schemas.microsoft.com/office/drawing/2010/main" val="0"/>
              </a:ext>
            </a:extLst>
          </a:blip>
          <a:srcRect l="5464" t="6598" r="5464" b="11615"/>
          <a:stretch>
            <a:fillRect/>
          </a:stretch>
        </p:blipFill>
        <p:spPr bwMode="auto">
          <a:xfrm rot="987121">
            <a:off x="7099300" y="326639"/>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46605" y="1"/>
            <a:ext cx="8610600" cy="1542360"/>
          </a:xfrm>
        </p:spPr>
        <p:txBody>
          <a:bodyPr rtlCol="0">
            <a:normAutofit/>
          </a:bodyPr>
          <a:lstStyle/>
          <a:p>
            <a:pPr algn="ctr" eaLnBrk="1" fontAlgn="auto" hangingPunct="1">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課程架構與課程目標</a:t>
            </a:r>
          </a:p>
        </p:txBody>
      </p:sp>
      <p:sp>
        <p:nvSpPr>
          <p:cNvPr id="5427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6C55282-D15D-4B25-B2F4-47E5427360CF}" type="slidenum">
              <a:rPr lang="zh-TW" altLang="en-US" sz="1200" smtClean="0">
                <a:solidFill>
                  <a:srgbClr val="898989"/>
                </a:solidFill>
              </a:rPr>
              <a:pPr>
                <a:lnSpc>
                  <a:spcPct val="100000"/>
                </a:lnSpc>
                <a:spcBef>
                  <a:spcPct val="0"/>
                </a:spcBef>
                <a:buFontTx/>
                <a:buNone/>
              </a:pPr>
              <a:t>21</a:t>
            </a:fld>
            <a:endParaRPr lang="zh-TW" altLang="en-US" sz="1200">
              <a:solidFill>
                <a:srgbClr val="898989"/>
              </a:solidFill>
            </a:endParaRPr>
          </a:p>
        </p:txBody>
      </p:sp>
      <p:sp>
        <p:nvSpPr>
          <p:cNvPr id="7" name="五邊形 7">
            <a:extLst>
              <a:ext uri="{FF2B5EF4-FFF2-40B4-BE49-F238E27FC236}">
                <a16:creationId xmlns:a16="http://schemas.microsoft.com/office/drawing/2014/main" xmlns="" id="{61E10B1B-0B51-422F-B47E-FDDCD776477B}"/>
              </a:ext>
            </a:extLst>
          </p:cNvPr>
          <p:cNvSpPr/>
          <p:nvPr/>
        </p:nvSpPr>
        <p:spPr>
          <a:xfrm>
            <a:off x="283943" y="1361248"/>
            <a:ext cx="2730674" cy="630206"/>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課程目標</a:t>
            </a:r>
          </a:p>
        </p:txBody>
      </p:sp>
      <p:sp>
        <p:nvSpPr>
          <p:cNvPr id="11" name="矩形 10">
            <a:extLst>
              <a:ext uri="{FF2B5EF4-FFF2-40B4-BE49-F238E27FC236}">
                <a16:creationId xmlns:a16="http://schemas.microsoft.com/office/drawing/2014/main" xmlns="" id="{EBF5126A-8C19-48DB-B41A-D5C776E3D924}"/>
              </a:ext>
            </a:extLst>
          </p:cNvPr>
          <p:cNvSpPr/>
          <p:nvPr/>
        </p:nvSpPr>
        <p:spPr>
          <a:xfrm>
            <a:off x="613330" y="2428864"/>
            <a:ext cx="8143875" cy="3508653"/>
          </a:xfrm>
          <a:prstGeom prst="rect">
            <a:avLst/>
          </a:prstGeom>
        </p:spPr>
        <p:txBody>
          <a:bodyPr wrap="square">
            <a:spAutoFit/>
          </a:bodyPr>
          <a:lstStyle/>
          <a:p>
            <a:pPr marL="541338" lvl="1" indent="-541338">
              <a:spcBef>
                <a:spcPts val="0"/>
              </a:spcBef>
              <a:spcAft>
                <a:spcPts val="600"/>
              </a:spcAft>
              <a:defRPr/>
            </a:pPr>
            <a:r>
              <a:rPr lang="zh-TW" altLang="en-US" sz="2200" b="1" dirty="0">
                <a:latin typeface="微軟正黑體" panose="020B0604030504040204" pitchFamily="34" charset="-120"/>
                <a:ea typeface="微軟正黑體" panose="020B0604030504040204" pitchFamily="34" charset="-120"/>
              </a:rPr>
              <a:t>一、提供學生適性學習的機會，培育學生探索數學的信心與正向態度。</a:t>
            </a:r>
          </a:p>
          <a:p>
            <a:pPr marL="541338" lvl="1" indent="-541338">
              <a:spcBef>
                <a:spcPts val="0"/>
              </a:spcBef>
              <a:spcAft>
                <a:spcPts val="600"/>
              </a:spcAft>
              <a:defRPr/>
            </a:pPr>
            <a:r>
              <a:rPr lang="zh-TW" altLang="en-US" sz="2200" b="1" dirty="0">
                <a:latin typeface="微軟正黑體" panose="020B0604030504040204" pitchFamily="34" charset="-120"/>
                <a:ea typeface="微軟正黑體" panose="020B0604030504040204" pitchFamily="34" charset="-120"/>
              </a:rPr>
              <a:t>二、培養好奇心及觀察規律、演算、抽象、推論、溝通和數學表述等各項能力。</a:t>
            </a:r>
          </a:p>
          <a:p>
            <a:pPr marL="541338" lvl="1" indent="-541338">
              <a:spcBef>
                <a:spcPts val="0"/>
              </a:spcBef>
              <a:spcAft>
                <a:spcPts val="600"/>
              </a:spcAft>
              <a:defRPr/>
            </a:pPr>
            <a:r>
              <a:rPr lang="zh-TW" altLang="en-US" sz="2200" b="1" dirty="0">
                <a:latin typeface="微軟正黑體" panose="020B0604030504040204" pitchFamily="34" charset="-120"/>
                <a:ea typeface="微軟正黑體" panose="020B0604030504040204" pitchFamily="34" charset="-120"/>
              </a:rPr>
              <a:t>三、培養使用工具，運用於數學程序及解決問題的正確態度。</a:t>
            </a:r>
          </a:p>
          <a:p>
            <a:pPr marL="541338" lvl="1" indent="-541338">
              <a:spcBef>
                <a:spcPts val="0"/>
              </a:spcBef>
              <a:spcAft>
                <a:spcPts val="600"/>
              </a:spcAft>
              <a:defRPr/>
            </a:pPr>
            <a:r>
              <a:rPr lang="zh-TW" altLang="en-US" sz="2200" b="1" dirty="0">
                <a:latin typeface="微軟正黑體" panose="020B0604030504040204" pitchFamily="34" charset="-120"/>
                <a:ea typeface="微軟正黑體" panose="020B0604030504040204" pitchFamily="34" charset="-120"/>
              </a:rPr>
              <a:t>四、培養運用數學思考問題、分析問題和解決問題的能力。</a:t>
            </a:r>
          </a:p>
          <a:p>
            <a:pPr marL="541338" lvl="1" indent="-541338">
              <a:spcBef>
                <a:spcPts val="0"/>
              </a:spcBef>
              <a:spcAft>
                <a:spcPts val="600"/>
              </a:spcAft>
              <a:defRPr/>
            </a:pPr>
            <a:r>
              <a:rPr lang="zh-TW" altLang="en-US" sz="2200" b="1" dirty="0">
                <a:latin typeface="微軟正黑體" panose="020B0604030504040204" pitchFamily="34" charset="-120"/>
                <a:ea typeface="微軟正黑體" panose="020B0604030504040204" pitchFamily="34" charset="-120"/>
              </a:rPr>
              <a:t>五、培養日常生活應用與學習其他領域</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科目所需的數學知能。</a:t>
            </a:r>
          </a:p>
          <a:p>
            <a:pPr marL="541338" lvl="1" indent="-541338">
              <a:spcBef>
                <a:spcPts val="0"/>
              </a:spcBef>
              <a:spcAft>
                <a:spcPts val="600"/>
              </a:spcAft>
              <a:defRPr/>
            </a:pPr>
            <a:r>
              <a:rPr lang="zh-TW" altLang="en-US" sz="2200" b="1" dirty="0">
                <a:latin typeface="微軟正黑體" panose="020B0604030504040204" pitchFamily="34" charset="-120"/>
                <a:ea typeface="微軟正黑體" panose="020B0604030504040204" pitchFamily="34" charset="-120"/>
              </a:rPr>
              <a:t>六、培養學生欣賞數學以簡馭繁的精神與結構嚴謹完美的特質。</a:t>
            </a:r>
          </a:p>
          <a:p>
            <a:pPr marL="0" lvl="1">
              <a:spcBef>
                <a:spcPts val="0"/>
              </a:spcBef>
              <a:spcAft>
                <a:spcPts val="600"/>
              </a:spcAft>
              <a:defRPr/>
            </a:pP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3549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0152" y="514167"/>
            <a:ext cx="6001505" cy="646331"/>
          </a:xfrm>
          <a:prstGeom prst="rect">
            <a:avLst/>
          </a:prstGeom>
        </p:spPr>
        <p:txBody>
          <a:bodyPr wrap="square">
            <a:spAutoFit/>
          </a:bodyPr>
          <a:lstStyle/>
          <a:p>
            <a:pPr algn="ctr" eaLnBrk="1" fontAlgn="auto" hangingPunct="1">
              <a:spcBef>
                <a:spcPts val="0"/>
              </a:spcBef>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數學領域課綱的特色</a:t>
            </a:r>
          </a:p>
        </p:txBody>
      </p:sp>
      <p:sp>
        <p:nvSpPr>
          <p:cNvPr id="11" name="內容版面配置區 2">
            <a:extLst>
              <a:ext uri="{FF2B5EF4-FFF2-40B4-BE49-F238E27FC236}">
                <a16:creationId xmlns:a16="http://schemas.microsoft.com/office/drawing/2014/main" xmlns="" id="{ADE3FF94-19DB-49CD-A53A-97D4B85E1072}"/>
              </a:ext>
            </a:extLst>
          </p:cNvPr>
          <p:cNvSpPr>
            <a:spLocks noGrp="1"/>
          </p:cNvSpPr>
          <p:nvPr>
            <p:ph idx="1"/>
          </p:nvPr>
        </p:nvSpPr>
        <p:spPr>
          <a:xfrm>
            <a:off x="3395641" y="5003915"/>
            <a:ext cx="2729737" cy="1335925"/>
          </a:xfrm>
        </p:spPr>
        <p:txBody>
          <a:bodyPr>
            <a:noAutofit/>
          </a:bodyPr>
          <a:lstStyle/>
          <a:p>
            <a:pPr marL="0" lvl="1" indent="0">
              <a:lnSpc>
                <a:spcPct val="140000"/>
              </a:lnSpc>
              <a:spcBef>
                <a:spcPts val="1200"/>
              </a:spcBef>
              <a:buNone/>
            </a:pPr>
            <a:r>
              <a:rPr lang="zh-TW" altLang="en-US" sz="2000" dirty="0">
                <a:latin typeface="微軟正黑體" panose="020B0604030504040204" pitchFamily="34" charset="-120"/>
                <a:ea typeface="微軟正黑體" panose="020B0604030504040204" pitchFamily="34" charset="-120"/>
              </a:rPr>
              <a:t>規劃十二年一貫的數學課程綱要</a:t>
            </a:r>
            <a:r>
              <a:rPr lang="zh-TW" altLang="en-US" sz="2000" dirty="0" smtClean="0">
                <a:latin typeface="微軟正黑體" panose="020B0604030504040204" pitchFamily="34" charset="-120"/>
                <a:ea typeface="微軟正黑體" panose="020B0604030504040204" pitchFamily="34" charset="-120"/>
              </a:rPr>
              <a:t>，與</a:t>
            </a:r>
            <a:r>
              <a:rPr lang="zh-TW" altLang="en-US" sz="2000" dirty="0">
                <a:latin typeface="微軟正黑體" panose="020B0604030504040204" pitchFamily="34" charset="-120"/>
                <a:ea typeface="微軟正黑體" panose="020B0604030504040204" pitchFamily="34" charset="-120"/>
              </a:rPr>
              <a:t>技高數學的整合。</a:t>
            </a:r>
            <a:endParaRPr lang="en-US" altLang="zh-TW" sz="2000" dirty="0">
              <a:latin typeface="微軟正黑體" panose="020B0604030504040204" pitchFamily="34" charset="-120"/>
              <a:ea typeface="微軟正黑體" panose="020B0604030504040204" pitchFamily="34" charset="-120"/>
            </a:endParaRPr>
          </a:p>
        </p:txBody>
      </p:sp>
      <p:sp>
        <p:nvSpPr>
          <p:cNvPr id="12" name="內容版面配置區 2">
            <a:extLst>
              <a:ext uri="{FF2B5EF4-FFF2-40B4-BE49-F238E27FC236}">
                <a16:creationId xmlns:a16="http://schemas.microsoft.com/office/drawing/2014/main" xmlns="" id="{791C5B5F-C74F-4CEB-9CA5-1612FEB74475}"/>
              </a:ext>
            </a:extLst>
          </p:cNvPr>
          <p:cNvSpPr txBox="1">
            <a:spLocks/>
          </p:cNvSpPr>
          <p:nvPr/>
        </p:nvSpPr>
        <p:spPr>
          <a:xfrm>
            <a:off x="6576390" y="4987538"/>
            <a:ext cx="2391340" cy="1169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spcBef>
                <a:spcPts val="1200"/>
              </a:spcBef>
              <a:buNone/>
            </a:pPr>
            <a:r>
              <a:rPr lang="zh-TW" altLang="en-US" sz="2000" dirty="0">
                <a:latin typeface="微軟正黑體" panose="020B0604030504040204" pitchFamily="34" charset="-120"/>
                <a:ea typeface="微軟正黑體" panose="020B0604030504040204" pitchFamily="34" charset="-120"/>
              </a:rPr>
              <a:t>自主行動、溝通互動、社會參與。</a:t>
            </a:r>
          </a:p>
          <a:p>
            <a:pPr marL="0" lvl="1" indent="0">
              <a:lnSpc>
                <a:spcPct val="150000"/>
              </a:lnSpc>
              <a:spcBef>
                <a:spcPts val="1200"/>
              </a:spcBef>
              <a:buNone/>
            </a:pPr>
            <a:endParaRPr lang="en-US" altLang="zh-TW" sz="2000" dirty="0">
              <a:solidFill>
                <a:prstClr val="black"/>
              </a:solidFill>
              <a:latin typeface="微軟正黑體" panose="020B0604030504040204" pitchFamily="34" charset="-120"/>
              <a:ea typeface="微軟正黑體" panose="020B0604030504040204" pitchFamily="34" charset="-120"/>
            </a:endParaRPr>
          </a:p>
        </p:txBody>
      </p:sp>
      <p:sp>
        <p:nvSpPr>
          <p:cNvPr id="13" name="內容版面配置區 2">
            <a:extLst>
              <a:ext uri="{FF2B5EF4-FFF2-40B4-BE49-F238E27FC236}">
                <a16:creationId xmlns:a16="http://schemas.microsoft.com/office/drawing/2014/main" xmlns="" id="{9E04B2DC-B646-4EB2-8B4B-BBFFFA5A7710}"/>
              </a:ext>
            </a:extLst>
          </p:cNvPr>
          <p:cNvSpPr txBox="1">
            <a:spLocks/>
          </p:cNvSpPr>
          <p:nvPr/>
        </p:nvSpPr>
        <p:spPr>
          <a:xfrm>
            <a:off x="464536" y="5003915"/>
            <a:ext cx="2704794" cy="9942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50000"/>
              </a:lnSpc>
              <a:spcBef>
                <a:spcPts val="1200"/>
              </a:spcBef>
              <a:buNone/>
            </a:pPr>
            <a:r>
              <a:rPr lang="zh-TW" altLang="en-US" sz="2000" dirty="0">
                <a:latin typeface="微軟正黑體" panose="020B0604030504040204" pitchFamily="34" charset="-120"/>
                <a:ea typeface="微軟正黑體" panose="020B0604030504040204" pitchFamily="34" charset="-120"/>
              </a:rPr>
              <a:t>提倡培養學生正確使用工具的素養。</a:t>
            </a:r>
          </a:p>
        </p:txBody>
      </p:sp>
      <p:cxnSp>
        <p:nvCxnSpPr>
          <p:cNvPr id="14" name="直線接點 13">
            <a:extLst>
              <a:ext uri="{FF2B5EF4-FFF2-40B4-BE49-F238E27FC236}">
                <a16:creationId xmlns:a16="http://schemas.microsoft.com/office/drawing/2014/main" xmlns="" id="{36FDA578-0594-47C2-BDAC-E124D9002017}"/>
              </a:ext>
            </a:extLst>
          </p:cNvPr>
          <p:cNvCxnSpPr/>
          <p:nvPr/>
        </p:nvCxnSpPr>
        <p:spPr>
          <a:xfrm>
            <a:off x="479805" y="5136842"/>
            <a:ext cx="0" cy="728353"/>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16" name="內容版面配置區 2">
            <a:extLst>
              <a:ext uri="{FF2B5EF4-FFF2-40B4-BE49-F238E27FC236}">
                <a16:creationId xmlns:a16="http://schemas.microsoft.com/office/drawing/2014/main" xmlns="" id="{E222025A-4B31-47D2-B528-9BA63504E1CC}"/>
              </a:ext>
            </a:extLst>
          </p:cNvPr>
          <p:cNvSpPr txBox="1"/>
          <p:nvPr/>
        </p:nvSpPr>
        <p:spPr>
          <a:xfrm>
            <a:off x="909191" y="4148526"/>
            <a:ext cx="1693595" cy="72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zh-TW" altLang="en-US" b="1" dirty="0">
                <a:latin typeface="微軟正黑體" panose="020B0604030504040204" pitchFamily="34" charset="-120"/>
                <a:ea typeface="微軟正黑體" panose="020B0604030504040204" pitchFamily="34" charset="-120"/>
              </a:rPr>
              <a:t>素養導向</a:t>
            </a:r>
            <a:endParaRPr lang="en-US" altLang="zh-TW" b="1" dirty="0">
              <a:latin typeface="微軟正黑體" panose="020B0604030504040204" pitchFamily="34" charset="-120"/>
              <a:ea typeface="微軟正黑體" panose="020B0604030504040204" pitchFamily="34" charset="-120"/>
            </a:endParaRPr>
          </a:p>
        </p:txBody>
      </p:sp>
      <p:pic>
        <p:nvPicPr>
          <p:cNvPr id="18" name="圖片 17">
            <a:extLst>
              <a:ext uri="{FF2B5EF4-FFF2-40B4-BE49-F238E27FC236}">
                <a16:creationId xmlns:a16="http://schemas.microsoft.com/office/drawing/2014/main" xmlns="" id="{38F2C6E9-90F1-496D-A4DF-BAA1ECEB4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14" y="1572841"/>
            <a:ext cx="2372400" cy="2372400"/>
          </a:xfrm>
          <a:prstGeom prst="rect">
            <a:avLst/>
          </a:prstGeom>
        </p:spPr>
      </p:pic>
      <p:sp>
        <p:nvSpPr>
          <p:cNvPr id="19" name="內容版面配置區 2">
            <a:extLst>
              <a:ext uri="{FF2B5EF4-FFF2-40B4-BE49-F238E27FC236}">
                <a16:creationId xmlns:a16="http://schemas.microsoft.com/office/drawing/2014/main" xmlns="" id="{71295759-36A6-4A1F-9380-FC3E1C5C7197}"/>
              </a:ext>
            </a:extLst>
          </p:cNvPr>
          <p:cNvSpPr txBox="1"/>
          <p:nvPr/>
        </p:nvSpPr>
        <p:spPr>
          <a:xfrm>
            <a:off x="3724943" y="4148526"/>
            <a:ext cx="2123860" cy="72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1200"/>
              </a:spcBef>
              <a:buNone/>
            </a:pPr>
            <a:r>
              <a:rPr lang="zh-TW" altLang="en-US" b="1" dirty="0">
                <a:latin typeface="Microsoft JhengHei" charset="-120"/>
                <a:ea typeface="Microsoft JhengHei" charset="-120"/>
                <a:cs typeface="Microsoft JhengHei" charset="-120"/>
              </a:rPr>
              <a:t>統整融合</a:t>
            </a:r>
            <a:endParaRPr lang="en-US" altLang="zh-TW" b="1" dirty="0">
              <a:latin typeface="Microsoft JhengHei" charset="-120"/>
              <a:ea typeface="Microsoft JhengHei" charset="-120"/>
              <a:cs typeface="Microsoft JhengHei" charset="-120"/>
            </a:endParaRPr>
          </a:p>
        </p:txBody>
      </p:sp>
      <p:sp>
        <p:nvSpPr>
          <p:cNvPr id="20" name="內容版面配置區 2">
            <a:extLst>
              <a:ext uri="{FF2B5EF4-FFF2-40B4-BE49-F238E27FC236}">
                <a16:creationId xmlns:a16="http://schemas.microsoft.com/office/drawing/2014/main" xmlns="" id="{11D10639-9482-4B34-843C-C7FD29BA327F}"/>
              </a:ext>
            </a:extLst>
          </p:cNvPr>
          <p:cNvSpPr txBox="1"/>
          <p:nvPr/>
        </p:nvSpPr>
        <p:spPr>
          <a:xfrm>
            <a:off x="6811058" y="4187344"/>
            <a:ext cx="1693595" cy="72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200"/>
              </a:spcBef>
              <a:buNone/>
            </a:pPr>
            <a:r>
              <a:rPr lang="zh-TW" altLang="en-US" sz="2800" b="1" dirty="0">
                <a:latin typeface="Microsoft JhengHei" charset="-120"/>
                <a:ea typeface="Microsoft JhengHei" charset="-120"/>
                <a:cs typeface="Microsoft JhengHei" charset="-120"/>
              </a:rPr>
              <a:t>知行合一</a:t>
            </a:r>
            <a:endParaRPr lang="en-US" altLang="zh-TW" sz="2800" b="1" dirty="0">
              <a:latin typeface="Microsoft JhengHei" charset="-120"/>
              <a:ea typeface="Microsoft JhengHei" charset="-120"/>
              <a:cs typeface="Microsoft JhengHei" charset="-120"/>
            </a:endParaRPr>
          </a:p>
        </p:txBody>
      </p:sp>
      <p:cxnSp>
        <p:nvCxnSpPr>
          <p:cNvPr id="21" name="直線接點 20">
            <a:extLst>
              <a:ext uri="{FF2B5EF4-FFF2-40B4-BE49-F238E27FC236}">
                <a16:creationId xmlns:a16="http://schemas.microsoft.com/office/drawing/2014/main" xmlns="" id="{CCAE6DA3-5B12-455A-9D4D-26642D1C0840}"/>
              </a:ext>
            </a:extLst>
          </p:cNvPr>
          <p:cNvCxnSpPr/>
          <p:nvPr/>
        </p:nvCxnSpPr>
        <p:spPr>
          <a:xfrm>
            <a:off x="3390689" y="5167783"/>
            <a:ext cx="0" cy="728353"/>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xmlns="" id="{4A6086EF-73DC-4061-9D5F-4F1ED69874B5}"/>
              </a:ext>
            </a:extLst>
          </p:cNvPr>
          <p:cNvCxnSpPr/>
          <p:nvPr/>
        </p:nvCxnSpPr>
        <p:spPr>
          <a:xfrm>
            <a:off x="6576390" y="5167782"/>
            <a:ext cx="0" cy="728353"/>
          </a:xfrm>
          <a:prstGeom prst="line">
            <a:avLst/>
          </a:prstGeom>
          <a:ln w="38100">
            <a:solidFill>
              <a:srgbClr val="7F7F7F"/>
            </a:solidFill>
            <a:prstDash val="sysDot"/>
          </a:ln>
        </p:spPr>
        <p:style>
          <a:lnRef idx="1">
            <a:schemeClr val="accent1"/>
          </a:lnRef>
          <a:fillRef idx="0">
            <a:schemeClr val="accent1"/>
          </a:fillRef>
          <a:effectRef idx="0">
            <a:schemeClr val="accent1"/>
          </a:effectRef>
          <a:fontRef idx="minor">
            <a:schemeClr val="tx1"/>
          </a:fontRef>
        </p:style>
      </p:cxnSp>
      <p:pic>
        <p:nvPicPr>
          <p:cNvPr id="23" name="圖片 22">
            <a:extLst>
              <a:ext uri="{FF2B5EF4-FFF2-40B4-BE49-F238E27FC236}">
                <a16:creationId xmlns:a16="http://schemas.microsoft.com/office/drawing/2014/main" xmlns="" id="{2D630F30-2497-47D1-8595-6DB60C9EFB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144" y="1586216"/>
            <a:ext cx="2359025" cy="2359025"/>
          </a:xfrm>
          <a:prstGeom prst="rect">
            <a:avLst/>
          </a:prstGeom>
        </p:spPr>
      </p:pic>
      <p:pic>
        <p:nvPicPr>
          <p:cNvPr id="24" name="圖片 23">
            <a:extLst>
              <a:ext uri="{FF2B5EF4-FFF2-40B4-BE49-F238E27FC236}">
                <a16:creationId xmlns:a16="http://schemas.microsoft.com/office/drawing/2014/main" xmlns="" id="{2B2935B0-C161-4017-890D-8A8ED362AD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8421" y="1535549"/>
            <a:ext cx="2409692" cy="2409692"/>
          </a:xfrm>
          <a:prstGeom prst="rect">
            <a:avLst/>
          </a:prstGeom>
        </p:spPr>
      </p:pic>
      <p:sp>
        <p:nvSpPr>
          <p:cNvPr id="15"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22</a:t>
            </a:r>
            <a:endParaRPr lang="zh-TW" altLang="en-US" sz="1200" dirty="0">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一、素養導向的課綱</a:t>
            </a:r>
          </a:p>
        </p:txBody>
      </p:sp>
      <p:sp>
        <p:nvSpPr>
          <p:cNvPr id="4403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7A2126B-FF0B-4733-8022-50F7B1F3D901}" type="slidenum">
              <a:rPr lang="zh-TW" altLang="en-US" sz="1200" smtClean="0">
                <a:solidFill>
                  <a:schemeClr val="bg1"/>
                </a:solidFill>
              </a:rPr>
              <a:pPr>
                <a:lnSpc>
                  <a:spcPct val="100000"/>
                </a:lnSpc>
                <a:spcBef>
                  <a:spcPct val="0"/>
                </a:spcBef>
                <a:buFontTx/>
                <a:buNone/>
              </a:pPr>
              <a:t>23</a:t>
            </a:fld>
            <a:endParaRPr lang="zh-TW" altLang="en-US" sz="1200" dirty="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217" y="6375897"/>
            <a:ext cx="1220238" cy="23395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400" y="130175"/>
            <a:ext cx="8474075" cy="825500"/>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課綱核心素養舉隅</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21843724"/>
              </p:ext>
            </p:extLst>
          </p:nvPr>
        </p:nvGraphicFramePr>
        <p:xfrm>
          <a:off x="82550" y="1014413"/>
          <a:ext cx="8990011" cy="3605260"/>
        </p:xfrm>
        <a:graphic>
          <a:graphicData uri="http://schemas.openxmlformats.org/drawingml/2006/table">
            <a:tbl>
              <a:tblPr firstRow="1" bandRow="1">
                <a:tableStyleId>{1E171933-4619-4E11-9A3F-F7608DF75F80}</a:tableStyleId>
              </a:tblPr>
              <a:tblGrid>
                <a:gridCol w="719201">
                  <a:extLst>
                    <a:ext uri="{9D8B030D-6E8A-4147-A177-3AD203B41FA5}">
                      <a16:colId xmlns:a16="http://schemas.microsoft.com/office/drawing/2014/main" xmlns="" val="20000"/>
                    </a:ext>
                  </a:extLst>
                </a:gridCol>
                <a:gridCol w="934962">
                  <a:extLst>
                    <a:ext uri="{9D8B030D-6E8A-4147-A177-3AD203B41FA5}">
                      <a16:colId xmlns:a16="http://schemas.microsoft.com/office/drawing/2014/main" xmlns="" val="20001"/>
                    </a:ext>
                  </a:extLst>
                </a:gridCol>
                <a:gridCol w="2597781">
                  <a:extLst>
                    <a:ext uri="{9D8B030D-6E8A-4147-A177-3AD203B41FA5}">
                      <a16:colId xmlns:a16="http://schemas.microsoft.com/office/drawing/2014/main" xmlns="" val="20002"/>
                    </a:ext>
                  </a:extLst>
                </a:gridCol>
                <a:gridCol w="4738067">
                  <a:extLst>
                    <a:ext uri="{9D8B030D-6E8A-4147-A177-3AD203B41FA5}">
                      <a16:colId xmlns:a16="http://schemas.microsoft.com/office/drawing/2014/main" xmlns="" val="20003"/>
                    </a:ext>
                  </a:extLst>
                </a:gridCol>
              </a:tblGrid>
              <a:tr h="1097232">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總綱核心素養面向</a:t>
                      </a:r>
                      <a:endParaRPr lang="zh-TW" sz="18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總綱</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核心</a:t>
                      </a:r>
                      <a:endParaRPr lang="en-US" altLang="zh-TW" sz="18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素養</a:t>
                      </a:r>
                    </a:p>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項目</a:t>
                      </a:r>
                      <a:endParaRPr lang="zh-TW" sz="18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項目說明</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高級中等學校教育</a:t>
                      </a:r>
                      <a:r>
                        <a:rPr lang="en-US" sz="1800" kern="100" dirty="0">
                          <a:solidFill>
                            <a:schemeClr val="tx1"/>
                          </a:solidFill>
                          <a:effectLst/>
                          <a:latin typeface="微軟正黑體" panose="020B0604030504040204" pitchFamily="34" charset="-120"/>
                          <a:ea typeface="微軟正黑體" panose="020B0604030504040204" pitchFamily="34" charset="-120"/>
                        </a:rPr>
                        <a:t>(U)</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a16="http://schemas.microsoft.com/office/drawing/2014/main" xmlns="" val="10000"/>
                  </a:ext>
                </a:extLst>
              </a:tr>
              <a:tr h="2507980">
                <a:tc>
                  <a:txBody>
                    <a:bodyPr/>
                    <a:lstStyle/>
                    <a:p>
                      <a:endParaRPr lang="en-US" altLang="zh-TW" sz="1800" dirty="0">
                        <a:latin typeface="微軟正黑體" panose="020B0604030504040204" pitchFamily="34" charset="-120"/>
                        <a:ea typeface="微軟正黑體" panose="020B0604030504040204" pitchFamily="34" charset="-120"/>
                      </a:endParaRPr>
                    </a:p>
                    <a:p>
                      <a:endParaRPr lang="en-US" altLang="zh-TW" sz="1800" dirty="0">
                        <a:latin typeface="微軟正黑體" panose="020B0604030504040204" pitchFamily="34" charset="-120"/>
                        <a:ea typeface="微軟正黑體" panose="020B0604030504040204" pitchFamily="34" charset="-120"/>
                      </a:endParaRPr>
                    </a:p>
                    <a:p>
                      <a:endParaRPr lang="en-US" altLang="zh-TW" sz="1800" dirty="0">
                        <a:latin typeface="微軟正黑體" panose="020B0604030504040204" pitchFamily="34" charset="-120"/>
                        <a:ea typeface="微軟正黑體" panose="020B0604030504040204" pitchFamily="34" charset="-120"/>
                      </a:endParaRPr>
                    </a:p>
                    <a:p>
                      <a:pPr algn="ctr"/>
                      <a:r>
                        <a:rPr lang="en-US" altLang="zh-TW" sz="1800" dirty="0">
                          <a:latin typeface="微軟正黑體" panose="020B0604030504040204" pitchFamily="34" charset="-120"/>
                          <a:ea typeface="微軟正黑體" panose="020B0604030504040204" pitchFamily="34" charset="-120"/>
                        </a:rPr>
                        <a:t>A</a:t>
                      </a:r>
                    </a:p>
                    <a:p>
                      <a:pPr algn="ctr"/>
                      <a:r>
                        <a:rPr lang="zh-TW" altLang="en-US" sz="1800" dirty="0">
                          <a:latin typeface="微軟正黑體" panose="020B0604030504040204" pitchFamily="34" charset="-120"/>
                          <a:ea typeface="微軟正黑體" panose="020B0604030504040204" pitchFamily="34" charset="-120"/>
                        </a:rPr>
                        <a:t>自主行動</a:t>
                      </a:r>
                      <a:endParaRPr lang="en-US" altLang="zh-TW" sz="1800" dirty="0">
                        <a:latin typeface="微軟正黑體" panose="020B0604030504040204" pitchFamily="34" charset="-120"/>
                        <a:ea typeface="微軟正黑體" panose="020B0604030504040204" pitchFamily="34" charset="-120"/>
                      </a:endParaRPr>
                    </a:p>
                    <a:p>
                      <a:endParaRPr lang="en-US" altLang="zh-TW" sz="1800" dirty="0">
                        <a:latin typeface="微軟正黑體" panose="020B0604030504040204" pitchFamily="34" charset="-120"/>
                        <a:ea typeface="微軟正黑體" panose="020B0604030504040204" pitchFamily="34" charset="-120"/>
                      </a:endParaRPr>
                    </a:p>
                    <a:p>
                      <a:endParaRPr lang="zh-TW" altLang="en-US" sz="1800" dirty="0">
                        <a:latin typeface="微軟正黑體" panose="020B0604030504040204" pitchFamily="34" charset="-120"/>
                        <a:ea typeface="微軟正黑體" panose="020B0604030504040204" pitchFamily="34" charset="-120"/>
                      </a:endParaRPr>
                    </a:p>
                  </a:txBody>
                  <a:tcPr marL="91446" marR="91446" marT="45718" marB="45718"/>
                </a:tc>
                <a:tc>
                  <a:txBody>
                    <a:bodyPr/>
                    <a:lstStyle/>
                    <a:p>
                      <a:pPr algn="ctr">
                        <a:spcAft>
                          <a:spcPts val="0"/>
                        </a:spcAft>
                      </a:pPr>
                      <a:r>
                        <a:rPr lang="en-US" sz="1800" kern="100" dirty="0">
                          <a:latin typeface="微軟正黑體" panose="020B0604030504040204" pitchFamily="34" charset="-120"/>
                          <a:ea typeface="微軟正黑體" panose="020B0604030504040204" pitchFamily="34" charset="-120"/>
                        </a:rPr>
                        <a:t>A2</a:t>
                      </a:r>
                      <a:endParaRPr lang="zh-TW" sz="1800" kern="100" dirty="0">
                        <a:latin typeface="微軟正黑體" panose="020B0604030504040204" pitchFamily="34" charset="-120"/>
                        <a:ea typeface="微軟正黑體" panose="020B0604030504040204" pitchFamily="34" charset="-120"/>
                      </a:endParaRPr>
                    </a:p>
                    <a:p>
                      <a:pPr algn="ctr">
                        <a:spcAft>
                          <a:spcPts val="0"/>
                        </a:spcAft>
                      </a:pPr>
                      <a:r>
                        <a:rPr lang="zh-TW" sz="1800" kern="100" dirty="0">
                          <a:latin typeface="微軟正黑體" panose="020B0604030504040204" pitchFamily="34" charset="-120"/>
                          <a:ea typeface="微軟正黑體" panose="020B0604030504040204" pitchFamily="34" charset="-120"/>
                        </a:rPr>
                        <a:t>系統</a:t>
                      </a:r>
                      <a:endParaRPr lang="en-US" altLang="zh-TW" sz="1800" kern="100" dirty="0">
                        <a:latin typeface="微軟正黑體" panose="020B0604030504040204" pitchFamily="34" charset="-120"/>
                        <a:ea typeface="微軟正黑體" panose="020B0604030504040204" pitchFamily="34" charset="-120"/>
                      </a:endParaRPr>
                    </a:p>
                    <a:p>
                      <a:pPr algn="ctr">
                        <a:spcAft>
                          <a:spcPts val="0"/>
                        </a:spcAft>
                      </a:pPr>
                      <a:r>
                        <a:rPr lang="zh-TW" sz="1800" kern="100" dirty="0">
                          <a:latin typeface="微軟正黑體" panose="020B0604030504040204" pitchFamily="34" charset="-120"/>
                          <a:ea typeface="微軟正黑體" panose="020B0604030504040204" pitchFamily="34" charset="-120"/>
                        </a:rPr>
                        <a:t>思考</a:t>
                      </a:r>
                    </a:p>
                    <a:p>
                      <a:pPr algn="ctr">
                        <a:spcAft>
                          <a:spcPts val="0"/>
                        </a:spcAft>
                      </a:pPr>
                      <a:r>
                        <a:rPr lang="zh-TW" sz="1800" kern="100" dirty="0">
                          <a:latin typeface="微軟正黑體" panose="020B0604030504040204" pitchFamily="34" charset="-120"/>
                          <a:ea typeface="微軟正黑體" panose="020B0604030504040204" pitchFamily="34" charset="-120"/>
                        </a:rPr>
                        <a:t>與</a:t>
                      </a:r>
                    </a:p>
                    <a:p>
                      <a:pPr algn="ctr">
                        <a:spcAft>
                          <a:spcPts val="0"/>
                        </a:spcAft>
                      </a:pPr>
                      <a:r>
                        <a:rPr lang="zh-TW" sz="1800" kern="100" dirty="0">
                          <a:latin typeface="微軟正黑體" panose="020B0604030504040204" pitchFamily="34" charset="-120"/>
                          <a:ea typeface="微軟正黑體" panose="020B0604030504040204" pitchFamily="34" charset="-120"/>
                        </a:rPr>
                        <a:t>解決</a:t>
                      </a:r>
                      <a:endParaRPr lang="en-US" altLang="zh-TW" sz="1800" kern="100" dirty="0">
                        <a:latin typeface="微軟正黑體" panose="020B0604030504040204" pitchFamily="34" charset="-120"/>
                        <a:ea typeface="微軟正黑體" panose="020B0604030504040204" pitchFamily="34" charset="-120"/>
                      </a:endParaRPr>
                    </a:p>
                    <a:p>
                      <a:pPr algn="ctr">
                        <a:spcAft>
                          <a:spcPts val="0"/>
                        </a:spcAft>
                      </a:pPr>
                      <a:r>
                        <a:rPr lang="zh-TW" sz="1800" kern="100" dirty="0">
                          <a:latin typeface="微軟正黑體" panose="020B0604030504040204" pitchFamily="34" charset="-120"/>
                          <a:ea typeface="微軟正黑體" panose="020B0604030504040204" pitchFamily="34" charset="-120"/>
                        </a:rPr>
                        <a:t>問題</a:t>
                      </a:r>
                      <a:endParaRPr lang="zh-TW" sz="18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just">
                        <a:spcAft>
                          <a:spcPts val="0"/>
                        </a:spcAft>
                      </a:pPr>
                      <a:r>
                        <a:rPr lang="zh-TW" sz="1800" kern="100" dirty="0">
                          <a:latin typeface="微軟正黑體" panose="020B0604030504040204" pitchFamily="34" charset="-120"/>
                          <a:ea typeface="微軟正黑體" panose="020B0604030504040204" pitchFamily="34" charset="-120"/>
                        </a:rPr>
                        <a:t>具備問題理解、思辨分析、推理批判的系統思考與後設思考素養，並能行動與反思，以有效處理及解決生活、生命問題。</a:t>
                      </a:r>
                      <a:endParaRPr lang="zh-TW" sz="18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l">
                        <a:spcAft>
                          <a:spcPts val="0"/>
                        </a:spcAft>
                      </a:pPr>
                      <a:r>
                        <a:rPr lang="zh-TW" altLang="en-US" sz="1800" kern="100" dirty="0">
                          <a:latin typeface="微軟正黑體" panose="020B0604030504040204" pitchFamily="34" charset="-120"/>
                          <a:ea typeface="微軟正黑體" panose="020B0604030504040204" pitchFamily="34" charset="-120"/>
                        </a:rPr>
                        <a:t>數</a:t>
                      </a:r>
                      <a:r>
                        <a:rPr lang="en-US" altLang="zh-TW" sz="1800" kern="100" dirty="0">
                          <a:latin typeface="微軟正黑體" panose="020B0604030504040204" pitchFamily="34" charset="-120"/>
                          <a:ea typeface="微軟正黑體" panose="020B0604030504040204" pitchFamily="34" charset="-120"/>
                        </a:rPr>
                        <a:t>S-U-A2</a:t>
                      </a:r>
                    </a:p>
                    <a:p>
                      <a:pPr algn="l">
                        <a:spcAft>
                          <a:spcPts val="0"/>
                        </a:spcAft>
                      </a:pPr>
                      <a:r>
                        <a:rPr lang="zh-TW" altLang="en-US" sz="1800" kern="100" dirty="0">
                          <a:latin typeface="微軟正黑體" panose="020B0604030504040204" pitchFamily="34" charset="-120"/>
                          <a:ea typeface="微軟正黑體" panose="020B0604030504040204" pitchFamily="34" charset="-120"/>
                        </a:rPr>
                        <a:t>具備數學模型的基本工具，以數學模型解決典型的現實問題。了解數學在觀察歸納之後還須演繹證明的思維特徵及其價值。</a:t>
                      </a:r>
                    </a:p>
                  </a:txBody>
                  <a:tcPr marL="68585" marR="68585" marT="0" marB="0" anchor="ctr"/>
                </a:tc>
                <a:extLst>
                  <a:ext uri="{0D108BD9-81ED-4DB2-BD59-A6C34878D82A}">
                    <a16:rowId xmlns:a16="http://schemas.microsoft.com/office/drawing/2014/main" xmlns="" val="10001"/>
                  </a:ext>
                </a:extLst>
              </a:tr>
            </a:tbl>
          </a:graphicData>
        </a:graphic>
      </p:graphicFrame>
      <p:sp>
        <p:nvSpPr>
          <p:cNvPr id="29" name="圓角矩形 28"/>
          <p:cNvSpPr/>
          <p:nvPr/>
        </p:nvSpPr>
        <p:spPr>
          <a:xfrm>
            <a:off x="177551" y="4757922"/>
            <a:ext cx="1922400" cy="1548000"/>
          </a:xfrm>
          <a:prstGeom prst="roundRect">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激發</a:t>
            </a:r>
            <a:r>
              <a:rPr lang="zh-TW" altLang="en-US" sz="2000" dirty="0" smtClean="0">
                <a:solidFill>
                  <a:schemeClr val="tx1">
                    <a:lumMod val="85000"/>
                    <a:lumOff val="15000"/>
                  </a:schemeClr>
                </a:solidFill>
                <a:latin typeface="微軟正黑體" panose="020B0604030504040204" pitchFamily="34" charset="-120"/>
                <a:ea typeface="微軟正黑體" panose="020B0604030504040204" pitchFamily="34" charset="-120"/>
              </a:rPr>
              <a:t>學生</a:t>
            </a:r>
            <a:endParaRPr lang="en-US" altLang="zh-TW" sz="20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dirty="0" smtClean="0">
                <a:solidFill>
                  <a:schemeClr val="tx1">
                    <a:lumMod val="85000"/>
                    <a:lumOff val="15000"/>
                  </a:schemeClr>
                </a:solidFill>
                <a:latin typeface="微軟正黑體" panose="020B0604030504040204" pitchFamily="34" charset="-120"/>
                <a:ea typeface="微軟正黑體" panose="020B0604030504040204" pitchFamily="34" charset="-120"/>
              </a:rPr>
              <a:t>主動</a:t>
            </a: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學習</a:t>
            </a:r>
          </a:p>
        </p:txBody>
      </p:sp>
      <p:sp>
        <p:nvSpPr>
          <p:cNvPr id="30" name="向右箭號 29"/>
          <p:cNvSpPr/>
          <p:nvPr/>
        </p:nvSpPr>
        <p:spPr>
          <a:xfrm>
            <a:off x="2142713" y="5235853"/>
            <a:ext cx="288925"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1" name="圓角矩形 30"/>
          <p:cNvSpPr/>
          <p:nvPr/>
        </p:nvSpPr>
        <p:spPr>
          <a:xfrm>
            <a:off x="2468273" y="4749628"/>
            <a:ext cx="1922400" cy="1547592"/>
          </a:xfrm>
          <a:prstGeom prst="round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在日常生活情境中，用數學表述與解決問題。</a:t>
            </a:r>
          </a:p>
        </p:txBody>
      </p:sp>
      <p:sp>
        <p:nvSpPr>
          <p:cNvPr id="32" name="向右箭號 31"/>
          <p:cNvSpPr/>
          <p:nvPr/>
        </p:nvSpPr>
        <p:spPr>
          <a:xfrm>
            <a:off x="4458890" y="5270099"/>
            <a:ext cx="287338"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3" name="圓角矩形 32"/>
          <p:cNvSpPr/>
          <p:nvPr/>
        </p:nvSpPr>
        <p:spPr>
          <a:xfrm>
            <a:off x="4785401" y="4773379"/>
            <a:ext cx="1923478" cy="1547592"/>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在生活情境或可理解的想像情境中，分析本質以解決問題。</a:t>
            </a:r>
          </a:p>
        </p:txBody>
      </p:sp>
      <p:sp>
        <p:nvSpPr>
          <p:cNvPr id="45087" name="投影片編號版面配置區 2"/>
          <p:cNvSpPr>
            <a:spLocks noGrp="1"/>
          </p:cNvSpPr>
          <p:nvPr>
            <p:ph type="sldNum" sz="quarter" idx="12"/>
          </p:nvPr>
        </p:nvSpPr>
        <p:spPr bwMode="auto">
          <a:xfrm>
            <a:off x="7086600" y="64516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CA878A8-3441-4478-819B-DA6EBDEC8564}" type="slidenum">
              <a:rPr lang="zh-TW" altLang="en-US" sz="1200" smtClean="0">
                <a:solidFill>
                  <a:srgbClr val="898989"/>
                </a:solidFill>
              </a:rPr>
              <a:pPr>
                <a:lnSpc>
                  <a:spcPct val="100000"/>
                </a:lnSpc>
                <a:spcBef>
                  <a:spcPct val="0"/>
                </a:spcBef>
                <a:buFontTx/>
                <a:buNone/>
              </a:pPr>
              <a:t>24</a:t>
            </a:fld>
            <a:endParaRPr lang="zh-TW" altLang="en-US" sz="1200">
              <a:solidFill>
                <a:srgbClr val="898989"/>
              </a:solidFill>
            </a:endParaRPr>
          </a:p>
        </p:txBody>
      </p:sp>
      <p:sp>
        <p:nvSpPr>
          <p:cNvPr id="15" name="向右箭號 31">
            <a:extLst>
              <a:ext uri="{FF2B5EF4-FFF2-40B4-BE49-F238E27FC236}">
                <a16:creationId xmlns:a16="http://schemas.microsoft.com/office/drawing/2014/main" xmlns="" id="{AE8BCB96-491C-4E33-A50E-E3ABB59B73F9}"/>
              </a:ext>
            </a:extLst>
          </p:cNvPr>
          <p:cNvSpPr/>
          <p:nvPr/>
        </p:nvSpPr>
        <p:spPr>
          <a:xfrm>
            <a:off x="6778186" y="5234472"/>
            <a:ext cx="287338"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16" name="圓角矩形 32">
            <a:extLst>
              <a:ext uri="{FF2B5EF4-FFF2-40B4-BE49-F238E27FC236}">
                <a16:creationId xmlns:a16="http://schemas.microsoft.com/office/drawing/2014/main" xmlns="" id="{9623AA97-3E3A-471D-85F8-E24E73630CFE}"/>
              </a:ext>
            </a:extLst>
          </p:cNvPr>
          <p:cNvSpPr/>
          <p:nvPr/>
        </p:nvSpPr>
        <p:spPr>
          <a:xfrm>
            <a:off x="7071770" y="4773880"/>
            <a:ext cx="1922400" cy="1549432"/>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在觀察歸納之後還須演繹證明的思維特徵及其價值。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674" y="0"/>
            <a:ext cx="8734425" cy="704850"/>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課綱核心素養與學習重點的呼應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28513380"/>
              </p:ext>
            </p:extLst>
          </p:nvPr>
        </p:nvGraphicFramePr>
        <p:xfrm>
          <a:off x="0" y="547195"/>
          <a:ext cx="9144000" cy="5776402"/>
        </p:xfrm>
        <a:graphic>
          <a:graphicData uri="http://schemas.openxmlformats.org/drawingml/2006/table">
            <a:tbl>
              <a:tblPr firstRow="1" firstCol="1" bandRow="1">
                <a:tableStyleId>{5C22544A-7EE6-4342-B048-85BDC9FD1C3A}</a:tableStyleId>
              </a:tblPr>
              <a:tblGrid>
                <a:gridCol w="1921204">
                  <a:extLst>
                    <a:ext uri="{9D8B030D-6E8A-4147-A177-3AD203B41FA5}">
                      <a16:colId xmlns:a16="http://schemas.microsoft.com/office/drawing/2014/main" xmlns="" val="20000"/>
                    </a:ext>
                  </a:extLst>
                </a:gridCol>
                <a:gridCol w="2482940">
                  <a:extLst>
                    <a:ext uri="{9D8B030D-6E8A-4147-A177-3AD203B41FA5}">
                      <a16:colId xmlns:a16="http://schemas.microsoft.com/office/drawing/2014/main" xmlns="" val="20001"/>
                    </a:ext>
                  </a:extLst>
                </a:gridCol>
                <a:gridCol w="2482940">
                  <a:extLst>
                    <a:ext uri="{9D8B030D-6E8A-4147-A177-3AD203B41FA5}">
                      <a16:colId xmlns:a16="http://schemas.microsoft.com/office/drawing/2014/main" xmlns="" val="20002"/>
                    </a:ext>
                  </a:extLst>
                </a:gridCol>
                <a:gridCol w="2256916">
                  <a:extLst>
                    <a:ext uri="{9D8B030D-6E8A-4147-A177-3AD203B41FA5}">
                      <a16:colId xmlns:a16="http://schemas.microsoft.com/office/drawing/2014/main" xmlns="" val="20003"/>
                    </a:ext>
                  </a:extLst>
                </a:gridCol>
              </a:tblGrid>
              <a:tr h="399221">
                <a:tc gridSpan="2">
                  <a:txBody>
                    <a:bodyPr/>
                    <a:lstStyle/>
                    <a:p>
                      <a:pPr algn="ctr">
                        <a:spcAft>
                          <a:spcPts val="0"/>
                        </a:spcAft>
                      </a:pPr>
                      <a:r>
                        <a:rPr lang="zh-TW" altLang="en-US" sz="1800" b="1" kern="100" dirty="0">
                          <a:solidFill>
                            <a:schemeClr val="tx1"/>
                          </a:solidFill>
                          <a:effectLst/>
                          <a:latin typeface="微軟正黑體" panose="020B0604030504040204" pitchFamily="34" charset="-120"/>
                          <a:ea typeface="微軟正黑體" panose="020B0604030504040204" pitchFamily="34" charset="-120"/>
                        </a:rPr>
                        <a:t>數學領域</a:t>
                      </a:r>
                      <a:r>
                        <a:rPr lang="zh-TW" sz="1800" b="1" kern="100" dirty="0">
                          <a:solidFill>
                            <a:schemeClr val="tx1"/>
                          </a:solidFill>
                          <a:effectLst/>
                          <a:latin typeface="微軟正黑體" panose="020B0604030504040204" pitchFamily="34" charset="-120"/>
                          <a:ea typeface="微軟正黑體" panose="020B0604030504040204" pitchFamily="34" charset="-120"/>
                        </a:rPr>
                        <a:t>學習重點</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zh-TW" altLang="en-US"/>
                    </a:p>
                  </a:txBody>
                  <a:tcPr/>
                </a:tc>
                <a:tc rowSpan="2">
                  <a:txBody>
                    <a:bodyPr/>
                    <a:lstStyle/>
                    <a:p>
                      <a:pPr algn="ctr">
                        <a:spcAft>
                          <a:spcPts val="0"/>
                        </a:spcAft>
                      </a:pPr>
                      <a:r>
                        <a:rPr lang="zh-TW" altLang="en-US" sz="1800" b="1" kern="100" dirty="0">
                          <a:solidFill>
                            <a:schemeClr val="tx1"/>
                          </a:solidFill>
                          <a:effectLst/>
                          <a:latin typeface="微軟正黑體" panose="020B0604030504040204" pitchFamily="34" charset="-120"/>
                          <a:ea typeface="微軟正黑體" panose="020B0604030504040204" pitchFamily="34" charset="-120"/>
                        </a:rPr>
                        <a:t>數學領域</a:t>
                      </a:r>
                      <a:endParaRPr lang="zh-TW" sz="1800" b="1"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核心素養</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rowSpan="2">
                  <a:txBody>
                    <a:bodyPr/>
                    <a:lstStyle/>
                    <a:p>
                      <a:pPr algn="ctr">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說明</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extLst>
                  <a:ext uri="{0D108BD9-81ED-4DB2-BD59-A6C34878D82A}">
                    <a16:rowId xmlns:a16="http://schemas.microsoft.com/office/drawing/2014/main" xmlns="" val="10000"/>
                  </a:ext>
                </a:extLst>
              </a:tr>
              <a:tr h="303617">
                <a:tc>
                  <a:txBody>
                    <a:bodyPr/>
                    <a:lstStyle/>
                    <a:p>
                      <a:pPr algn="ctr">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學習表現</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ctr">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學習內容</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563365">
                <a:tc>
                  <a:txBody>
                    <a:bodyPr/>
                    <a:lstStyle/>
                    <a:p>
                      <a:pPr marL="628650" indent="-628650" algn="l">
                        <a:spcAft>
                          <a:spcPts val="0"/>
                        </a:spcAft>
                      </a:pPr>
                      <a:r>
                        <a:rPr lang="en-US" altLang="zh-TW" sz="1400" b="0" kern="100" dirty="0">
                          <a:solidFill>
                            <a:schemeClr val="tx1"/>
                          </a:solidFill>
                          <a:effectLst/>
                          <a:latin typeface="微軟正黑體" panose="020B0604030504040204" pitchFamily="34" charset="-120"/>
                          <a:ea typeface="微軟正黑體" panose="020B0604030504040204" pitchFamily="34" charset="-120"/>
                        </a:rPr>
                        <a:t>n-I-3 </a:t>
                      </a:r>
                    </a:p>
                    <a:p>
                      <a:pPr marL="0" indent="0" algn="l">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rPr>
                        <a:t>應用加法和減法的計算或估算於日常應用解題。</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a:txBody>
                    <a:bodyPr/>
                    <a:lstStyle/>
                    <a:p>
                      <a:pPr marL="0" algn="l" defTabSz="914400" rtl="0" eaLnBrk="1" latinLnBrk="0" hangingPunct="1">
                        <a:spcAft>
                          <a:spcPts val="0"/>
                        </a:spcAft>
                      </a:pPr>
                      <a:r>
                        <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rPr>
                        <a:t>N-2-5</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解題： </a:t>
                      </a:r>
                      <a:r>
                        <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rPr>
                        <a:t>100</a:t>
                      </a: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rPr>
                        <a:t>500 </a:t>
                      </a: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元、</a:t>
                      </a:r>
                      <a:r>
                        <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rPr>
                        <a:t>1000 </a:t>
                      </a: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元。以操作活動為主兼及計算。容許多元策略，協助建立數感。包含已學習之更小</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幣值。</a:t>
                      </a:r>
                      <a:endParaRPr lang="zh-TW" sz="1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72483" marR="72483" marT="0" marB="0" anchor="ctr">
                    <a:solidFill>
                      <a:schemeClr val="accent6">
                        <a:lumMod val="20000"/>
                        <a:lumOff val="80000"/>
                      </a:schemeClr>
                    </a:solidFill>
                  </a:tcPr>
                </a:tc>
                <a:tc>
                  <a:txBody>
                    <a:bodyPr/>
                    <a:lstStyle/>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數</a:t>
                      </a:r>
                      <a:r>
                        <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rPr>
                        <a:t>-E-A2</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具備基本的算術操作能力、並能指認基本的形體與相對關係，在日常生活情境中，用數學表述與解決問題。</a:t>
                      </a:r>
                    </a:p>
                  </a:txBody>
                  <a:tcPr marL="72483" marR="72483" marT="0" marB="0" anchor="ctr">
                    <a:solidFill>
                      <a:schemeClr val="accent6">
                        <a:lumMod val="20000"/>
                        <a:lumOff val="80000"/>
                      </a:schemeClr>
                    </a:solidFill>
                  </a:tcPr>
                </a:tc>
                <a:tc>
                  <a:txBody>
                    <a:bodyPr/>
                    <a:lstStyle/>
                    <a:p>
                      <a:pPr marL="0" indent="0" algn="l">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rPr>
                        <a:t>學生能運用加減乘除解決日常生活的問題；能識別基本形體的特微與進行簡單分類。可透過讓學生操作、試驗、互動、蒐集資料與分類達成。</a:t>
                      </a:r>
                    </a:p>
                  </a:txBody>
                  <a:tcPr marL="72483" marR="72483" marT="0" marB="0" anchor="ctr">
                    <a:solidFill>
                      <a:schemeClr val="accent6">
                        <a:lumMod val="20000"/>
                        <a:lumOff val="80000"/>
                      </a:schemeClr>
                    </a:solidFill>
                  </a:tcPr>
                </a:tc>
                <a:extLst>
                  <a:ext uri="{0D108BD9-81ED-4DB2-BD59-A6C34878D82A}">
                    <a16:rowId xmlns:a16="http://schemas.microsoft.com/office/drawing/2014/main" xmlns="" val="10002"/>
                  </a:ext>
                </a:extLst>
              </a:tr>
              <a:tr h="1535712">
                <a:tc>
                  <a:txBody>
                    <a:bodyPr/>
                    <a:lstStyle/>
                    <a:p>
                      <a:pPr marL="533400" marR="0" indent="-533400" algn="l" defTabSz="914400" rtl="0" eaLnBrk="1" fontAlgn="auto" latinLnBrk="0" hangingPunct="1">
                        <a:lnSpc>
                          <a:spcPct val="100000"/>
                        </a:lnSpc>
                        <a:spcBef>
                          <a:spcPts val="0"/>
                        </a:spcBef>
                        <a:spcAft>
                          <a:spcPts val="0"/>
                        </a:spcAft>
                        <a:buClrTx/>
                        <a:buSzTx/>
                        <a:buFontTx/>
                        <a:buNone/>
                        <a:tabLst/>
                        <a:defRPr/>
                      </a:pPr>
                      <a:r>
                        <a:rPr lang="en-US" altLang="zh-TW" sz="1400" b="0" kern="100" dirty="0">
                          <a:solidFill>
                            <a:schemeClr val="tx1"/>
                          </a:solidFill>
                          <a:effectLst/>
                          <a:latin typeface="微軟正黑體" panose="020B0604030504040204" pitchFamily="34" charset="-120"/>
                          <a:ea typeface="微軟正黑體" panose="020B0604030504040204" pitchFamily="34" charset="-120"/>
                        </a:rPr>
                        <a:t>a-IV-1</a:t>
                      </a:r>
                    </a:p>
                    <a:p>
                      <a:pPr marL="533400" marR="0" indent="-53340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rPr>
                        <a:t>理解並應用</a:t>
                      </a:r>
                    </a:p>
                    <a:p>
                      <a:pPr marL="533400" marR="0" indent="-53340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rPr>
                        <a:t>符號及文字敘述表</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rPr>
                        <a:t>達概念、運算、推理及證明。</a:t>
                      </a:r>
                      <a:endParaRPr lang="en-US" altLang="zh-TW" sz="1400" b="0" kern="100" dirty="0">
                        <a:solidFill>
                          <a:schemeClr val="tx1"/>
                        </a:solidFill>
                        <a:effectLst/>
                        <a:latin typeface="微軟正黑體" panose="020B0604030504040204" pitchFamily="34" charset="-120"/>
                        <a:ea typeface="微軟正黑體" panose="020B0604030504040204" pitchFamily="34" charset="-120"/>
                      </a:endParaRPr>
                    </a:p>
                  </a:txBody>
                  <a:tcPr marL="72483" marR="72483" marT="0" marB="0" anchor="ctr">
                    <a:solidFill>
                      <a:schemeClr val="accent6">
                        <a:lumMod val="60000"/>
                        <a:lumOff val="40000"/>
                      </a:schemeClr>
                    </a:solidFill>
                  </a:tcPr>
                </a:tc>
                <a:tc>
                  <a:txBody>
                    <a:bodyPr/>
                    <a:lstStyle/>
                    <a:p>
                      <a:pPr marL="0" marR="0" indent="-533400" algn="l" defTabSz="914400" rtl="0" eaLnBrk="1" fontAlgn="auto" latinLnBrk="0" hangingPunct="1">
                        <a:lnSpc>
                          <a:spcPct val="100000"/>
                        </a:lnSpc>
                        <a:spcBef>
                          <a:spcPts val="0"/>
                        </a:spcBef>
                        <a:spcAft>
                          <a:spcPts val="0"/>
                        </a:spcAft>
                        <a:buClrTx/>
                        <a:buSzTx/>
                        <a:buFontTx/>
                        <a:buNone/>
                        <a:tabLst/>
                        <a:defRPr/>
                      </a:pPr>
                      <a:r>
                        <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rPr>
                        <a:t>A-7-1</a:t>
                      </a:r>
                    </a:p>
                    <a:p>
                      <a:pPr marL="0" marR="0" indent="-53340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代數符號：以代數符號表徵交換律、分配律、結合律；㇐次式的化簡及同類項；以符號記錄</a:t>
                      </a:r>
                    </a:p>
                    <a:p>
                      <a:pPr marL="0" marR="0" indent="-53340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生活中的情境問題。</a:t>
                      </a:r>
                      <a:endPar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72483" marR="72483" marT="0" marB="0" anchor="ctr">
                    <a:solidFill>
                      <a:schemeClr val="accent6">
                        <a:lumMod val="20000"/>
                        <a:lumOff val="80000"/>
                      </a:schemeClr>
                    </a:solidFill>
                  </a:tcPr>
                </a:tc>
                <a:tc>
                  <a:txBody>
                    <a:bodyPr/>
                    <a:lstStyle/>
                    <a:p>
                      <a:pPr marL="0" algn="l" defTabSz="914400" rtl="0" eaLnBrk="1" latinLnBrk="0" hangingPunct="1">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cs typeface="+mn-cs"/>
                        </a:rPr>
                        <a:t>數</a:t>
                      </a:r>
                      <a:r>
                        <a:rPr lang="en-US" altLang="zh-TW" sz="1400" kern="100" dirty="0">
                          <a:solidFill>
                            <a:schemeClr val="tx1"/>
                          </a:solidFill>
                          <a:effectLst/>
                          <a:latin typeface="微軟正黑體" panose="020B0604030504040204" pitchFamily="34" charset="-120"/>
                          <a:ea typeface="微軟正黑體" panose="020B0604030504040204" pitchFamily="34" charset="-120"/>
                          <a:cs typeface="+mn-cs"/>
                        </a:rPr>
                        <a:t>-J-A2 </a:t>
                      </a:r>
                    </a:p>
                    <a:p>
                      <a:pPr marL="0" algn="l" defTabSz="914400" rtl="0" eaLnBrk="1" latinLnBrk="0" hangingPunct="1">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cs typeface="+mn-cs"/>
                        </a:rPr>
                        <a:t>具備有理數、根式、坐標系之運作能力，並能以符號代表數或幾何物件，執行運算與推論，在生活情境或可理解的想像情境中，</a:t>
                      </a:r>
                    </a:p>
                    <a:p>
                      <a:pPr marL="0" algn="l" defTabSz="914400" rtl="0" eaLnBrk="1" latinLnBrk="0" hangingPunct="1">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cs typeface="+mn-cs"/>
                        </a:rPr>
                        <a:t>分析本質以解決問題。</a:t>
                      </a:r>
                      <a:endParaRPr lang="zh-TW" sz="14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72483" marR="72483" marT="0" marB="0" anchor="ctr">
                    <a:solidFill>
                      <a:schemeClr val="accent6">
                        <a:lumMod val="20000"/>
                        <a:lumOff val="80000"/>
                      </a:schemeClr>
                    </a:solidFill>
                  </a:tcPr>
                </a:tc>
                <a:tc>
                  <a:txBody>
                    <a:bodyPr/>
                    <a:lstStyle/>
                    <a:p>
                      <a:pPr marL="0" algn="l" defTabSz="914400" rtl="0" eaLnBrk="1" latinLnBrk="0" hangingPunct="1">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cs typeface="+mn-cs"/>
                        </a:rPr>
                        <a:t>可讓學生先使用生活化、非形式的語言進行討論與溝通，然後逐步引導他們發現使用數學符號進行運算與推論的方便性與簡潔</a:t>
                      </a:r>
                    </a:p>
                    <a:p>
                      <a:pPr marL="0" algn="l" defTabSz="914400" rtl="0" eaLnBrk="1" latinLnBrk="0" hangingPunct="1">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cs typeface="+mn-cs"/>
                        </a:rPr>
                        <a:t>性，從而使用數學的抽象思維來解決問題。</a:t>
                      </a:r>
                      <a:endParaRPr lang="en-US" altLang="zh-TW" sz="14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72483" marR="72483" marT="0" marB="0" anchor="ctr">
                    <a:solidFill>
                      <a:schemeClr val="accent6">
                        <a:lumMod val="20000"/>
                        <a:lumOff val="80000"/>
                      </a:schemeClr>
                    </a:solidFill>
                  </a:tcPr>
                </a:tc>
                <a:extLst>
                  <a:ext uri="{0D108BD9-81ED-4DB2-BD59-A6C34878D82A}">
                    <a16:rowId xmlns:a16="http://schemas.microsoft.com/office/drawing/2014/main" xmlns="" val="10003"/>
                  </a:ext>
                </a:extLst>
              </a:tr>
              <a:tr h="1974487">
                <a:tc>
                  <a:txBody>
                    <a:bodyPr/>
                    <a:lstStyle/>
                    <a:p>
                      <a:pPr marL="533400" marR="0" indent="-533400" algn="l" defTabSz="914400" rtl="0" eaLnBrk="1" fontAlgn="auto" latinLnBrk="0" hangingPunct="1">
                        <a:lnSpc>
                          <a:spcPct val="100000"/>
                        </a:lnSpc>
                        <a:spcBef>
                          <a:spcPts val="0"/>
                        </a:spcBef>
                        <a:spcAft>
                          <a:spcPts val="0"/>
                        </a:spcAft>
                        <a:buClrTx/>
                        <a:buSzTx/>
                        <a:buFontTx/>
                        <a:buNone/>
                        <a:tabLst/>
                        <a:defRPr/>
                      </a:pPr>
                      <a:r>
                        <a:rPr lang="en-US" altLang="zh-TW" sz="1400" b="0" kern="100" dirty="0">
                          <a:solidFill>
                            <a:schemeClr val="tx1"/>
                          </a:solidFill>
                          <a:effectLst/>
                          <a:latin typeface="微軟正黑體" panose="020B0604030504040204" pitchFamily="34" charset="-120"/>
                          <a:ea typeface="微軟正黑體" panose="020B0604030504040204" pitchFamily="34" charset="-120"/>
                        </a:rPr>
                        <a:t>F-V-4</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rPr>
                        <a:t>認識指數與對數函數的圖形特徵，理解其特徵的意義，認識以指數函數為數學模型的成⾧或衰退現象，並能用以溝通和解決問題。</a:t>
                      </a:r>
                      <a:endParaRPr lang="en-US" altLang="zh-TW" sz="1400" b="0" kern="100" dirty="0">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0" kern="100" dirty="0">
                        <a:solidFill>
                          <a:schemeClr val="tx1"/>
                        </a:solidFill>
                        <a:effectLst/>
                        <a:latin typeface="微軟正黑體" panose="020B0604030504040204" pitchFamily="34" charset="-120"/>
                        <a:ea typeface="微軟正黑體" panose="020B0604030504040204" pitchFamily="34" charset="-120"/>
                      </a:endParaRPr>
                    </a:p>
                  </a:txBody>
                  <a:tcPr marL="72483" marR="72483" marT="0" marB="0" anchor="ctr">
                    <a:solidFill>
                      <a:schemeClr val="accent6">
                        <a:lumMod val="60000"/>
                        <a:lumOff val="40000"/>
                      </a:schemeClr>
                    </a:solidFill>
                  </a:tcPr>
                </a:tc>
                <a:tc>
                  <a:txBody>
                    <a:bodyPr/>
                    <a:lstStyle/>
                    <a:p>
                      <a:pPr marL="0" algn="l" defTabSz="914400" rtl="0" eaLnBrk="1" latinLnBrk="0" hangingPunct="1">
                        <a:spcAft>
                          <a:spcPts val="0"/>
                        </a:spcAft>
                      </a:pPr>
                      <a:r>
                        <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rPr>
                        <a:t>F-11A-4</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指數與對數</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函數：指數函數及其圖</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形，按比例成⾧或衰退</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的數學模型，常用對數</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函數的圖形，在科學和</a:t>
                      </a:r>
                    </a:p>
                    <a:p>
                      <a:pPr marL="0" algn="l" defTabSz="914400" rtl="0" eaLnBrk="1" latinLnBrk="0" hangingPunct="1">
                        <a:spcAft>
                          <a:spcPts val="0"/>
                        </a:spcAft>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mn-cs"/>
                        </a:rPr>
                        <a:t>金融上的應用。</a:t>
                      </a:r>
                      <a:endParaRPr lang="en-US" altLang="zh-TW" sz="1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72483" marR="72483" marT="0" marB="0" anchor="ctr">
                    <a:solidFill>
                      <a:schemeClr val="accent6">
                        <a:lumMod val="20000"/>
                        <a:lumOff val="80000"/>
                      </a:schemeClr>
                    </a:solidFill>
                  </a:tcPr>
                </a:tc>
                <a:tc>
                  <a:txBody>
                    <a:bodyPr/>
                    <a:lstStyle/>
                    <a:p>
                      <a:pPr algn="l"/>
                      <a:r>
                        <a:rPr lang="zh-TW" altLang="en-US" sz="1400" dirty="0">
                          <a:solidFill>
                            <a:schemeClr val="tx1"/>
                          </a:solidFill>
                          <a:latin typeface="微軟正黑體" panose="020B0604030504040204" pitchFamily="34" charset="-120"/>
                          <a:ea typeface="微軟正黑體" panose="020B0604030504040204" pitchFamily="34" charset="-120"/>
                        </a:rPr>
                        <a:t>數</a:t>
                      </a:r>
                      <a:r>
                        <a:rPr lang="en-US" altLang="zh-TW" sz="1400" dirty="0">
                          <a:solidFill>
                            <a:schemeClr val="tx1"/>
                          </a:solidFill>
                          <a:latin typeface="微軟正黑體" panose="020B0604030504040204" pitchFamily="34" charset="-120"/>
                          <a:ea typeface="微軟正黑體" panose="020B0604030504040204" pitchFamily="34" charset="-120"/>
                        </a:rPr>
                        <a:t>S-U-A2 </a:t>
                      </a:r>
                    </a:p>
                    <a:p>
                      <a:pPr algn="l"/>
                      <a:r>
                        <a:rPr lang="zh-TW" altLang="en-US" sz="1400" dirty="0">
                          <a:solidFill>
                            <a:schemeClr val="tx1"/>
                          </a:solidFill>
                          <a:latin typeface="微軟正黑體" panose="020B0604030504040204" pitchFamily="34" charset="-120"/>
                          <a:ea typeface="微軟正黑體" panose="020B0604030504040204" pitchFamily="34" charset="-120"/>
                        </a:rPr>
                        <a:t>具備數學模型的基本工具，以數學模型解決典型的現實問題。了解數學在觀察歸納之後還須演繹證明的思維特徵及其價值。</a:t>
                      </a:r>
                    </a:p>
                  </a:txBody>
                  <a:tcPr marL="72483" marR="72483" marT="0" marB="0" anchor="ctr">
                    <a:solidFill>
                      <a:schemeClr val="accent6">
                        <a:lumMod val="20000"/>
                        <a:lumOff val="80000"/>
                      </a:schemeClr>
                    </a:solidFill>
                  </a:tcPr>
                </a:tc>
                <a:tc>
                  <a:txBody>
                    <a:bodyPr/>
                    <a:lstStyle/>
                    <a:p>
                      <a:pPr marL="0" algn="l" defTabSz="914400" rtl="0" eaLnBrk="1" latinLnBrk="0" hangingPunct="1">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cs typeface="+mn-cs"/>
                        </a:rPr>
                        <a:t>運用科學和商業的相關任務營造讓學生進行觀察、探索與有能力建模以解決相關現實問題的課室環境。在歸結與抽象出現象背後</a:t>
                      </a:r>
                    </a:p>
                    <a:p>
                      <a:pPr marL="0" algn="l" defTabSz="914400" rtl="0" eaLnBrk="1" latinLnBrk="0" hangingPunct="1">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cs typeface="+mn-cs"/>
                        </a:rPr>
                        <a:t>的原理或模型之後，學生應有機會瞭解歸納思維的侷限性並能應用演繹思維來論證所得結果之正確性。</a:t>
                      </a:r>
                      <a:endParaRPr lang="en-US" altLang="zh-TW" sz="140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72483" marR="72483" marT="0" marB="0" anchor="ctr">
                    <a:solidFill>
                      <a:schemeClr val="accent6">
                        <a:lumMod val="20000"/>
                        <a:lumOff val="80000"/>
                      </a:schemeClr>
                    </a:solidFill>
                  </a:tcPr>
                </a:tc>
                <a:extLst>
                  <a:ext uri="{0D108BD9-81ED-4DB2-BD59-A6C34878D82A}">
                    <a16:rowId xmlns:a16="http://schemas.microsoft.com/office/drawing/2014/main" xmlns="" val="1371064711"/>
                  </a:ext>
                </a:extLst>
              </a:tr>
            </a:tbl>
          </a:graphicData>
        </a:graphic>
      </p:graphicFrame>
      <p:sp>
        <p:nvSpPr>
          <p:cNvPr id="46110" name="文字方塊 4"/>
          <p:cNvSpPr txBox="1">
            <a:spLocks noChangeArrowheads="1"/>
          </p:cNvSpPr>
          <p:nvPr/>
        </p:nvSpPr>
        <p:spPr bwMode="auto">
          <a:xfrm>
            <a:off x="1" y="6323598"/>
            <a:ext cx="6907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摘自</a:t>
            </a:r>
            <a:r>
              <a:rPr lang="en-US" altLang="zh-TW" sz="1400" dirty="0">
                <a:latin typeface="微軟正黑體" panose="020B0604030504040204" pitchFamily="34" charset="-120"/>
                <a:ea typeface="微軟正黑體" panose="020B0604030504040204" pitchFamily="34" charset="-120"/>
              </a:rPr>
              <a:t>&lt;</a:t>
            </a:r>
            <a:r>
              <a:rPr lang="zh-TW" altLang="en-US" sz="1400" dirty="0">
                <a:latin typeface="微軟正黑體" panose="020B0604030504040204" pitchFamily="34" charset="-120"/>
                <a:ea typeface="微軟正黑體" panose="020B0604030504040204" pitchFamily="34" charset="-120"/>
              </a:rPr>
              <a:t>數學領域課程綱要課程手冊</a:t>
            </a:r>
            <a:r>
              <a:rPr lang="en-US" altLang="zh-TW" sz="1400" dirty="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參、核心素養與學習重點的呼應說明</a:t>
            </a:r>
            <a:r>
              <a:rPr lang="zh-TW" altLang="en-US" sz="1400" dirty="0">
                <a:latin typeface="微軟正黑體" panose="020B0604030504040204" pitchFamily="34" charset="-120"/>
                <a:ea typeface="微軟正黑體" panose="020B0604030504040204" pitchFamily="34" charset="-120"/>
              </a:rPr>
              <a:t>」。</a:t>
            </a:r>
          </a:p>
        </p:txBody>
      </p:sp>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25</a:t>
            </a:fld>
            <a:endParaRPr lang="zh-TW" altLang="en-US" sz="1200" dirty="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63"/>
            <a:ext cx="9158288" cy="769937"/>
          </a:xfrm>
        </p:spPr>
        <p:txBody>
          <a:bodyPr rtlCol="0">
            <a:no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課綱核心素養與學習重點雙向細目表舉隅</a:t>
            </a:r>
          </a:p>
        </p:txBody>
      </p:sp>
      <p:graphicFrame>
        <p:nvGraphicFramePr>
          <p:cNvPr id="3" name="表格 2"/>
          <p:cNvGraphicFramePr>
            <a:graphicFrameLocks noGrp="1"/>
          </p:cNvGraphicFramePr>
          <p:nvPr>
            <p:extLst>
              <p:ext uri="{D42A27DB-BD31-4B8C-83A1-F6EECF244321}">
                <p14:modId xmlns:p14="http://schemas.microsoft.com/office/powerpoint/2010/main" val="3193913630"/>
              </p:ext>
            </p:extLst>
          </p:nvPr>
        </p:nvGraphicFramePr>
        <p:xfrm>
          <a:off x="457200" y="922103"/>
          <a:ext cx="8240032" cy="5038022"/>
        </p:xfrm>
        <a:graphic>
          <a:graphicData uri="http://schemas.openxmlformats.org/drawingml/2006/table">
            <a:tbl>
              <a:tblPr/>
              <a:tblGrid>
                <a:gridCol w="2663371">
                  <a:extLst>
                    <a:ext uri="{9D8B030D-6E8A-4147-A177-3AD203B41FA5}">
                      <a16:colId xmlns:a16="http://schemas.microsoft.com/office/drawing/2014/main" xmlns="" val="20000"/>
                    </a:ext>
                  </a:extLst>
                </a:gridCol>
                <a:gridCol w="5576661">
                  <a:extLst>
                    <a:ext uri="{9D8B030D-6E8A-4147-A177-3AD203B41FA5}">
                      <a16:colId xmlns:a16="http://schemas.microsoft.com/office/drawing/2014/main" xmlns="" val="20001"/>
                    </a:ext>
                  </a:extLst>
                </a:gridCol>
              </a:tblGrid>
              <a:tr h="1380422">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tab pos="1698625" algn="l"/>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設計說明：</a:t>
                      </a:r>
                    </a:p>
                    <a:p>
                      <a:pPr marL="0" marR="0" lvl="0" indent="0" algn="l" defTabSz="914400" rtl="0" eaLnBrk="1" fontAlgn="base" latinLnBrk="0" hangingPunct="1">
                        <a:lnSpc>
                          <a:spcPct val="100000"/>
                        </a:lnSpc>
                        <a:spcBef>
                          <a:spcPct val="0"/>
                        </a:spcBef>
                        <a:spcAft>
                          <a:spcPct val="0"/>
                        </a:spcAft>
                        <a:buClrTx/>
                        <a:buSzTx/>
                        <a:buFontTx/>
                        <a:buNone/>
                        <a:tabLst>
                          <a:tab pos="1698625" algn="l"/>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學習日常生活中和面積相關的問題，在設計上的基本理念，可先透過面積公式的揭露，</a:t>
                      </a:r>
                    </a:p>
                    <a:p>
                      <a:pPr marL="0" marR="0" lvl="0" indent="0" algn="l" defTabSz="914400" rtl="0" eaLnBrk="1" fontAlgn="base" latinLnBrk="0" hangingPunct="1">
                        <a:lnSpc>
                          <a:spcPct val="100000"/>
                        </a:lnSpc>
                        <a:spcBef>
                          <a:spcPct val="0"/>
                        </a:spcBef>
                        <a:spcAft>
                          <a:spcPct val="0"/>
                        </a:spcAft>
                        <a:buClrTx/>
                        <a:buSzTx/>
                        <a:buFontTx/>
                        <a:buNone/>
                        <a:tabLst>
                          <a:tab pos="1698625" algn="l"/>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利用圖形的切割組合，讓學生理解各種面積計算的由來，並歸結為面積公式，來解決生活中有關面積的問題。（完整的單元教案請閱柒、教學單元案例，此教案假設為</a:t>
                      </a: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N-5-12 </a:t>
                      </a: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教學完成後之應用，並作為</a:t>
                      </a: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S-5-2 </a:t>
                      </a: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教學之前置活動。）</a:t>
                      </a:r>
                      <a:endParaRPr kumimoji="0" lang="zh-TW"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hMerge="1">
                  <a:txBody>
                    <a:bodyPr/>
                    <a:lstStyle/>
                    <a:p>
                      <a:endParaRPr lang="zh-TW" altLang="en-US"/>
                    </a:p>
                  </a:txBody>
                  <a:tcPr/>
                </a:tc>
                <a:extLst>
                  <a:ext uri="{0D108BD9-81ED-4DB2-BD59-A6C34878D82A}">
                    <a16:rowId xmlns:a16="http://schemas.microsoft.com/office/drawing/2014/main" xmlns="" val="10000"/>
                  </a:ext>
                </a:extLst>
              </a:tr>
              <a:tr h="789603">
                <a:tc>
                  <a:txBody>
                    <a:bodyPr/>
                    <a:lstStyle>
                      <a:lvl1pPr marL="304800" indent="2317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endPar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r>
                        <a:rPr kumimoji="0" lang="zh-TW"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學習表現</a:t>
                      </a: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p>
                      <a:pPr marL="304800" marR="0" lvl="0" indent="231775" algn="l" defTabSz="914400" rtl="0" eaLnBrk="1" fontAlgn="base" latinLnBrk="0" hangingPunct="1">
                        <a:lnSpc>
                          <a:spcPct val="100000"/>
                        </a:lnSpc>
                        <a:spcBef>
                          <a:spcPct val="0"/>
                        </a:spcBef>
                        <a:spcAft>
                          <a:spcPct val="0"/>
                        </a:spcAft>
                        <a:buClrTx/>
                        <a:buSzTx/>
                        <a:buFontTx/>
                        <a:buNone/>
                        <a:tabLst/>
                      </a:pPr>
                      <a:endPar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304800" marR="0" lvl="0" indent="-130175" algn="l"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學習內容</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s-III-1 </a:t>
                      </a: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理解三角形、平行四邊形與梯形的面積計算。</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n-III-11 </a:t>
                      </a: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認識量的常用單位及其換算，並處理相關的應用問題。</a:t>
                      </a:r>
                      <a:endParaRPr kumimoji="0" lang="zh-TW"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62770" marR="6277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extLst>
                  <a:ext uri="{0D108BD9-81ED-4DB2-BD59-A6C34878D82A}">
                    <a16:rowId xmlns:a16="http://schemas.microsoft.com/office/drawing/2014/main" xmlns="" val="10001"/>
                  </a:ext>
                </a:extLst>
              </a:tr>
              <a:tr h="2576870">
                <a:tc>
                  <a:txBody>
                    <a:bodyPr/>
                    <a:lstStyle>
                      <a:lvl1pPr marL="498475" indent="-4984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S-5-2</a:t>
                      </a:r>
                    </a:p>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三角形與四</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邊形的面積：操作活動與推理。利用切割重組，建立面積公式， 並能應用。</a:t>
                      </a:r>
                      <a:endPar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N-5-12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面積：「公畝」、「公頃」、「平方公里」。生活實例之應用。含與「平方公尺」的換算與計算。使用概數。</a:t>
                      </a:r>
                      <a:endParaRPr kumimoji="0" lang="zh-TW"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498475" marR="0" lvl="0" indent="-498475"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endParaRPr kumimoji="0" lang="zh-TW" alt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marL="169863" indent="-169863">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169863" marR="0" lvl="0" indent="-169863" algn="l"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第三學習階段：五年級○學期（看課程安排）。</a:t>
                      </a: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單元名稱：三角形與四邊形面積公式的應用。</a:t>
                      </a: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學習目標：</a:t>
                      </a: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 </a:t>
                      </a: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能夠切割拼合平面圖形，知道面積在此操作下的影響。</a:t>
                      </a: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 </a:t>
                      </a: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以切割拼合方式，學習如何計算三角形和四邊形的面積。</a:t>
                      </a:r>
                    </a:p>
                    <a:p>
                      <a:pPr marL="265113" marR="0" lvl="0" indent="-265113"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3. </a:t>
                      </a: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將面積計算和「公畝」、「公頃」、「平方公里」的學習結合，可以計算大區域之面積。</a:t>
                      </a: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4. </a:t>
                      </a: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引入大面積有關之應用問題，讓學生討論與應用。</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62770" marR="6277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10002"/>
                  </a:ext>
                </a:extLst>
              </a:tr>
            </a:tbl>
          </a:graphicData>
        </a:graphic>
      </p:graphicFrame>
      <p:sp>
        <p:nvSpPr>
          <p:cNvPr id="47120" name="文字方塊 4"/>
          <p:cNvSpPr txBox="1">
            <a:spLocks noChangeArrowheads="1"/>
          </p:cNvSpPr>
          <p:nvPr/>
        </p:nvSpPr>
        <p:spPr bwMode="auto">
          <a:xfrm>
            <a:off x="457200" y="6072611"/>
            <a:ext cx="5657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摘自</a:t>
            </a:r>
            <a:r>
              <a:rPr lang="en-US" altLang="zh-TW" sz="1400" dirty="0">
                <a:latin typeface="微軟正黑體" panose="020B0604030504040204" pitchFamily="34" charset="-120"/>
                <a:ea typeface="微軟正黑體" panose="020B0604030504040204" pitchFamily="34" charset="-120"/>
              </a:rPr>
              <a:t>&lt;</a:t>
            </a:r>
            <a:r>
              <a:rPr lang="zh-TW" altLang="en-US" sz="1400" dirty="0">
                <a:latin typeface="微軟正黑體" panose="020B0604030504040204" pitchFamily="34" charset="-120"/>
                <a:ea typeface="微軟正黑體" panose="020B0604030504040204" pitchFamily="34" charset="-120"/>
              </a:rPr>
              <a:t>數學領域課程綱要課程手冊</a:t>
            </a:r>
            <a:r>
              <a:rPr lang="en-US" altLang="zh-TW" sz="1400" dirty="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伍、素養導向教材編寫原則</a:t>
            </a:r>
            <a:r>
              <a:rPr lang="zh-TW" altLang="en-US" sz="1400" dirty="0">
                <a:latin typeface="微軟正黑體" panose="020B0604030504040204" pitchFamily="34" charset="-120"/>
                <a:ea typeface="微軟正黑體" panose="020B0604030504040204" pitchFamily="34" charset="-120"/>
              </a:rPr>
              <a:t>」</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26</a:t>
            </a:fld>
            <a:endParaRPr lang="zh-TW" altLang="en-US" sz="1200" dirty="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887988" y="380041"/>
            <a:ext cx="7722866" cy="1143000"/>
          </a:xfrm>
        </p:spPr>
        <p:txBody>
          <a:bodyPr>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年國教數學課程架構</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建議</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圖</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5125" name="內容版面配置區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15" r="44215" b="28947"/>
          <a:stretch>
            <a:fillRect/>
          </a:stretch>
        </p:blipFill>
        <p:spPr bwMode="auto">
          <a:xfrm>
            <a:off x="2237832" y="1291483"/>
            <a:ext cx="5023179" cy="5106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字方塊 7"/>
          <p:cNvSpPr txBox="1"/>
          <p:nvPr/>
        </p:nvSpPr>
        <p:spPr>
          <a:xfrm>
            <a:off x="2426040" y="1523041"/>
            <a:ext cx="1674405" cy="5050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91435" tIns="45718" rIns="91435" bIns="45718"/>
          <a:lstStyle/>
          <a:p>
            <a:pPr>
              <a:defRPr/>
            </a:pPr>
            <a:r>
              <a:rPr lang="zh-TW" altLang="en-US" sz="2400" b="1" kern="100" dirty="0">
                <a:solidFill>
                  <a:srgbClr val="000000"/>
                </a:solidFill>
                <a:latin typeface="微軟正黑體" pitchFamily="34" charset="-120"/>
                <a:ea typeface="微軟正黑體" pitchFamily="34" charset="-120"/>
                <a:cs typeface="Times New Roman"/>
              </a:rPr>
              <a:t>數學內容</a:t>
            </a:r>
          </a:p>
        </p:txBody>
      </p:sp>
      <p:sp>
        <p:nvSpPr>
          <p:cNvPr id="13" name="文字方塊 2"/>
          <p:cNvSpPr txBox="1">
            <a:spLocks noChangeArrowheads="1"/>
          </p:cNvSpPr>
          <p:nvPr/>
        </p:nvSpPr>
        <p:spPr bwMode="auto">
          <a:xfrm>
            <a:off x="6732242" y="4697264"/>
            <a:ext cx="2808039" cy="994088"/>
          </a:xfrm>
          <a:prstGeom prst="rect">
            <a:avLst/>
          </a:prstGeom>
          <a:noFill/>
          <a:ln w="9525">
            <a:noFill/>
            <a:miter lim="800000"/>
            <a:headEnd/>
            <a:tailEnd/>
          </a:ln>
        </p:spPr>
        <p:txBody>
          <a:bodyPr lIns="91435" tIns="45718" rIns="91435" bIns="45718"/>
          <a:lstStyle/>
          <a:p>
            <a:pPr>
              <a:defRPr/>
            </a:pPr>
            <a:r>
              <a:rPr lang="zh-TW" altLang="en-US" sz="2400" b="1" kern="100" dirty="0">
                <a:solidFill>
                  <a:srgbClr val="000000"/>
                </a:solidFill>
                <a:latin typeface="微軟正黑體" pitchFamily="34" charset="-120"/>
                <a:ea typeface="微軟正黑體" pitchFamily="34" charset="-120"/>
                <a:cs typeface="Times New Roman"/>
              </a:rPr>
              <a:t>實做與應用：</a:t>
            </a:r>
            <a:endParaRPr lang="en-US" altLang="zh-TW" sz="2400" b="1" kern="100" dirty="0">
              <a:solidFill>
                <a:srgbClr val="000000"/>
              </a:solidFill>
              <a:latin typeface="微軟正黑體" pitchFamily="34" charset="-120"/>
              <a:ea typeface="微軟正黑體" pitchFamily="34" charset="-120"/>
              <a:cs typeface="Times New Roman"/>
            </a:endParaRPr>
          </a:p>
          <a:p>
            <a:pPr>
              <a:defRPr/>
            </a:pPr>
            <a:r>
              <a:rPr lang="zh-TW" altLang="en-US" sz="2400" b="1" kern="100" dirty="0">
                <a:solidFill>
                  <a:srgbClr val="000000"/>
                </a:solidFill>
                <a:latin typeface="微軟正黑體" pitchFamily="34" charset="-120"/>
                <a:ea typeface="微軟正黑體" pitchFamily="34" charset="-120"/>
                <a:cs typeface="Times New Roman"/>
              </a:rPr>
              <a:t>數學能力</a:t>
            </a:r>
          </a:p>
        </p:txBody>
      </p:sp>
      <p:sp>
        <p:nvSpPr>
          <p:cNvPr id="14" name="文字方塊 2"/>
          <p:cNvSpPr txBox="1">
            <a:spLocks noChangeArrowheads="1"/>
          </p:cNvSpPr>
          <p:nvPr/>
        </p:nvSpPr>
        <p:spPr bwMode="auto">
          <a:xfrm>
            <a:off x="0" y="4965085"/>
            <a:ext cx="2902039" cy="461661"/>
          </a:xfrm>
          <a:prstGeom prst="rect">
            <a:avLst/>
          </a:prstGeom>
          <a:noFill/>
          <a:ln w="9525">
            <a:noFill/>
            <a:miter lim="800000"/>
            <a:headEnd/>
            <a:tailEnd/>
          </a:ln>
        </p:spPr>
        <p:txBody>
          <a:bodyPr wrap="square" lIns="91435" tIns="45718" rIns="91435" bIns="45718">
            <a:spAutoFit/>
          </a:bodyPr>
          <a:lstStyle/>
          <a:p>
            <a:pPr>
              <a:defRPr/>
            </a:pPr>
            <a:r>
              <a:rPr lang="zh-TW" altLang="en-US" sz="2400" b="1" kern="100" dirty="0">
                <a:solidFill>
                  <a:srgbClr val="000000"/>
                </a:solidFill>
                <a:latin typeface="微軟正黑體" pitchFamily="34" charset="-120"/>
                <a:ea typeface="微軟正黑體" pitchFamily="34" charset="-120"/>
                <a:cs typeface="Times New Roman"/>
              </a:rPr>
              <a:t>認識、見識、賞識</a:t>
            </a:r>
          </a:p>
        </p:txBody>
      </p:sp>
      <p:sp>
        <p:nvSpPr>
          <p:cNvPr id="8"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27</a:t>
            </a:r>
            <a:endParaRPr lang="zh-TW" altLang="en-US" sz="1200" dirty="0">
              <a:solidFill>
                <a:srgbClr val="898989"/>
              </a:solidFill>
            </a:endParaRPr>
          </a:p>
        </p:txBody>
      </p:sp>
    </p:spTree>
    <p:extLst>
      <p:ext uri="{BB962C8B-B14F-4D97-AF65-F5344CB8AC3E}">
        <p14:creationId xmlns:p14="http://schemas.microsoft.com/office/powerpoint/2010/main" val="3554569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810081" y="0"/>
            <a:ext cx="7523835"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spcBef>
                <a:spcPct val="0"/>
              </a:spcBef>
            </a:pPr>
            <a:r>
              <a:rPr sz="3600" b="1" dirty="0" err="1"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數學素養教材研修原則</a:t>
            </a:r>
            <a:endParaRPr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6" name="Shape 157"/>
          <p:cNvSpPr txBox="1">
            <a:spLocks/>
          </p:cNvSpPr>
          <p:nvPr/>
        </p:nvSpPr>
        <p:spPr>
          <a:xfrm>
            <a:off x="0" y="946548"/>
            <a:ext cx="9143999" cy="5134764"/>
          </a:xfrm>
          <a:prstGeom prst="rect">
            <a:avLst/>
          </a:prstGeom>
          <a:ln w="12700">
            <a:miter lim="400000"/>
          </a:ln>
          <a:effectLst/>
          <a:extLst>
            <a:ext uri="{C572A759-6A51-4108-AA02-DFA0A04FC94B}">
              <ma14:wrappingTextBoxFlag xmlns="" xmlns:ma14="http://schemas.microsoft.com/office/mac/drawingml/2011/main" val="1"/>
            </a:ext>
          </a:extLst>
        </p:spPr>
        <p:txBody>
          <a:bodyPr lIns="0" tIns="0" rIns="0" bIns="0" anchor="t">
            <a:normAutofit fontScale="77500" lnSpcReduction="20000"/>
          </a:bodyPr>
          <a:lstStyle>
            <a:lvl1pPr marL="0" indent="0" algn="ctr" defTabSz="584200">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1pPr>
            <a:lvl2pPr marL="0" indent="228600" algn="ctr" defTabSz="584200">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2pPr>
            <a:lvl3pPr marL="0" indent="457200" algn="ctr" defTabSz="584200">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3pPr>
            <a:lvl4pPr marL="0" indent="685800" algn="ctr" defTabSz="584200">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4pPr>
            <a:lvl5pPr marL="0" indent="914400" algn="ctr" defTabSz="584200">
              <a:spcBef>
                <a:spcPts val="0"/>
              </a:spcBef>
              <a:buSzTx/>
              <a:buNone/>
              <a:defRPr sz="5200" i="1">
                <a:solidFill>
                  <a:srgbClr val="BEA56D"/>
                </a:solidFill>
                <a:effectLst>
                  <a:outerShdw blurRad="25400" dist="38100" dir="15900000" rotWithShape="0">
                    <a:srgbClr val="000000">
                      <a:alpha val="90000"/>
                    </a:srgbClr>
                  </a:outerShdw>
                </a:effectLst>
                <a:latin typeface="+mn-lt"/>
                <a:ea typeface="+mn-ea"/>
                <a:cs typeface="+mn-cs"/>
                <a:sym typeface="Baskerville"/>
              </a:defRPr>
            </a:lvl5pPr>
            <a:lvl6pPr marL="3200400" indent="-533400" defTabSz="584200">
              <a:spcBef>
                <a:spcPts val="4200"/>
              </a:spcBef>
              <a:buSzPct val="30000"/>
              <a:buBlip>
                <a:blip r:embed="rId3"/>
              </a:buBlip>
              <a:defRPr sz="4200">
                <a:solidFill>
                  <a:srgbClr val="6C6963"/>
                </a:solidFill>
                <a:latin typeface="+mn-lt"/>
                <a:ea typeface="+mn-ea"/>
                <a:cs typeface="+mn-cs"/>
                <a:sym typeface="Baskerville"/>
              </a:defRPr>
            </a:lvl6pPr>
            <a:lvl7pPr marL="3733800" indent="-533400" defTabSz="584200">
              <a:spcBef>
                <a:spcPts val="4200"/>
              </a:spcBef>
              <a:buSzPct val="30000"/>
              <a:buBlip>
                <a:blip r:embed="rId3"/>
              </a:buBlip>
              <a:defRPr sz="4200">
                <a:solidFill>
                  <a:srgbClr val="6C6963"/>
                </a:solidFill>
                <a:latin typeface="+mn-lt"/>
                <a:ea typeface="+mn-ea"/>
                <a:cs typeface="+mn-cs"/>
                <a:sym typeface="Baskerville"/>
              </a:defRPr>
            </a:lvl7pPr>
            <a:lvl8pPr marL="4267200" indent="-533400" defTabSz="584200">
              <a:spcBef>
                <a:spcPts val="4200"/>
              </a:spcBef>
              <a:buSzPct val="30000"/>
              <a:buBlip>
                <a:blip r:embed="rId3"/>
              </a:buBlip>
              <a:defRPr sz="4200">
                <a:solidFill>
                  <a:srgbClr val="6C6963"/>
                </a:solidFill>
                <a:latin typeface="+mn-lt"/>
                <a:ea typeface="+mn-ea"/>
                <a:cs typeface="+mn-cs"/>
                <a:sym typeface="Baskerville"/>
              </a:defRPr>
            </a:lvl8pPr>
            <a:lvl9pPr marL="4800600" indent="-533400" defTabSz="584200">
              <a:spcBef>
                <a:spcPts val="4200"/>
              </a:spcBef>
              <a:buSzPct val="30000"/>
              <a:buBlip>
                <a:blip r:embed="rId3"/>
              </a:buBlip>
              <a:defRPr sz="4200">
                <a:solidFill>
                  <a:srgbClr val="6C6963"/>
                </a:solidFill>
                <a:latin typeface="+mn-lt"/>
                <a:ea typeface="+mn-ea"/>
                <a:cs typeface="+mn-cs"/>
                <a:sym typeface="Baskerville"/>
              </a:defRPr>
            </a:lvl9pPr>
          </a:lstStyle>
          <a:p>
            <a:pPr marL="457177" indent="-457177" algn="l">
              <a:lnSpc>
                <a:spcPct val="150000"/>
              </a:lnSpc>
              <a:buFont typeface="Wingdings" charset="2"/>
              <a:buChar char="l"/>
            </a:pPr>
            <a:r>
              <a:rPr lang="zh-HK" altLang="en-US" sz="3400" i="0" dirty="0">
                <a:solidFill>
                  <a:schemeClr val="tx1"/>
                </a:solidFill>
                <a:effectLst/>
                <a:latin typeface="微軟正黑體" pitchFamily="34" charset="-120"/>
                <a:ea typeface="微軟正黑體" pitchFamily="34" charset="-120"/>
                <a:cs typeface="BiauKai"/>
              </a:rPr>
              <a:t>透過現實情境、寓言故事或數學史引入教材，營造數學學習</a:t>
            </a:r>
            <a:r>
              <a:rPr lang="zh-HK" altLang="en-US" sz="3400" i="0" dirty="0" smtClean="0">
                <a:solidFill>
                  <a:schemeClr val="tx1"/>
                </a:solidFill>
                <a:effectLst/>
                <a:latin typeface="微軟正黑體" pitchFamily="34" charset="-120"/>
                <a:ea typeface="微軟正黑體" pitchFamily="34" charset="-120"/>
                <a:cs typeface="BiauKai"/>
              </a:rPr>
              <a:t>需求</a:t>
            </a:r>
            <a:r>
              <a:rPr lang="zh-TW" altLang="en-US" sz="3400" i="0" dirty="0" smtClean="0">
                <a:solidFill>
                  <a:schemeClr val="tx1"/>
                </a:solidFill>
                <a:effectLst/>
                <a:latin typeface="微軟正黑體" pitchFamily="34" charset="-120"/>
                <a:ea typeface="微軟正黑體" pitchFamily="34" charset="-120"/>
                <a:cs typeface="BiauKai"/>
              </a:rPr>
              <a:t>。</a:t>
            </a:r>
            <a:endParaRPr lang="zh-HK" altLang="en-US" sz="3400" i="0" dirty="0">
              <a:solidFill>
                <a:schemeClr val="tx1"/>
              </a:solidFill>
              <a:effectLst/>
              <a:latin typeface="微軟正黑體" pitchFamily="34" charset="-120"/>
              <a:ea typeface="微軟正黑體" pitchFamily="34" charset="-120"/>
              <a:cs typeface="BiauKai"/>
            </a:endParaRPr>
          </a:p>
          <a:p>
            <a:pPr marL="457177" indent="-457177" algn="l">
              <a:lnSpc>
                <a:spcPct val="150000"/>
              </a:lnSpc>
              <a:buFont typeface="Wingdings" charset="2"/>
              <a:buChar char="l"/>
            </a:pPr>
            <a:r>
              <a:rPr lang="zh-HK" altLang="en-US" sz="3400" i="0" dirty="0">
                <a:solidFill>
                  <a:schemeClr val="tx1"/>
                </a:solidFill>
                <a:effectLst/>
                <a:latin typeface="微軟正黑體" pitchFamily="34" charset="-120"/>
                <a:ea typeface="微軟正黑體" pitchFamily="34" charset="-120"/>
                <a:cs typeface="BiauKai"/>
              </a:rPr>
              <a:t>以任務鋪陳數學學習脈絡，引導學生進行探索與發展</a:t>
            </a:r>
            <a:r>
              <a:rPr lang="zh-HK" altLang="en-US" sz="3400" i="0" dirty="0" smtClean="0">
                <a:solidFill>
                  <a:schemeClr val="tx1"/>
                </a:solidFill>
                <a:effectLst/>
                <a:latin typeface="微軟正黑體" pitchFamily="34" charset="-120"/>
                <a:ea typeface="微軟正黑體" pitchFamily="34" charset="-120"/>
                <a:cs typeface="BiauKai"/>
              </a:rPr>
              <a:t>概念</a:t>
            </a:r>
            <a:r>
              <a:rPr lang="zh-TW" altLang="en-US" sz="3400" i="0" dirty="0" smtClean="0">
                <a:solidFill>
                  <a:schemeClr val="tx1"/>
                </a:solidFill>
                <a:effectLst/>
                <a:latin typeface="微軟正黑體" pitchFamily="34" charset="-120"/>
                <a:ea typeface="微軟正黑體" pitchFamily="34" charset="-120"/>
                <a:cs typeface="BiauKai"/>
              </a:rPr>
              <a:t>。</a:t>
            </a:r>
            <a:endParaRPr lang="zh-HK" altLang="en-US" sz="3400" i="0" dirty="0">
              <a:solidFill>
                <a:schemeClr val="tx1"/>
              </a:solidFill>
              <a:effectLst/>
              <a:latin typeface="微軟正黑體" pitchFamily="34" charset="-120"/>
              <a:ea typeface="微軟正黑體" pitchFamily="34" charset="-120"/>
              <a:cs typeface="BiauKai"/>
            </a:endParaRPr>
          </a:p>
          <a:p>
            <a:pPr marL="457177" indent="-457177" algn="l">
              <a:lnSpc>
                <a:spcPct val="150000"/>
              </a:lnSpc>
              <a:buFont typeface="Wingdings" charset="2"/>
              <a:buChar char="l"/>
            </a:pPr>
            <a:r>
              <a:rPr lang="zh-HK" altLang="en-US" sz="3400" i="0" dirty="0">
                <a:solidFill>
                  <a:schemeClr val="tx1"/>
                </a:solidFill>
                <a:effectLst/>
                <a:latin typeface="微軟正黑體" pitchFamily="34" charset="-120"/>
                <a:ea typeface="微軟正黑體" pitchFamily="34" charset="-120"/>
                <a:cs typeface="BiauKai"/>
              </a:rPr>
              <a:t>讓學生運用相關數學知識與能力解決問題，提出合理的觀點與他人</a:t>
            </a:r>
            <a:r>
              <a:rPr lang="zh-HK" altLang="en-US" sz="3400" i="0" dirty="0" smtClean="0">
                <a:solidFill>
                  <a:schemeClr val="tx1"/>
                </a:solidFill>
                <a:effectLst/>
                <a:latin typeface="微軟正黑體" pitchFamily="34" charset="-120"/>
                <a:ea typeface="微軟正黑體" pitchFamily="34" charset="-120"/>
                <a:cs typeface="BiauKai"/>
              </a:rPr>
              <a:t>溝通</a:t>
            </a:r>
            <a:r>
              <a:rPr lang="zh-TW" altLang="en-US" sz="3400" i="0" dirty="0" smtClean="0">
                <a:solidFill>
                  <a:schemeClr val="tx1"/>
                </a:solidFill>
                <a:effectLst/>
                <a:latin typeface="微軟正黑體" pitchFamily="34" charset="-120"/>
                <a:ea typeface="微軟正黑體" pitchFamily="34" charset="-120"/>
                <a:cs typeface="BiauKai"/>
              </a:rPr>
              <a:t>。</a:t>
            </a:r>
            <a:endParaRPr lang="en-US" altLang="zh-TW" sz="3400" i="0" dirty="0" smtClean="0">
              <a:solidFill>
                <a:schemeClr val="tx1"/>
              </a:solidFill>
              <a:effectLst/>
              <a:latin typeface="微軟正黑體" pitchFamily="34" charset="-120"/>
              <a:ea typeface="微軟正黑體" pitchFamily="34" charset="-120"/>
              <a:cs typeface="BiauKai"/>
            </a:endParaRPr>
          </a:p>
          <a:p>
            <a:pPr marL="457177" indent="-457177" algn="l">
              <a:lnSpc>
                <a:spcPct val="150000"/>
              </a:lnSpc>
              <a:buFont typeface="Wingdings" charset="2"/>
              <a:buChar char="l"/>
            </a:pPr>
            <a:r>
              <a:rPr lang="zh-TW" altLang="en-US" sz="3400" i="0" dirty="0">
                <a:solidFill>
                  <a:schemeClr val="tx1"/>
                </a:solidFill>
                <a:effectLst/>
                <a:latin typeface="微軟正黑體" pitchFamily="34" charset="-120"/>
                <a:ea typeface="微軟正黑體" pitchFamily="34" charset="-120"/>
                <a:cs typeface="BiauKai"/>
              </a:rPr>
              <a:t>教材安排從具體到抽象，提供學生有感的學習機會。</a:t>
            </a:r>
          </a:p>
          <a:p>
            <a:pPr marL="457177" indent="-457177" algn="l">
              <a:lnSpc>
                <a:spcPct val="150000"/>
              </a:lnSpc>
              <a:buFont typeface="Wingdings" charset="2"/>
              <a:buChar char="l"/>
            </a:pPr>
            <a:r>
              <a:rPr lang="zh-TW" altLang="en-US" sz="3400" i="0" dirty="0">
                <a:solidFill>
                  <a:schemeClr val="tx1"/>
                </a:solidFill>
                <a:effectLst/>
                <a:latin typeface="微軟正黑體" pitchFamily="34" charset="-120"/>
                <a:ea typeface="微軟正黑體" pitchFamily="34" charset="-120"/>
                <a:cs typeface="BiauKai"/>
              </a:rPr>
              <a:t>教材設計具備多重表徵。</a:t>
            </a:r>
          </a:p>
          <a:p>
            <a:pPr marL="457177" indent="-457177" algn="l">
              <a:lnSpc>
                <a:spcPct val="150000"/>
              </a:lnSpc>
              <a:buFont typeface="Wingdings" charset="2"/>
              <a:buChar char="l"/>
            </a:pPr>
            <a:r>
              <a:rPr lang="zh-TW" altLang="en-US" sz="3400" i="0" dirty="0">
                <a:solidFill>
                  <a:schemeClr val="tx1"/>
                </a:solidFill>
                <a:effectLst/>
                <a:latin typeface="微軟正黑體" pitchFamily="34" charset="-120"/>
                <a:ea typeface="微軟正黑體" pitchFamily="34" charset="-120"/>
                <a:cs typeface="BiauKai"/>
              </a:rPr>
              <a:t>學習任務具備形成性評量的功能，以評估與促進數學學習。 </a:t>
            </a:r>
            <a:endParaRPr lang="zh-HK" altLang="en-US" sz="2800" i="0" dirty="0">
              <a:solidFill>
                <a:schemeClr val="tx1"/>
              </a:solidFill>
              <a:effectLst/>
              <a:latin typeface="微軟正黑體" pitchFamily="34" charset="-120"/>
              <a:ea typeface="微軟正黑體" pitchFamily="34" charset="-120"/>
              <a:cs typeface="BiauKai"/>
            </a:endParaRPr>
          </a:p>
          <a:p>
            <a:pPr marL="321457" indent="-321457" algn="l">
              <a:lnSpc>
                <a:spcPct val="150000"/>
              </a:lnSpc>
              <a:buFont typeface="Wingdings" charset="2"/>
              <a:buChar char="l"/>
            </a:pPr>
            <a:endParaRPr lang="zh-HK" altLang="en-US" sz="2500" i="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28</a:t>
            </a:r>
            <a:endParaRPr lang="zh-TW" altLang="en-US" sz="1200" dirty="0">
              <a:solidFill>
                <a:srgbClr val="898989"/>
              </a:solidFill>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03563"/>
            <a:ext cx="2005070" cy="1754437"/>
          </a:xfrm>
          <a:prstGeom prst="rect">
            <a:avLst/>
          </a:prstGeom>
        </p:spPr>
      </p:pic>
    </p:spTree>
    <p:extLst>
      <p:ext uri="{BB962C8B-B14F-4D97-AF65-F5344CB8AC3E}">
        <p14:creationId xmlns:p14="http://schemas.microsoft.com/office/powerpoint/2010/main" val="3472319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二、統整融合的課綱</a:t>
            </a:r>
          </a:p>
        </p:txBody>
      </p:sp>
      <p:sp>
        <p:nvSpPr>
          <p:cNvPr id="5325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BE1D32E-5BE2-4E7F-A945-DA0D067DACF4}" type="slidenum">
              <a:rPr lang="zh-TW" altLang="en-US" sz="1200" smtClean="0">
                <a:solidFill>
                  <a:schemeClr val="bg1"/>
                </a:solidFill>
              </a:rPr>
              <a:pPr>
                <a:lnSpc>
                  <a:spcPct val="100000"/>
                </a:lnSpc>
                <a:spcBef>
                  <a:spcPct val="0"/>
                </a:spcBef>
                <a:buFontTx/>
                <a:buNone/>
              </a:pPr>
              <a:t>29</a:t>
            </a:fld>
            <a:endParaRPr lang="zh-TW" altLang="en-US" sz="1200" dirty="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6156" y="6416599"/>
            <a:ext cx="1220238" cy="2339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3</a:t>
            </a:fld>
            <a:endParaRPr lang="zh-TW" altLang="en-US" sz="120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1946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97" y="6425331"/>
            <a:ext cx="1213165" cy="240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5" name="標題 1"/>
          <p:cNvSpPr>
            <a:spLocks noGrp="1"/>
          </p:cNvSpPr>
          <p:nvPr>
            <p:ph type="title"/>
          </p:nvPr>
        </p:nvSpPr>
        <p:spPr>
          <a:xfrm>
            <a:off x="1832987" y="116156"/>
            <a:ext cx="5760640" cy="10478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五大主題變成表現類別</a:t>
            </a:r>
          </a:p>
        </p:txBody>
      </p:sp>
      <p:sp>
        <p:nvSpPr>
          <p:cNvPr id="36" name="圓角矩形 35"/>
          <p:cNvSpPr/>
          <p:nvPr/>
        </p:nvSpPr>
        <p:spPr>
          <a:xfrm>
            <a:off x="574542" y="1244049"/>
            <a:ext cx="2520281" cy="648072"/>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prstClr val="black">
                    <a:lumMod val="65000"/>
                    <a:lumOff val="35000"/>
                  </a:prstClr>
                </a:solidFill>
                <a:latin typeface="微軟正黑體" pitchFamily="34" charset="-120"/>
                <a:ea typeface="微軟正黑體" pitchFamily="34" charset="-120"/>
                <a:cs typeface="Microsoft JhengHei" charset="-120"/>
              </a:rPr>
              <a:t>九年一貫</a:t>
            </a:r>
          </a:p>
        </p:txBody>
      </p:sp>
      <p:sp>
        <p:nvSpPr>
          <p:cNvPr id="56" name="圓角矩形 55"/>
          <p:cNvSpPr/>
          <p:nvPr/>
        </p:nvSpPr>
        <p:spPr>
          <a:xfrm>
            <a:off x="3914541" y="1244049"/>
            <a:ext cx="4630180" cy="648072"/>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srgbClr val="0070C0"/>
                </a:solidFill>
                <a:latin typeface="微軟正黑體" pitchFamily="34" charset="-120"/>
                <a:ea typeface="微軟正黑體" pitchFamily="34" charset="-120"/>
                <a:cs typeface="Microsoft JhengHei" charset="-120"/>
              </a:rPr>
              <a:t>十二年國教</a:t>
            </a:r>
          </a:p>
        </p:txBody>
      </p:sp>
      <p:sp>
        <p:nvSpPr>
          <p:cNvPr id="38" name="圓角矩形 37"/>
          <p:cNvSpPr/>
          <p:nvPr/>
        </p:nvSpPr>
        <p:spPr>
          <a:xfrm>
            <a:off x="824875" y="2324169"/>
            <a:ext cx="2016224" cy="504056"/>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prstClr val="black">
                    <a:lumMod val="65000"/>
                    <a:lumOff val="35000"/>
                  </a:prstClr>
                </a:solidFill>
                <a:latin typeface="微軟正黑體" pitchFamily="34" charset="-120"/>
                <a:ea typeface="微軟正黑體" pitchFamily="34" charset="-120"/>
                <a:cs typeface="Microsoft JhengHei" charset="-120"/>
              </a:rPr>
              <a:t>N </a:t>
            </a:r>
            <a:r>
              <a:rPr kumimoji="0" lang="zh-TW" altLang="zh-TW" sz="2400" b="1" dirty="0">
                <a:solidFill>
                  <a:prstClr val="black">
                    <a:lumMod val="65000"/>
                    <a:lumOff val="35000"/>
                  </a:prstClr>
                </a:solidFill>
                <a:latin typeface="微軟正黑體" pitchFamily="34" charset="-120"/>
                <a:ea typeface="微軟正黑體" pitchFamily="34" charset="-120"/>
                <a:cs typeface="Microsoft JhengHei" charset="-120"/>
              </a:rPr>
              <a:t>數與量</a:t>
            </a:r>
            <a:endPar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endParaRPr>
          </a:p>
        </p:txBody>
      </p:sp>
      <p:sp>
        <p:nvSpPr>
          <p:cNvPr id="63" name="圓角矩形 62"/>
          <p:cNvSpPr/>
          <p:nvPr/>
        </p:nvSpPr>
        <p:spPr>
          <a:xfrm>
            <a:off x="3924415" y="2324169"/>
            <a:ext cx="4620308"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n</a:t>
            </a:r>
            <a:r>
              <a:rPr kumimoji="0" lang="zh-TW"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數與量</a:t>
            </a:r>
            <a:endParaRPr kumimoji="0" lang="zh-TW" altLang="en-US"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endParaRPr>
          </a:p>
        </p:txBody>
      </p:sp>
      <p:sp>
        <p:nvSpPr>
          <p:cNvPr id="64" name="圓角矩形 63"/>
          <p:cNvSpPr/>
          <p:nvPr/>
        </p:nvSpPr>
        <p:spPr>
          <a:xfrm>
            <a:off x="824875" y="2957705"/>
            <a:ext cx="2016224" cy="504056"/>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prstClr val="black">
                    <a:lumMod val="65000"/>
                    <a:lumOff val="35000"/>
                  </a:prstClr>
                </a:solidFill>
                <a:latin typeface="微軟正黑體" pitchFamily="34" charset="-120"/>
                <a:ea typeface="微軟正黑體" pitchFamily="34" charset="-120"/>
                <a:cs typeface="Microsoft JhengHei" charset="-120"/>
              </a:rPr>
              <a:t>S </a:t>
            </a:r>
            <a:r>
              <a:rPr kumimoji="0" lang="zh-TW" altLang="zh-TW" sz="2400" b="1" dirty="0">
                <a:solidFill>
                  <a:prstClr val="black">
                    <a:lumMod val="65000"/>
                    <a:lumOff val="35000"/>
                  </a:prstClr>
                </a:solidFill>
                <a:latin typeface="微軟正黑體" pitchFamily="34" charset="-120"/>
                <a:ea typeface="微軟正黑體" pitchFamily="34" charset="-120"/>
                <a:cs typeface="Microsoft JhengHei" charset="-120"/>
              </a:rPr>
              <a:t>幾何</a:t>
            </a:r>
            <a:endPar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endParaRPr>
          </a:p>
        </p:txBody>
      </p:sp>
      <p:sp>
        <p:nvSpPr>
          <p:cNvPr id="65" name="圓角矩形 64"/>
          <p:cNvSpPr/>
          <p:nvPr/>
        </p:nvSpPr>
        <p:spPr>
          <a:xfrm>
            <a:off x="3914541" y="2957705"/>
            <a:ext cx="4630180"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s</a:t>
            </a:r>
            <a:r>
              <a:rPr kumimoji="0" lang="zh-TW"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空間與形狀</a:t>
            </a:r>
            <a:endParaRPr kumimoji="0" lang="zh-TW" altLang="en-US"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endParaRPr>
          </a:p>
        </p:txBody>
      </p:sp>
      <p:sp>
        <p:nvSpPr>
          <p:cNvPr id="66" name="圓角矩形 65"/>
          <p:cNvSpPr/>
          <p:nvPr/>
        </p:nvSpPr>
        <p:spPr>
          <a:xfrm>
            <a:off x="4994661" y="3548305"/>
            <a:ext cx="3530424"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TW" sz="2400" b="1" dirty="0" smtClean="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g</a:t>
            </a:r>
            <a:r>
              <a:rPr lang="zh-TW" altLang="en-US" sz="2400" b="1" dirty="0" smtClean="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坐</a:t>
            </a:r>
            <a:r>
              <a:rPr kumimoji="0" lang="zh-TW" altLang="zh-TW" sz="2400" b="1" dirty="0" smtClean="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標</a:t>
            </a:r>
            <a:r>
              <a:rPr kumimoji="0" lang="zh-TW"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幾何（中學才有）</a:t>
            </a:r>
            <a:endParaRPr kumimoji="0" lang="zh-TW" altLang="en-US"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endParaRPr>
          </a:p>
        </p:txBody>
      </p:sp>
      <p:sp>
        <p:nvSpPr>
          <p:cNvPr id="67" name="圓角矩形 66"/>
          <p:cNvSpPr/>
          <p:nvPr/>
        </p:nvSpPr>
        <p:spPr>
          <a:xfrm>
            <a:off x="818197" y="4467078"/>
            <a:ext cx="2160240" cy="504056"/>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prstClr val="black">
                    <a:lumMod val="65000"/>
                    <a:lumOff val="35000"/>
                  </a:prstClr>
                </a:solidFill>
                <a:latin typeface="微軟正黑體" pitchFamily="34" charset="-120"/>
                <a:ea typeface="微軟正黑體" pitchFamily="34" charset="-120"/>
                <a:cs typeface="Microsoft JhengHei" charset="-120"/>
              </a:rPr>
              <a:t>A </a:t>
            </a:r>
            <a:r>
              <a:rPr kumimoji="0" lang="zh-TW" altLang="zh-TW" sz="2400" b="1" dirty="0">
                <a:solidFill>
                  <a:prstClr val="black">
                    <a:lumMod val="65000"/>
                    <a:lumOff val="35000"/>
                  </a:prstClr>
                </a:solidFill>
                <a:latin typeface="微軟正黑體" pitchFamily="34" charset="-120"/>
                <a:ea typeface="微軟正黑體" pitchFamily="34" charset="-120"/>
                <a:cs typeface="Microsoft JhengHei" charset="-120"/>
              </a:rPr>
              <a:t>代數</a:t>
            </a:r>
            <a:endPar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endParaRPr>
          </a:p>
        </p:txBody>
      </p:sp>
      <p:sp>
        <p:nvSpPr>
          <p:cNvPr id="68" name="圓角矩形 67"/>
          <p:cNvSpPr/>
          <p:nvPr/>
        </p:nvSpPr>
        <p:spPr>
          <a:xfrm>
            <a:off x="5076496" y="4248147"/>
            <a:ext cx="2254468"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0" lang="en-US"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r</a:t>
            </a:r>
            <a:r>
              <a:rPr kumimoji="0" lang="zh-TW"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關係（國小）</a:t>
            </a:r>
          </a:p>
        </p:txBody>
      </p:sp>
      <p:sp>
        <p:nvSpPr>
          <p:cNvPr id="69" name="圓角矩形 68"/>
          <p:cNvSpPr/>
          <p:nvPr/>
        </p:nvSpPr>
        <p:spPr>
          <a:xfrm>
            <a:off x="4603531" y="4844449"/>
            <a:ext cx="3925614"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a</a:t>
            </a:r>
            <a:r>
              <a:rPr kumimoji="0" lang="zh-TW"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代數、</a:t>
            </a:r>
            <a:r>
              <a:rPr kumimoji="0" lang="en-US"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f</a:t>
            </a:r>
            <a:r>
              <a:rPr kumimoji="0" lang="zh-TW"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函數（中學才有）</a:t>
            </a:r>
          </a:p>
        </p:txBody>
      </p:sp>
      <p:sp>
        <p:nvSpPr>
          <p:cNvPr id="70" name="圓角矩形 69"/>
          <p:cNvSpPr/>
          <p:nvPr/>
        </p:nvSpPr>
        <p:spPr>
          <a:xfrm>
            <a:off x="425668" y="5420513"/>
            <a:ext cx="2552769" cy="504056"/>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prstClr val="black">
                    <a:lumMod val="65000"/>
                    <a:lumOff val="35000"/>
                  </a:prstClr>
                </a:solidFill>
                <a:latin typeface="微軟正黑體" pitchFamily="34" charset="-120"/>
                <a:ea typeface="微軟正黑體" pitchFamily="34" charset="-120"/>
                <a:cs typeface="Microsoft JhengHei" charset="-120"/>
              </a:rPr>
              <a:t>D </a:t>
            </a:r>
            <a:r>
              <a:rPr kumimoji="0" lang="zh-TW" altLang="zh-TW" sz="2400" b="1" dirty="0">
                <a:solidFill>
                  <a:prstClr val="black">
                    <a:lumMod val="65000"/>
                    <a:lumOff val="35000"/>
                  </a:prstClr>
                </a:solidFill>
                <a:latin typeface="微軟正黑體" pitchFamily="34" charset="-120"/>
                <a:ea typeface="微軟正黑體" pitchFamily="34" charset="-120"/>
                <a:cs typeface="Microsoft JhengHei" charset="-120"/>
              </a:rPr>
              <a:t>統計與機率</a:t>
            </a:r>
            <a:endPar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endParaRPr>
          </a:p>
        </p:txBody>
      </p:sp>
      <p:sp>
        <p:nvSpPr>
          <p:cNvPr id="71" name="圓角矩形 70"/>
          <p:cNvSpPr/>
          <p:nvPr/>
        </p:nvSpPr>
        <p:spPr>
          <a:xfrm>
            <a:off x="4035972" y="5420513"/>
            <a:ext cx="4508750"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d</a:t>
            </a:r>
            <a:r>
              <a:rPr kumimoji="0" lang="zh-TW" altLang="zh-TW"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資料與不確定性</a:t>
            </a:r>
            <a:endParaRPr kumimoji="0" lang="zh-TW" altLang="en-US" sz="2400" b="1" dirty="0">
              <a:solidFill>
                <a:srgbClr val="0070C0"/>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endParaRPr>
          </a:p>
        </p:txBody>
      </p:sp>
      <p:sp>
        <p:nvSpPr>
          <p:cNvPr id="72" name="圓角矩形 71"/>
          <p:cNvSpPr/>
          <p:nvPr/>
        </p:nvSpPr>
        <p:spPr>
          <a:xfrm>
            <a:off x="824875" y="6140593"/>
            <a:ext cx="2153562" cy="504056"/>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a:solidFill>
                  <a:prstClr val="black">
                    <a:lumMod val="65000"/>
                    <a:lumOff val="35000"/>
                  </a:prstClr>
                </a:solidFill>
                <a:latin typeface="微軟正黑體" pitchFamily="34" charset="-120"/>
                <a:ea typeface="微軟正黑體" pitchFamily="34" charset="-120"/>
                <a:cs typeface="Microsoft JhengHei" charset="-120"/>
              </a:rPr>
              <a:t>C </a:t>
            </a:r>
            <a:r>
              <a:rPr kumimoji="0" lang="zh-TW" altLang="zh-TW" sz="2400" b="1" dirty="0">
                <a:solidFill>
                  <a:prstClr val="black">
                    <a:lumMod val="65000"/>
                    <a:lumOff val="35000"/>
                  </a:prstClr>
                </a:solidFill>
                <a:latin typeface="微軟正黑體" pitchFamily="34" charset="-120"/>
                <a:ea typeface="微軟正黑體" pitchFamily="34" charset="-120"/>
                <a:cs typeface="Microsoft JhengHei" charset="-120"/>
              </a:rPr>
              <a:t>連結</a:t>
            </a:r>
            <a:endPar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endParaRPr>
          </a:p>
        </p:txBody>
      </p:sp>
      <p:cxnSp>
        <p:nvCxnSpPr>
          <p:cNvPr id="7172" name="直線單箭頭接點 7171"/>
          <p:cNvCxnSpPr>
            <a:stCxn id="38" idx="3"/>
            <a:endCxn id="63" idx="1"/>
          </p:cNvCxnSpPr>
          <p:nvPr/>
        </p:nvCxnSpPr>
        <p:spPr>
          <a:xfrm>
            <a:off x="2841099" y="2576197"/>
            <a:ext cx="1083316" cy="0"/>
          </a:xfrm>
          <a:prstGeom prst="straightConnector1">
            <a:avLst/>
          </a:prstGeom>
          <a:ln w="412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64" idx="3"/>
            <a:endCxn id="65" idx="1"/>
          </p:cNvCxnSpPr>
          <p:nvPr/>
        </p:nvCxnSpPr>
        <p:spPr>
          <a:xfrm>
            <a:off x="2841099" y="3209733"/>
            <a:ext cx="1073442" cy="0"/>
          </a:xfrm>
          <a:prstGeom prst="straightConnector1">
            <a:avLst/>
          </a:prstGeom>
          <a:ln w="412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80" name="肘形接點 7179"/>
          <p:cNvCxnSpPr>
            <a:stCxn id="64" idx="3"/>
          </p:cNvCxnSpPr>
          <p:nvPr/>
        </p:nvCxnSpPr>
        <p:spPr>
          <a:xfrm>
            <a:off x="2841099" y="3209733"/>
            <a:ext cx="2153562" cy="626604"/>
          </a:xfrm>
          <a:prstGeom prst="bentConnector3">
            <a:avLst>
              <a:gd name="adj1" fmla="val 27653"/>
            </a:avLst>
          </a:prstGeom>
          <a:ln w="412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肘形接點 87"/>
          <p:cNvCxnSpPr>
            <a:stCxn id="67" idx="3"/>
            <a:endCxn id="68" idx="1"/>
          </p:cNvCxnSpPr>
          <p:nvPr/>
        </p:nvCxnSpPr>
        <p:spPr>
          <a:xfrm flipV="1">
            <a:off x="2978437" y="4500175"/>
            <a:ext cx="2098059" cy="218931"/>
          </a:xfrm>
          <a:prstGeom prst="bentConnector3">
            <a:avLst>
              <a:gd name="adj1" fmla="val 21446"/>
            </a:avLst>
          </a:prstGeom>
          <a:ln w="412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肘形接點 90"/>
          <p:cNvCxnSpPr>
            <a:endCxn id="69" idx="1"/>
          </p:cNvCxnSpPr>
          <p:nvPr/>
        </p:nvCxnSpPr>
        <p:spPr>
          <a:xfrm>
            <a:off x="2978437" y="4736437"/>
            <a:ext cx="1625094" cy="360040"/>
          </a:xfrm>
          <a:prstGeom prst="bentConnector3">
            <a:avLst>
              <a:gd name="adj1" fmla="val 50000"/>
            </a:avLst>
          </a:prstGeom>
          <a:ln w="412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stCxn id="70" idx="3"/>
            <a:endCxn id="71" idx="1"/>
          </p:cNvCxnSpPr>
          <p:nvPr/>
        </p:nvCxnSpPr>
        <p:spPr>
          <a:xfrm>
            <a:off x="2978437" y="5672541"/>
            <a:ext cx="1057535" cy="0"/>
          </a:xfrm>
          <a:prstGeom prst="straightConnector1">
            <a:avLst/>
          </a:prstGeom>
          <a:ln w="412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91" name="直線接點 7190"/>
          <p:cNvCxnSpPr/>
          <p:nvPr/>
        </p:nvCxnSpPr>
        <p:spPr>
          <a:xfrm>
            <a:off x="535531" y="2104916"/>
            <a:ext cx="8136000"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3"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30</a:t>
            </a:r>
            <a:endParaRPr lang="zh-TW" altLang="en-US" sz="1200" dirty="0">
              <a:solidFill>
                <a:srgbClr val="898989"/>
              </a:solidFill>
            </a:endParaRPr>
          </a:p>
        </p:txBody>
      </p:sp>
    </p:spTree>
    <p:extLst>
      <p:ext uri="{BB962C8B-B14F-4D97-AF65-F5344CB8AC3E}">
        <p14:creationId xmlns:p14="http://schemas.microsoft.com/office/powerpoint/2010/main" val="1424608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標題 1"/>
          <p:cNvSpPr>
            <a:spLocks noGrp="1"/>
          </p:cNvSpPr>
          <p:nvPr>
            <p:ph type="title"/>
          </p:nvPr>
        </p:nvSpPr>
        <p:spPr>
          <a:xfrm>
            <a:off x="470014" y="337117"/>
            <a:ext cx="8198069" cy="11521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能力指標與分年細目變成學習重點</a:t>
            </a:r>
          </a:p>
        </p:txBody>
      </p:sp>
      <p:sp>
        <p:nvSpPr>
          <p:cNvPr id="36" name="圓角矩形 35"/>
          <p:cNvSpPr/>
          <p:nvPr/>
        </p:nvSpPr>
        <p:spPr>
          <a:xfrm>
            <a:off x="1187624" y="1772816"/>
            <a:ext cx="2160240" cy="648072"/>
          </a:xfrm>
          <a:prstGeom prst="roundRect">
            <a:avLst/>
          </a:prstGeom>
          <a:solidFill>
            <a:schemeClr val="bg1">
              <a:lumMod val="9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rPr>
              <a:t>九年一貫</a:t>
            </a:r>
          </a:p>
        </p:txBody>
      </p:sp>
      <p:sp>
        <p:nvSpPr>
          <p:cNvPr id="56" name="圓角矩形 55"/>
          <p:cNvSpPr/>
          <p:nvPr/>
        </p:nvSpPr>
        <p:spPr>
          <a:xfrm>
            <a:off x="4355976" y="1772816"/>
            <a:ext cx="3453876" cy="648072"/>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srgbClr val="0082E2"/>
                </a:solidFill>
                <a:effectLst>
                  <a:innerShdw blurRad="63500" dist="101600" dir="13500000">
                    <a:prstClr val="black">
                      <a:alpha val="50000"/>
                    </a:prstClr>
                  </a:innerShdw>
                </a:effectLst>
                <a:latin typeface="+mn-ea"/>
                <a:cs typeface="Microsoft JhengHei" charset="-120"/>
              </a:rPr>
              <a:t>十二年國教</a:t>
            </a:r>
          </a:p>
        </p:txBody>
      </p:sp>
      <p:sp>
        <p:nvSpPr>
          <p:cNvPr id="38" name="圓角矩形 37"/>
          <p:cNvSpPr/>
          <p:nvPr/>
        </p:nvSpPr>
        <p:spPr>
          <a:xfrm>
            <a:off x="1403648" y="3053879"/>
            <a:ext cx="1728192" cy="504056"/>
          </a:xfrm>
          <a:prstGeom prst="roundRect">
            <a:avLst/>
          </a:prstGeom>
          <a:solidFill>
            <a:schemeClr val="bg1">
              <a:lumMod val="9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rPr>
              <a:t>能力指標</a:t>
            </a:r>
          </a:p>
        </p:txBody>
      </p:sp>
      <p:sp>
        <p:nvSpPr>
          <p:cNvPr id="63" name="圓角矩形 62"/>
          <p:cNvSpPr/>
          <p:nvPr/>
        </p:nvSpPr>
        <p:spPr>
          <a:xfrm>
            <a:off x="4365849" y="3053879"/>
            <a:ext cx="3446512"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srgbClr val="0082E2"/>
                </a:solidFill>
                <a:effectLst>
                  <a:innerShdw blurRad="63500" dist="101600" dir="13500000">
                    <a:prstClr val="black">
                      <a:alpha val="50000"/>
                    </a:prstClr>
                  </a:innerShdw>
                </a:effectLst>
                <a:latin typeface="+mn-ea"/>
                <a:cs typeface="Microsoft JhengHei" charset="-120"/>
              </a:rPr>
              <a:t>學習表現</a:t>
            </a:r>
          </a:p>
        </p:txBody>
      </p:sp>
      <p:sp>
        <p:nvSpPr>
          <p:cNvPr id="64" name="圓角矩形 63"/>
          <p:cNvSpPr/>
          <p:nvPr/>
        </p:nvSpPr>
        <p:spPr>
          <a:xfrm>
            <a:off x="1403648" y="4635024"/>
            <a:ext cx="1728192" cy="504056"/>
          </a:xfrm>
          <a:prstGeom prst="roundRect">
            <a:avLst/>
          </a:prstGeom>
          <a:solidFill>
            <a:schemeClr val="bg1">
              <a:lumMod val="9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prstClr val="black">
                    <a:lumMod val="65000"/>
                    <a:lumOff val="35000"/>
                  </a:prstClr>
                </a:solidFill>
                <a:latin typeface="微軟正黑體" pitchFamily="34" charset="-120"/>
                <a:ea typeface="微軟正黑體" pitchFamily="34" charset="-120"/>
                <a:cs typeface="Microsoft JhengHei" charset="-120"/>
              </a:rPr>
              <a:t>分年細目</a:t>
            </a:r>
          </a:p>
        </p:txBody>
      </p:sp>
      <p:sp>
        <p:nvSpPr>
          <p:cNvPr id="65" name="圓角矩形 64"/>
          <p:cNvSpPr/>
          <p:nvPr/>
        </p:nvSpPr>
        <p:spPr>
          <a:xfrm>
            <a:off x="4355976" y="4635024"/>
            <a:ext cx="3453876"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srgbClr val="0082E2"/>
                </a:solidFill>
                <a:effectLst>
                  <a:innerShdw blurRad="63500" dist="101600" dir="13500000">
                    <a:prstClr val="black">
                      <a:alpha val="50000"/>
                    </a:prstClr>
                  </a:innerShdw>
                </a:effectLst>
                <a:latin typeface="+mn-ea"/>
                <a:cs typeface="Microsoft JhengHei" charset="-120"/>
              </a:rPr>
              <a:t>學習內容</a:t>
            </a:r>
          </a:p>
        </p:txBody>
      </p:sp>
      <p:cxnSp>
        <p:nvCxnSpPr>
          <p:cNvPr id="7191" name="直線接點 7190"/>
          <p:cNvCxnSpPr/>
          <p:nvPr/>
        </p:nvCxnSpPr>
        <p:spPr>
          <a:xfrm>
            <a:off x="1115616" y="2780928"/>
            <a:ext cx="6732000"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5076055" y="3656709"/>
            <a:ext cx="2339102" cy="738664"/>
          </a:xfrm>
          <a:prstGeom prst="rect">
            <a:avLst/>
          </a:prstGeom>
          <a:solidFill>
            <a:schemeClr val="bg1">
              <a:lumMod val="95000"/>
            </a:schemeClr>
          </a:solidFill>
          <a:effectLst>
            <a:outerShdw blurRad="50800" dist="50800" dir="5400000" algn="ctr" rotWithShape="0">
              <a:schemeClr val="accent3">
                <a:lumMod val="20000"/>
                <a:lumOff val="80000"/>
              </a:schemeClr>
            </a:outerShdw>
          </a:effectLst>
        </p:spPr>
        <p:txBody>
          <a:bodyPr wrap="none" rtlCol="0">
            <a:spAutoFit/>
          </a:bodyPr>
          <a:lstStyle/>
          <a:p>
            <a:pPr fontAlgn="auto">
              <a:spcBef>
                <a:spcPts val="0"/>
              </a:spcBef>
              <a:spcAft>
                <a:spcPts val="0"/>
              </a:spcAft>
            </a:pPr>
            <a:r>
              <a:rPr kumimoji="0" lang="zh-TW" altLang="en-US" sz="2100" dirty="0">
                <a:solidFill>
                  <a:prstClr val="black">
                    <a:lumMod val="75000"/>
                    <a:lumOff val="25000"/>
                  </a:prstClr>
                </a:solidFill>
                <a:latin typeface="Microsoft JhengHei" charset="-120"/>
                <a:ea typeface="Microsoft JhengHei" charset="-120"/>
                <a:cs typeface="Microsoft JhengHei" charset="-120"/>
              </a:rPr>
              <a:t>敘述類似能力指標</a:t>
            </a:r>
            <a:endParaRPr kumimoji="0" lang="en-US" altLang="zh-TW" sz="2100" dirty="0">
              <a:solidFill>
                <a:prstClr val="black">
                  <a:lumMod val="75000"/>
                  <a:lumOff val="25000"/>
                </a:prstClr>
              </a:solidFill>
              <a:latin typeface="Microsoft JhengHei" charset="-120"/>
              <a:ea typeface="Microsoft JhengHei" charset="-120"/>
              <a:cs typeface="Microsoft JhengHei" charset="-120"/>
            </a:endParaRPr>
          </a:p>
          <a:p>
            <a:pPr fontAlgn="auto">
              <a:spcBef>
                <a:spcPts val="0"/>
              </a:spcBef>
              <a:spcAft>
                <a:spcPts val="0"/>
              </a:spcAft>
            </a:pPr>
            <a:r>
              <a:rPr kumimoji="0" lang="zh-TW" altLang="en-US" sz="2100" dirty="0">
                <a:solidFill>
                  <a:prstClr val="black">
                    <a:lumMod val="75000"/>
                    <a:lumOff val="25000"/>
                  </a:prstClr>
                </a:solidFill>
                <a:latin typeface="Microsoft JhengHei" charset="-120"/>
                <a:ea typeface="Microsoft JhengHei" charset="-120"/>
                <a:cs typeface="Microsoft JhengHei" charset="-120"/>
              </a:rPr>
              <a:t>按學習階段敘寫</a:t>
            </a:r>
          </a:p>
        </p:txBody>
      </p:sp>
      <p:sp>
        <p:nvSpPr>
          <p:cNvPr id="12" name="文字方塊 11"/>
          <p:cNvSpPr txBox="1"/>
          <p:nvPr/>
        </p:nvSpPr>
        <p:spPr>
          <a:xfrm>
            <a:off x="5076056" y="5218253"/>
            <a:ext cx="2339101" cy="1015663"/>
          </a:xfrm>
          <a:prstGeom prst="rect">
            <a:avLst/>
          </a:prstGeom>
          <a:solidFill>
            <a:schemeClr val="bg1">
              <a:lumMod val="95000"/>
            </a:schemeClr>
          </a:solidFill>
          <a:effectLst>
            <a:outerShdw blurRad="50800" dist="50800" dir="5400000" algn="ctr" rotWithShape="0">
              <a:schemeClr val="accent3">
                <a:lumMod val="20000"/>
                <a:lumOff val="80000"/>
              </a:schemeClr>
            </a:outerShdw>
          </a:effectLst>
        </p:spPr>
        <p:txBody>
          <a:bodyPr wrap="square" rtlCol="0">
            <a:spAutoFit/>
          </a:bodyPr>
          <a:lstStyle/>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Microsoft JhengHei" charset="-120"/>
              </a:rPr>
              <a:t>以學科知識為主</a:t>
            </a:r>
            <a:endParaRPr kumimoji="0" lang="en-US" altLang="zh-TW" sz="2000" dirty="0">
              <a:solidFill>
                <a:prstClr val="black">
                  <a:lumMod val="75000"/>
                  <a:lumOff val="25000"/>
                </a:prstClr>
              </a:solidFill>
              <a:latin typeface="微軟正黑體" pitchFamily="34" charset="-120"/>
              <a:ea typeface="微軟正黑體" pitchFamily="34" charset="-120"/>
              <a:cs typeface="Microsoft JhengHei" charset="-120"/>
            </a:endParaRPr>
          </a:p>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Microsoft JhengHei" charset="-120"/>
              </a:rPr>
              <a:t>按學年敘寫</a:t>
            </a:r>
            <a:endParaRPr kumimoji="0" lang="en-US" altLang="zh-TW" sz="2000" dirty="0">
              <a:solidFill>
                <a:prstClr val="black">
                  <a:lumMod val="75000"/>
                  <a:lumOff val="25000"/>
                </a:prstClr>
              </a:solidFill>
              <a:latin typeface="微軟正黑體" pitchFamily="34" charset="-120"/>
              <a:ea typeface="微軟正黑體" pitchFamily="34" charset="-120"/>
              <a:cs typeface="Microsoft JhengHei" charset="-120"/>
            </a:endParaRPr>
          </a:p>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Microsoft JhengHei" charset="-120"/>
              </a:rPr>
              <a:t>連同「備註」解讀</a:t>
            </a:r>
          </a:p>
        </p:txBody>
      </p:sp>
      <p:sp>
        <p:nvSpPr>
          <p:cNvPr id="13" name="圓角矩形 12"/>
          <p:cNvSpPr/>
          <p:nvPr/>
        </p:nvSpPr>
        <p:spPr>
          <a:xfrm>
            <a:off x="4355976" y="1725519"/>
            <a:ext cx="3453876" cy="648072"/>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srgbClr val="0082E2"/>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十二年國教</a:t>
            </a:r>
          </a:p>
        </p:txBody>
      </p:sp>
      <p:sp>
        <p:nvSpPr>
          <p:cNvPr id="14" name="圓角矩形 13"/>
          <p:cNvSpPr/>
          <p:nvPr/>
        </p:nvSpPr>
        <p:spPr>
          <a:xfrm>
            <a:off x="4365849" y="3006582"/>
            <a:ext cx="3446512"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srgbClr val="0082E2"/>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學習表現</a:t>
            </a:r>
          </a:p>
        </p:txBody>
      </p:sp>
      <p:sp>
        <p:nvSpPr>
          <p:cNvPr id="15" name="圓角矩形 14"/>
          <p:cNvSpPr/>
          <p:nvPr/>
        </p:nvSpPr>
        <p:spPr>
          <a:xfrm>
            <a:off x="4355976" y="4587727"/>
            <a:ext cx="3453876" cy="504056"/>
          </a:xfrm>
          <a:prstGeom prst="roundRect">
            <a:avLst/>
          </a:prstGeom>
          <a:solidFill>
            <a:schemeClr val="accent1">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srgbClr val="0082E2"/>
                </a:solidFill>
                <a:effectLst>
                  <a:innerShdw blurRad="63500" dist="101600" dir="13500000">
                    <a:prstClr val="black">
                      <a:alpha val="50000"/>
                    </a:prstClr>
                  </a:innerShdw>
                </a:effectLst>
                <a:latin typeface="微軟正黑體" pitchFamily="34" charset="-120"/>
                <a:ea typeface="微軟正黑體" pitchFamily="34" charset="-120"/>
                <a:cs typeface="Microsoft JhengHei" charset="-120"/>
              </a:rPr>
              <a:t>學習內容</a:t>
            </a:r>
          </a:p>
        </p:txBody>
      </p:sp>
      <p:sp>
        <p:nvSpPr>
          <p:cNvPr id="16" name="文字方塊 15"/>
          <p:cNvSpPr txBox="1"/>
          <p:nvPr/>
        </p:nvSpPr>
        <p:spPr>
          <a:xfrm>
            <a:off x="5076055" y="3609412"/>
            <a:ext cx="2236510" cy="707886"/>
          </a:xfrm>
          <a:prstGeom prst="rect">
            <a:avLst/>
          </a:prstGeom>
          <a:solidFill>
            <a:schemeClr val="bg1">
              <a:lumMod val="95000"/>
            </a:schemeClr>
          </a:solidFill>
          <a:effectLst>
            <a:outerShdw blurRad="50800" dist="50800" dir="5400000" algn="ctr" rotWithShape="0">
              <a:schemeClr val="accent3">
                <a:lumMod val="20000"/>
                <a:lumOff val="80000"/>
              </a:schemeClr>
            </a:outerShdw>
          </a:effectLst>
        </p:spPr>
        <p:txBody>
          <a:bodyPr wrap="none" rtlCol="0">
            <a:spAutoFit/>
          </a:bodyPr>
          <a:lstStyle/>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Microsoft JhengHei" charset="-120"/>
              </a:rPr>
              <a:t>敘述類似能力指標</a:t>
            </a:r>
            <a:endParaRPr kumimoji="0" lang="en-US" altLang="zh-TW" sz="2000" dirty="0">
              <a:solidFill>
                <a:prstClr val="black">
                  <a:lumMod val="75000"/>
                  <a:lumOff val="25000"/>
                </a:prstClr>
              </a:solidFill>
              <a:latin typeface="微軟正黑體" pitchFamily="34" charset="-120"/>
              <a:ea typeface="微軟正黑體" pitchFamily="34" charset="-120"/>
              <a:cs typeface="Microsoft JhengHei" charset="-120"/>
            </a:endParaRPr>
          </a:p>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Microsoft JhengHei" charset="-120"/>
              </a:rPr>
              <a:t>按學習階段敘寫</a:t>
            </a:r>
          </a:p>
        </p:txBody>
      </p:sp>
      <p:sp>
        <p:nvSpPr>
          <p:cNvPr id="17"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31</a:t>
            </a:r>
            <a:endParaRPr lang="zh-TW" altLang="en-US" sz="1200" dirty="0">
              <a:solidFill>
                <a:srgbClr val="898989"/>
              </a:solidFill>
            </a:endParaRPr>
          </a:p>
        </p:txBody>
      </p:sp>
    </p:spTree>
    <p:extLst>
      <p:ext uri="{BB962C8B-B14F-4D97-AF65-F5344CB8AC3E}">
        <p14:creationId xmlns:p14="http://schemas.microsoft.com/office/powerpoint/2010/main" val="35872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圓角矩形 62"/>
          <p:cNvSpPr/>
          <p:nvPr/>
        </p:nvSpPr>
        <p:spPr>
          <a:xfrm>
            <a:off x="254742" y="260648"/>
            <a:ext cx="650410" cy="3893078"/>
          </a:xfrm>
          <a:prstGeom prst="roundRect">
            <a:avLst/>
          </a:prstGeom>
          <a:solidFill>
            <a:srgbClr val="0070C0"/>
          </a:solidFill>
          <a:ln>
            <a:noFill/>
          </a:ln>
          <a:effectLst>
            <a:outerShdw blurRad="50800" dist="76200" dir="10800000" algn="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latin typeface="微軟正黑體"/>
                <a:ea typeface="微軟正黑體"/>
                <a:cs typeface="微軟正黑體"/>
              </a:rPr>
              <a:t>學習表現</a:t>
            </a:r>
          </a:p>
        </p:txBody>
      </p:sp>
      <p:sp>
        <p:nvSpPr>
          <p:cNvPr id="11" name="剪去單一角落矩形 10"/>
          <p:cNvSpPr/>
          <p:nvPr/>
        </p:nvSpPr>
        <p:spPr>
          <a:xfrm>
            <a:off x="1016721" y="241773"/>
            <a:ext cx="7920879" cy="648072"/>
          </a:xfrm>
          <a:prstGeom prst="snip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lang="en-US" altLang="zh-TW" sz="3600" b="1" dirty="0">
                <a:solidFill>
                  <a:srgbClr val="0070C0"/>
                </a:solidFill>
                <a:latin typeface="微軟正黑體" pitchFamily="34" charset="-120"/>
                <a:ea typeface="微軟正黑體" pitchFamily="34" charset="-120"/>
                <a:cs typeface="Times New Roman"/>
              </a:rPr>
              <a:t>r</a:t>
            </a:r>
            <a:r>
              <a:rPr kumimoji="0" lang="en-US" altLang="zh-TW" sz="3600" b="1" dirty="0">
                <a:solidFill>
                  <a:srgbClr val="0070C0"/>
                </a:solidFill>
                <a:latin typeface="微軟正黑體" pitchFamily="34" charset="-120"/>
                <a:ea typeface="微軟正黑體" pitchFamily="34" charset="-120"/>
                <a:cs typeface="Times New Roman"/>
              </a:rPr>
              <a:t>-II-5   </a:t>
            </a:r>
            <a:r>
              <a:rPr lang="zh-TW" altLang="en-US" sz="2400" b="1" dirty="0">
                <a:solidFill>
                  <a:srgbClr val="0070C0"/>
                </a:solidFill>
                <a:latin typeface="微軟正黑體" pitchFamily="34" charset="-120"/>
                <a:ea typeface="微軟正黑體" pitchFamily="34" charset="-120"/>
              </a:rPr>
              <a:t>理解以文字表示之數學公式。 </a:t>
            </a:r>
          </a:p>
        </p:txBody>
      </p:sp>
      <p:sp>
        <p:nvSpPr>
          <p:cNvPr id="12" name="剪去單一角落矩形 11"/>
          <p:cNvSpPr/>
          <p:nvPr/>
        </p:nvSpPr>
        <p:spPr>
          <a:xfrm>
            <a:off x="2987826" y="1088740"/>
            <a:ext cx="5762036" cy="1322856"/>
          </a:xfrm>
          <a:prstGeom prst="snip1Rect">
            <a:avLst/>
          </a:prstGeom>
          <a:solidFill>
            <a:srgbClr val="E3F3FF">
              <a:alpha val="26000"/>
            </a:srgbClr>
          </a:solidFill>
          <a:ln w="41275">
            <a:solidFill>
              <a:srgbClr val="009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表現類別：英文小寫字母表示， </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n</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（數與量） 、</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s</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（空間與形狀） 、</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g</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（坐標幾何）、</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r</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（關係）、</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a</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（代數）、</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f</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（函數）、</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d</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（資料與不確定性）</a:t>
            </a:r>
          </a:p>
        </p:txBody>
      </p:sp>
      <p:sp>
        <p:nvSpPr>
          <p:cNvPr id="13" name="剪去單一角落矩形 12"/>
          <p:cNvSpPr/>
          <p:nvPr/>
        </p:nvSpPr>
        <p:spPr>
          <a:xfrm>
            <a:off x="2976636" y="2616541"/>
            <a:ext cx="5985569" cy="864096"/>
          </a:xfrm>
          <a:prstGeom prst="snip1Rect">
            <a:avLst/>
          </a:prstGeom>
          <a:solidFill>
            <a:srgbClr val="E3F3FF">
              <a:alpha val="26000"/>
            </a:srgbClr>
          </a:solidFill>
          <a:ln w="41275">
            <a:solidFill>
              <a:srgbClr val="009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學習階段別：</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I</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（國小低年級）、</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II</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（國小中年級）、</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III</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（國小高年級）、</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IV</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（國中）、</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V</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（高中）</a:t>
            </a:r>
          </a:p>
        </p:txBody>
      </p:sp>
      <p:sp>
        <p:nvSpPr>
          <p:cNvPr id="14" name="剪去單一角落矩形 13"/>
          <p:cNvSpPr/>
          <p:nvPr/>
        </p:nvSpPr>
        <p:spPr>
          <a:xfrm>
            <a:off x="2963227" y="3649670"/>
            <a:ext cx="6005294" cy="504056"/>
          </a:xfrm>
          <a:prstGeom prst="snip1Rect">
            <a:avLst/>
          </a:prstGeom>
          <a:solidFill>
            <a:srgbClr val="E3F3FF">
              <a:alpha val="26000"/>
            </a:srgbClr>
          </a:solidFill>
          <a:ln w="41275">
            <a:solidFill>
              <a:srgbClr val="009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BiauKai"/>
              </a:rPr>
              <a:t>流水號</a:t>
            </a:r>
          </a:p>
        </p:txBody>
      </p:sp>
      <p:cxnSp>
        <p:nvCxnSpPr>
          <p:cNvPr id="4" name="肘形接點 3"/>
          <p:cNvCxnSpPr/>
          <p:nvPr/>
        </p:nvCxnSpPr>
        <p:spPr>
          <a:xfrm>
            <a:off x="1207795" y="921180"/>
            <a:ext cx="1739390" cy="841450"/>
          </a:xfrm>
          <a:prstGeom prst="bentConnector3">
            <a:avLst>
              <a:gd name="adj1" fmla="val 1565"/>
            </a:avLst>
          </a:prstGeom>
          <a:ln w="57150">
            <a:solidFill>
              <a:schemeClr val="accent1">
                <a:lumMod val="60000"/>
                <a:lumOff val="40000"/>
              </a:schemeClr>
            </a:solidFill>
            <a:prstDash val="solid"/>
            <a:tailEnd type="arrow"/>
          </a:ln>
          <a:effectLst>
            <a:outerShdw blurRad="50800" dist="76200" dir="2700000" algn="tl" rotWithShape="0">
              <a:prstClr val="black">
                <a:alpha val="21000"/>
              </a:prstClr>
            </a:outerShdw>
          </a:effectLst>
        </p:spPr>
        <p:style>
          <a:lnRef idx="1">
            <a:schemeClr val="accent1"/>
          </a:lnRef>
          <a:fillRef idx="0">
            <a:schemeClr val="accent1"/>
          </a:fillRef>
          <a:effectRef idx="0">
            <a:schemeClr val="accent1"/>
          </a:effectRef>
          <a:fontRef idx="minor">
            <a:schemeClr val="tx1"/>
          </a:fontRef>
        </p:style>
      </p:cxnSp>
      <p:cxnSp>
        <p:nvCxnSpPr>
          <p:cNvPr id="18" name="肘形接點 17"/>
          <p:cNvCxnSpPr>
            <a:endCxn id="13" idx="2"/>
          </p:cNvCxnSpPr>
          <p:nvPr/>
        </p:nvCxnSpPr>
        <p:spPr>
          <a:xfrm rot="16200000" flipH="1">
            <a:off x="1206969" y="1278904"/>
            <a:ext cx="2141773" cy="1397595"/>
          </a:xfrm>
          <a:prstGeom prst="bentConnector2">
            <a:avLst/>
          </a:prstGeom>
          <a:ln w="57150">
            <a:solidFill>
              <a:schemeClr val="accent1">
                <a:lumMod val="60000"/>
                <a:lumOff val="40000"/>
              </a:schemeClr>
            </a:solidFill>
            <a:prstDash val="solid"/>
            <a:tailEnd type="arrow"/>
          </a:ln>
          <a:effectLst>
            <a:outerShdw blurRad="50800" dist="76200" dir="2700000" algn="tl" rotWithShape="0">
              <a:prstClr val="black">
                <a:alpha val="21000"/>
              </a:prstClr>
            </a:outerShdw>
          </a:effectLst>
        </p:spPr>
        <p:style>
          <a:lnRef idx="1">
            <a:schemeClr val="accent1"/>
          </a:lnRef>
          <a:fillRef idx="0">
            <a:schemeClr val="accent1"/>
          </a:fillRef>
          <a:effectRef idx="0">
            <a:schemeClr val="accent1"/>
          </a:effectRef>
          <a:fontRef idx="minor">
            <a:schemeClr val="tx1"/>
          </a:fontRef>
        </p:style>
      </p:cxnSp>
      <p:cxnSp>
        <p:nvCxnSpPr>
          <p:cNvPr id="21" name="肘形接點 20"/>
          <p:cNvCxnSpPr>
            <a:endCxn id="14" idx="2"/>
          </p:cNvCxnSpPr>
          <p:nvPr/>
        </p:nvCxnSpPr>
        <p:spPr>
          <a:xfrm rot="16200000" flipH="1">
            <a:off x="954965" y="1893436"/>
            <a:ext cx="2994880" cy="1021644"/>
          </a:xfrm>
          <a:prstGeom prst="bentConnector2">
            <a:avLst/>
          </a:prstGeom>
          <a:ln w="57150">
            <a:solidFill>
              <a:schemeClr val="accent1">
                <a:lumMod val="60000"/>
                <a:lumOff val="40000"/>
              </a:schemeClr>
            </a:solidFill>
            <a:prstDash val="solid"/>
            <a:tailEnd type="arrow"/>
          </a:ln>
          <a:effectLst>
            <a:outerShdw blurRad="50800" dist="76200" dir="2700000" algn="tl" rotWithShape="0">
              <a:prstClr val="black">
                <a:alpha val="21000"/>
              </a:prstClr>
            </a:outerShdw>
          </a:effectLst>
        </p:spPr>
        <p:style>
          <a:lnRef idx="1">
            <a:schemeClr val="accent1"/>
          </a:lnRef>
          <a:fillRef idx="0">
            <a:schemeClr val="accent1"/>
          </a:fillRef>
          <a:effectRef idx="0">
            <a:schemeClr val="accent1"/>
          </a:effectRef>
          <a:fontRef idx="minor">
            <a:schemeClr val="tx1"/>
          </a:fontRef>
        </p:style>
      </p:cxnSp>
      <p:sp>
        <p:nvSpPr>
          <p:cNvPr id="32" name="剪去單一角落矩形 31"/>
          <p:cNvSpPr/>
          <p:nvPr/>
        </p:nvSpPr>
        <p:spPr>
          <a:xfrm>
            <a:off x="1043609" y="5291916"/>
            <a:ext cx="8100391" cy="648072"/>
          </a:xfrm>
          <a:prstGeom prst="snip1Rect">
            <a:avLst/>
          </a:prstGeom>
          <a:solidFill>
            <a:srgbClr val="FFE56E">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auto">
              <a:spcBef>
                <a:spcPts val="0"/>
              </a:spcBef>
              <a:spcAft>
                <a:spcPts val="0"/>
              </a:spcAft>
            </a:pPr>
            <a:r>
              <a:rPr kumimoji="0" lang="en-US" altLang="zh-TW" sz="3600" b="1" dirty="0" smtClean="0">
                <a:solidFill>
                  <a:srgbClr val="836402"/>
                </a:solidFill>
                <a:latin typeface="微軟正黑體" pitchFamily="34" charset="-120"/>
                <a:ea typeface="微軟正黑體" pitchFamily="34" charset="-120"/>
                <a:cs typeface="Times New Roman"/>
              </a:rPr>
              <a:t>N-7-1</a:t>
            </a:r>
            <a:r>
              <a:rPr kumimoji="0" lang="en-US" altLang="zh-TW" sz="2200" b="1" dirty="0" smtClean="0">
                <a:solidFill>
                  <a:srgbClr val="836402"/>
                </a:solidFill>
                <a:latin typeface="微軟正黑體" pitchFamily="34" charset="-120"/>
                <a:ea typeface="微軟正黑體" pitchFamily="34" charset="-120"/>
                <a:cs typeface="Times New Roman"/>
              </a:rPr>
              <a:t>100 </a:t>
            </a:r>
            <a:r>
              <a:rPr kumimoji="0" lang="zh-TW" altLang="en-US" sz="2200" b="1" dirty="0">
                <a:solidFill>
                  <a:srgbClr val="836402"/>
                </a:solidFill>
                <a:latin typeface="微軟正黑體" pitchFamily="34" charset="-120"/>
                <a:ea typeface="微軟正黑體" pitchFamily="34" charset="-120"/>
                <a:cs typeface="BiauKai"/>
              </a:rPr>
              <a:t>以內的質數：質數和合數的定義；質數的篩法。 </a:t>
            </a:r>
          </a:p>
        </p:txBody>
      </p:sp>
      <p:sp>
        <p:nvSpPr>
          <p:cNvPr id="33" name="圓角矩形 32"/>
          <p:cNvSpPr/>
          <p:nvPr/>
        </p:nvSpPr>
        <p:spPr>
          <a:xfrm>
            <a:off x="254742" y="4365104"/>
            <a:ext cx="650410" cy="2032144"/>
          </a:xfrm>
          <a:prstGeom prst="roundRect">
            <a:avLst/>
          </a:prstGeom>
          <a:solidFill>
            <a:srgbClr val="E2AD02"/>
          </a:solidFill>
          <a:ln>
            <a:noFill/>
          </a:ln>
          <a:effectLst>
            <a:outerShdw blurRad="50800" dist="76200" dir="10800000" algn="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latin typeface="微軟正黑體"/>
                <a:ea typeface="微軟正黑體"/>
                <a:cs typeface="微軟正黑體"/>
              </a:rPr>
              <a:t>學習內容</a:t>
            </a:r>
          </a:p>
        </p:txBody>
      </p:sp>
      <p:sp>
        <p:nvSpPr>
          <p:cNvPr id="34" name="剪去單一角落矩形 33"/>
          <p:cNvSpPr/>
          <p:nvPr/>
        </p:nvSpPr>
        <p:spPr>
          <a:xfrm>
            <a:off x="2963228" y="4551517"/>
            <a:ext cx="5974372" cy="524427"/>
          </a:xfrm>
          <a:prstGeom prst="snip1Rect">
            <a:avLst/>
          </a:prstGeom>
          <a:solidFill>
            <a:schemeClr val="bg1"/>
          </a:solidFill>
          <a:ln w="412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kumimoji="0" lang="zh-TW" altLang="en-US" sz="2000" dirty="0">
                <a:solidFill>
                  <a:prstClr val="black">
                    <a:lumMod val="75000"/>
                    <a:lumOff val="25000"/>
                  </a:prstClr>
                </a:solidFill>
                <a:latin typeface="微軟正黑體" pitchFamily="34" charset="-120"/>
                <a:ea typeface="微軟正黑體" pitchFamily="34" charset="-120"/>
                <a:cs typeface="BiauKai"/>
              </a:rPr>
              <a:t>主題類別：英文大寫字母表示</a:t>
            </a:r>
          </a:p>
        </p:txBody>
      </p:sp>
      <p:cxnSp>
        <p:nvCxnSpPr>
          <p:cNvPr id="35" name="肘形接點 34"/>
          <p:cNvCxnSpPr>
            <a:endCxn id="34" idx="2"/>
          </p:cNvCxnSpPr>
          <p:nvPr/>
        </p:nvCxnSpPr>
        <p:spPr>
          <a:xfrm flipV="1">
            <a:off x="1305809" y="4813731"/>
            <a:ext cx="1657419" cy="427325"/>
          </a:xfrm>
          <a:prstGeom prst="bentConnector3">
            <a:avLst>
              <a:gd name="adj1" fmla="val 1029"/>
            </a:avLst>
          </a:prstGeom>
          <a:ln w="57150">
            <a:solidFill>
              <a:srgbClr val="FFDA44">
                <a:alpha val="74000"/>
              </a:srgbClr>
            </a:solidFill>
            <a:prstDash val="solid"/>
            <a:tailEnd type="arrow"/>
          </a:ln>
          <a:effectLst>
            <a:outerShdw blurRad="50800" dist="76200" dir="2700000" algn="tl" rotWithShape="0">
              <a:prstClr val="black">
                <a:alpha val="28000"/>
              </a:prstClr>
            </a:outerShdw>
          </a:effectLst>
        </p:spPr>
        <p:style>
          <a:lnRef idx="1">
            <a:schemeClr val="accent1"/>
          </a:lnRef>
          <a:fillRef idx="0">
            <a:schemeClr val="accent1"/>
          </a:fillRef>
          <a:effectRef idx="0">
            <a:schemeClr val="accent1"/>
          </a:effectRef>
          <a:fontRef idx="minor">
            <a:schemeClr val="tx1"/>
          </a:fontRef>
        </p:style>
      </p:cxnSp>
      <p:sp>
        <p:nvSpPr>
          <p:cNvPr id="1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32</a:t>
            </a:r>
            <a:endParaRPr lang="zh-TW" altLang="en-US" sz="1200" dirty="0">
              <a:solidFill>
                <a:srgbClr val="898989"/>
              </a:solidFill>
            </a:endParaRPr>
          </a:p>
        </p:txBody>
      </p:sp>
    </p:spTree>
    <p:extLst>
      <p:ext uri="{BB962C8B-B14F-4D97-AF65-F5344CB8AC3E}">
        <p14:creationId xmlns:p14="http://schemas.microsoft.com/office/powerpoint/2010/main" val="15948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剪去單一角落矩形 2"/>
          <p:cNvSpPr/>
          <p:nvPr/>
        </p:nvSpPr>
        <p:spPr>
          <a:xfrm>
            <a:off x="1979712" y="2000000"/>
            <a:ext cx="7164288" cy="648072"/>
          </a:xfrm>
          <a:prstGeom prst="snip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n-V-8</a:t>
            </a:r>
            <a:r>
              <a:rPr lang="en-US" altLang="zh-TW" sz="2000" dirty="0">
                <a:solidFill>
                  <a:prstClr val="black">
                    <a:lumMod val="75000"/>
                    <a:lumOff val="25000"/>
                  </a:prstClr>
                </a:solidFill>
                <a:latin typeface="微軟正黑體" pitchFamily="34" charset="-120"/>
                <a:ea typeface="微軟正黑體" pitchFamily="34" charset="-120"/>
                <a:cs typeface="Times New Roman"/>
              </a:rPr>
              <a:t>     </a:t>
            </a:r>
            <a:r>
              <a:rPr lang="zh-TW" altLang="en-US" sz="2000" dirty="0">
                <a:solidFill>
                  <a:prstClr val="black">
                    <a:lumMod val="75000"/>
                    <a:lumOff val="25000"/>
                  </a:prstClr>
                </a:solidFill>
                <a:latin typeface="微軟正黑體" pitchFamily="34" charset="-120"/>
                <a:ea typeface="微軟正黑體" pitchFamily="34" charset="-120"/>
                <a:cs typeface="Times New Roman"/>
              </a:rPr>
              <a:t>認識無窮的概念，理解並欣賞數學掌握無窮的方法。 </a:t>
            </a:r>
          </a:p>
        </p:txBody>
      </p:sp>
      <p:sp>
        <p:nvSpPr>
          <p:cNvPr id="27" name="剪去單一角落矩形 26"/>
          <p:cNvSpPr/>
          <p:nvPr/>
        </p:nvSpPr>
        <p:spPr>
          <a:xfrm>
            <a:off x="1966332" y="3454279"/>
            <a:ext cx="6984776" cy="622466"/>
          </a:xfrm>
          <a:prstGeom prst="snip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tabLst>
                <a:tab pos="93663" algn="l"/>
              </a:tabLst>
            </a:pPr>
            <a:r>
              <a:rPr lang="en-US" altLang="zh-TW" sz="2000" dirty="0">
                <a:solidFill>
                  <a:prstClr val="black">
                    <a:lumMod val="75000"/>
                    <a:lumOff val="25000"/>
                  </a:prstClr>
                </a:solidFill>
                <a:latin typeface="微軟正黑體" pitchFamily="34" charset="-120"/>
                <a:ea typeface="微軟正黑體" pitchFamily="34" charset="-120"/>
                <a:cs typeface="Times New Roman"/>
              </a:rPr>
              <a:t>s</a:t>
            </a: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-II-2</a:t>
            </a:r>
            <a:r>
              <a:rPr lang="en-US" altLang="zh-TW" sz="2000" dirty="0">
                <a:solidFill>
                  <a:prstClr val="black">
                    <a:lumMod val="75000"/>
                    <a:lumOff val="25000"/>
                  </a:prstClr>
                </a:solidFill>
                <a:latin typeface="微軟正黑體" pitchFamily="34" charset="-120"/>
                <a:ea typeface="微軟正黑體" pitchFamily="34" charset="-120"/>
                <a:cs typeface="Times New Roman"/>
              </a:rPr>
              <a:t>    </a:t>
            </a:r>
            <a:r>
              <a:rPr lang="zh-TW" altLang="en-US" sz="2000" dirty="0">
                <a:solidFill>
                  <a:prstClr val="black">
                    <a:lumMod val="75000"/>
                    <a:lumOff val="25000"/>
                  </a:prstClr>
                </a:solidFill>
                <a:latin typeface="微軟正黑體" pitchFamily="34" charset="-120"/>
                <a:ea typeface="微軟正黑體" pitchFamily="34" charset="-120"/>
                <a:cs typeface="Times New Roman"/>
              </a:rPr>
              <a:t>理解正方形和長方形的面積與周長公式與應用。      </a:t>
            </a:r>
            <a:endParaRPr kumimoji="0" lang="zh-TW" altLang="en-US" sz="2000" dirty="0">
              <a:solidFill>
                <a:prstClr val="black">
                  <a:lumMod val="75000"/>
                  <a:lumOff val="25000"/>
                </a:prstClr>
              </a:solidFill>
              <a:latin typeface="微軟正黑體" pitchFamily="34" charset="-120"/>
              <a:ea typeface="微軟正黑體" pitchFamily="34" charset="-120"/>
              <a:cs typeface="Times New Roman"/>
            </a:endParaRPr>
          </a:p>
        </p:txBody>
      </p:sp>
      <p:sp>
        <p:nvSpPr>
          <p:cNvPr id="28" name="剪去單一角落矩形 27"/>
          <p:cNvSpPr/>
          <p:nvPr/>
        </p:nvSpPr>
        <p:spPr>
          <a:xfrm>
            <a:off x="1977314" y="5371274"/>
            <a:ext cx="6984776" cy="576064"/>
          </a:xfrm>
          <a:prstGeom prst="snip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r-III-2	</a:t>
            </a:r>
            <a:r>
              <a:rPr kumimoji="0" lang="zh-TW" altLang="en-US" sz="2000" dirty="0">
                <a:solidFill>
                  <a:prstClr val="black">
                    <a:lumMod val="75000"/>
                    <a:lumOff val="25000"/>
                  </a:prstClr>
                </a:solidFill>
                <a:latin typeface="微軟正黑體" pitchFamily="34" charset="-120"/>
                <a:ea typeface="微軟正黑體" pitchFamily="34" charset="-120"/>
                <a:cs typeface="Times New Roman"/>
              </a:rPr>
              <a:t>熟練數（含分數、小數）的四則混合計算。 </a:t>
            </a:r>
          </a:p>
        </p:txBody>
      </p:sp>
      <p:sp>
        <p:nvSpPr>
          <p:cNvPr id="12" name="剪去單一角落矩形 11"/>
          <p:cNvSpPr/>
          <p:nvPr/>
        </p:nvSpPr>
        <p:spPr>
          <a:xfrm>
            <a:off x="1979712" y="3958662"/>
            <a:ext cx="6984776" cy="622466"/>
          </a:xfrm>
          <a:prstGeom prst="snip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0" lang="en-US" altLang="zh-TW" sz="2000" dirty="0">
                <a:solidFill>
                  <a:prstClr val="black">
                    <a:lumMod val="75000"/>
                    <a:lumOff val="25000"/>
                  </a:prstClr>
                </a:solidFill>
                <a:latin typeface="微軟正黑體" pitchFamily="34" charset="-120"/>
                <a:ea typeface="微軟正黑體" pitchFamily="34" charset="-120"/>
                <a:cs typeface="Times New Roman"/>
              </a:rPr>
              <a:t>a-V-1    </a:t>
            </a:r>
            <a:r>
              <a:rPr lang="zh-TW" altLang="en-US" sz="2000" dirty="0">
                <a:solidFill>
                  <a:prstClr val="black">
                    <a:lumMod val="75000"/>
                    <a:lumOff val="25000"/>
                  </a:prstClr>
                </a:solidFill>
                <a:latin typeface="微軟正黑體" pitchFamily="34" charset="-120"/>
                <a:ea typeface="微軟正黑體" pitchFamily="34" charset="-120"/>
                <a:cs typeface="Times New Roman"/>
              </a:rPr>
              <a:t>理解不等式之解區域的意涵，並能用以解決問題。 </a:t>
            </a:r>
          </a:p>
        </p:txBody>
      </p:sp>
      <p:sp>
        <p:nvSpPr>
          <p:cNvPr id="2" name="五邊形 1"/>
          <p:cNvSpPr/>
          <p:nvPr/>
        </p:nvSpPr>
        <p:spPr>
          <a:xfrm>
            <a:off x="1916500" y="1412776"/>
            <a:ext cx="7045592" cy="601252"/>
          </a:xfrm>
          <a:prstGeom prst="homePlate">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0" lang="zh-TW" altLang="en-US" sz="2400" b="1" dirty="0">
                <a:solidFill>
                  <a:srgbClr val="0070C0"/>
                </a:solidFill>
                <a:latin typeface="微軟正黑體" pitchFamily="34" charset="-120"/>
                <a:ea typeface="微軟正黑體" pitchFamily="34" charset="-120"/>
                <a:cs typeface="Microsoft JhengHei" charset="-120"/>
              </a:rPr>
              <a:t>包含察覺、認識</a:t>
            </a:r>
          </a:p>
        </p:txBody>
      </p:sp>
      <p:sp>
        <p:nvSpPr>
          <p:cNvPr id="55" name="標題 1"/>
          <p:cNvSpPr>
            <a:spLocks noGrp="1"/>
          </p:cNvSpPr>
          <p:nvPr>
            <p:ph type="title"/>
          </p:nvPr>
        </p:nvSpPr>
        <p:spPr>
          <a:xfrm>
            <a:off x="1591770" y="199800"/>
            <a:ext cx="6400800" cy="11521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學習表現的名詞意義</a:t>
            </a:r>
          </a:p>
        </p:txBody>
      </p:sp>
      <p:sp>
        <p:nvSpPr>
          <p:cNvPr id="24" name="五邊形 23"/>
          <p:cNvSpPr/>
          <p:nvPr/>
        </p:nvSpPr>
        <p:spPr>
          <a:xfrm>
            <a:off x="1907706" y="2899756"/>
            <a:ext cx="7056784" cy="601252"/>
          </a:xfrm>
          <a:prstGeom prst="homePlate">
            <a:avLst/>
          </a:prstGeom>
          <a:solidFill>
            <a:schemeClr val="bg1"/>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0" lang="zh-TW" altLang="en-US" sz="2400" b="1" dirty="0">
                <a:solidFill>
                  <a:srgbClr val="ED7D31">
                    <a:lumMod val="75000"/>
                  </a:srgbClr>
                </a:solidFill>
                <a:latin typeface="Microsoft JhengHei" charset="-120"/>
                <a:ea typeface="Microsoft JhengHei" charset="-120"/>
                <a:cs typeface="Microsoft JhengHei" charset="-120"/>
              </a:rPr>
              <a:t>包含辨識、概念連結、理解</a:t>
            </a:r>
          </a:p>
        </p:txBody>
      </p:sp>
      <p:sp>
        <p:nvSpPr>
          <p:cNvPr id="25" name="五邊形 24"/>
          <p:cNvSpPr/>
          <p:nvPr/>
        </p:nvSpPr>
        <p:spPr>
          <a:xfrm>
            <a:off x="1907706" y="4797152"/>
            <a:ext cx="7056784" cy="601252"/>
          </a:xfrm>
          <a:prstGeom prst="homePlate">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0" lang="zh-TW" altLang="en-US" sz="2400" b="1" dirty="0">
                <a:solidFill>
                  <a:srgbClr val="0070C0"/>
                </a:solidFill>
                <a:latin typeface="Microsoft JhengHei" charset="-120"/>
                <a:ea typeface="Microsoft JhengHei" charset="-120"/>
                <a:cs typeface="Microsoft JhengHei" charset="-120"/>
              </a:rPr>
              <a:t>包含可做應用解題、推理，以及程序課題上的熟練</a:t>
            </a:r>
          </a:p>
        </p:txBody>
      </p:sp>
      <p:sp>
        <p:nvSpPr>
          <p:cNvPr id="38" name="圓角矩形 37"/>
          <p:cNvSpPr/>
          <p:nvPr/>
        </p:nvSpPr>
        <p:spPr>
          <a:xfrm>
            <a:off x="827584" y="1412776"/>
            <a:ext cx="1152128" cy="601252"/>
          </a:xfrm>
          <a:prstGeom prst="round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effectLst>
                  <a:innerShdw blurRad="63500" dist="101600" dir="16200000">
                    <a:prstClr val="black">
                      <a:alpha val="17000"/>
                    </a:prstClr>
                  </a:innerShdw>
                </a:effectLst>
                <a:latin typeface="微軟正黑體"/>
                <a:ea typeface="微軟正黑體"/>
                <a:cs typeface="微軟正黑體"/>
              </a:rPr>
              <a:t>認識</a:t>
            </a:r>
          </a:p>
        </p:txBody>
      </p:sp>
      <p:sp>
        <p:nvSpPr>
          <p:cNvPr id="64" name="圓角矩形 63"/>
          <p:cNvSpPr/>
          <p:nvPr/>
        </p:nvSpPr>
        <p:spPr>
          <a:xfrm>
            <a:off x="827584" y="2899756"/>
            <a:ext cx="1152128" cy="601252"/>
          </a:xfrm>
          <a:prstGeom prst="roundRect">
            <a:avLst/>
          </a:prstGeom>
          <a:solidFill>
            <a:schemeClr val="accent2">
              <a:lumMod val="75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effectLst>
                  <a:innerShdw blurRad="63500" dist="101600" dir="16200000">
                    <a:prstClr val="black">
                      <a:alpha val="17000"/>
                    </a:prstClr>
                  </a:innerShdw>
                </a:effectLst>
                <a:latin typeface="微軟正黑體"/>
                <a:ea typeface="微軟正黑體"/>
                <a:cs typeface="微軟正黑體"/>
              </a:rPr>
              <a:t>理解</a:t>
            </a:r>
          </a:p>
        </p:txBody>
      </p:sp>
      <p:sp>
        <p:nvSpPr>
          <p:cNvPr id="67" name="圓角矩形 66"/>
          <p:cNvSpPr/>
          <p:nvPr/>
        </p:nvSpPr>
        <p:spPr>
          <a:xfrm>
            <a:off x="827584" y="4797152"/>
            <a:ext cx="1152128" cy="601252"/>
          </a:xfrm>
          <a:prstGeom prst="round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effectLst>
                  <a:innerShdw blurRad="63500" dist="101600" dir="16200000">
                    <a:prstClr val="black">
                      <a:alpha val="17000"/>
                    </a:prstClr>
                  </a:innerShdw>
                </a:effectLst>
                <a:latin typeface="微軟正黑體"/>
                <a:ea typeface="微軟正黑體"/>
                <a:cs typeface="微軟正黑體"/>
              </a:rPr>
              <a:t>熟練</a:t>
            </a:r>
          </a:p>
        </p:txBody>
      </p:sp>
      <p:sp>
        <p:nvSpPr>
          <p:cNvPr id="13"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33</a:t>
            </a:r>
            <a:endParaRPr lang="zh-TW" altLang="en-US" sz="1200" dirty="0">
              <a:solidFill>
                <a:srgbClr val="898989"/>
              </a:solidFill>
            </a:endParaRPr>
          </a:p>
        </p:txBody>
      </p:sp>
    </p:spTree>
    <p:extLst>
      <p:ext uri="{BB962C8B-B14F-4D97-AF65-F5344CB8AC3E}">
        <p14:creationId xmlns:p14="http://schemas.microsoft.com/office/powerpoint/2010/main" val="111035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31229"/>
            <a:ext cx="78867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學習內容符號說明</a:t>
            </a:r>
          </a:p>
        </p:txBody>
      </p:sp>
      <p:sp>
        <p:nvSpPr>
          <p:cNvPr id="3" name="內容版面配置區 2"/>
          <p:cNvSpPr>
            <a:spLocks noGrp="1"/>
          </p:cNvSpPr>
          <p:nvPr>
            <p:ph idx="1"/>
          </p:nvPr>
        </p:nvSpPr>
        <p:spPr>
          <a:xfrm>
            <a:off x="535781" y="1556792"/>
            <a:ext cx="8072438" cy="4018359"/>
          </a:xfrm>
        </p:spPr>
        <p:txBody>
          <a:bodyPr/>
          <a:lstStyle/>
          <a:p>
            <a:r>
              <a:rPr lang="zh-TW" altLang="zh-TW" dirty="0">
                <a:solidFill>
                  <a:srgbClr val="000000"/>
                </a:solidFill>
                <a:latin typeface="微軟正黑體" panose="020B0604030504040204" pitchFamily="34" charset="-120"/>
                <a:ea typeface="微軟正黑體" panose="020B0604030504040204" pitchFamily="34" charset="-120"/>
              </a:rPr>
              <a:t>※ 為</a:t>
            </a:r>
            <a:r>
              <a:rPr lang="zh-TW" altLang="zh-TW" dirty="0">
                <a:solidFill>
                  <a:srgbClr val="FF0000"/>
                </a:solidFill>
                <a:latin typeface="微軟正黑體" panose="020B0604030504040204" pitchFamily="34" charset="-120"/>
                <a:ea typeface="微軟正黑體" panose="020B0604030504040204" pitchFamily="34" charset="-120"/>
              </a:rPr>
              <a:t>進階或延伸</a:t>
            </a:r>
            <a:r>
              <a:rPr lang="zh-TW" altLang="zh-TW" dirty="0">
                <a:solidFill>
                  <a:srgbClr val="000000"/>
                </a:solidFill>
                <a:latin typeface="微軟正黑體" panose="020B0604030504040204" pitchFamily="34" charset="-120"/>
                <a:ea typeface="微軟正黑體" panose="020B0604030504040204" pitchFamily="34" charset="-120"/>
              </a:rPr>
              <a:t>教材，教師宜適當補充，建議</a:t>
            </a:r>
            <a:r>
              <a:rPr lang="zh-TW" altLang="zh-TW" dirty="0">
                <a:solidFill>
                  <a:srgbClr val="FF0000"/>
                </a:solidFill>
                <a:latin typeface="微軟正黑體" panose="020B0604030504040204" pitchFamily="34" charset="-120"/>
                <a:ea typeface="微軟正黑體" panose="020B0604030504040204" pitchFamily="34" charset="-120"/>
              </a:rPr>
              <a:t>不納入</a:t>
            </a:r>
            <a:r>
              <a:rPr lang="zh-TW" altLang="zh-TW" dirty="0">
                <a:solidFill>
                  <a:srgbClr val="000000"/>
                </a:solidFill>
                <a:latin typeface="微軟正黑體" panose="020B0604030504040204" pitchFamily="34" charset="-120"/>
                <a:ea typeface="微軟正黑體" panose="020B0604030504040204" pitchFamily="34" charset="-120"/>
              </a:rPr>
              <a:t>大型考試的範圍。</a:t>
            </a:r>
          </a:p>
          <a:p>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000000"/>
                </a:solidFill>
                <a:latin typeface="微軟正黑體" panose="020B0604030504040204" pitchFamily="34" charset="-120"/>
                <a:ea typeface="微軟正黑體" panose="020B0604030504040204" pitchFamily="34" charset="-120"/>
              </a:rPr>
              <a:t>  </a:t>
            </a:r>
            <a:r>
              <a:rPr lang="zh-TW" altLang="zh-TW" dirty="0">
                <a:solidFill>
                  <a:srgbClr val="000000"/>
                </a:solidFill>
                <a:latin typeface="微軟正黑體" panose="020B0604030504040204" pitchFamily="34" charset="-120"/>
                <a:ea typeface="微軟正黑體" panose="020B0604030504040204" pitchFamily="34" charset="-120"/>
              </a:rPr>
              <a:t>建議</a:t>
            </a:r>
            <a:r>
              <a:rPr lang="zh-TW" altLang="zh-TW" dirty="0">
                <a:solidFill>
                  <a:srgbClr val="FF0000"/>
                </a:solidFill>
                <a:latin typeface="微軟正黑體" panose="020B0604030504040204" pitchFamily="34" charset="-120"/>
                <a:ea typeface="微軟正黑體" panose="020B0604030504040204" pitchFamily="34" charset="-120"/>
              </a:rPr>
              <a:t>不列為</a:t>
            </a:r>
            <a:r>
              <a:rPr lang="zh-TW" altLang="zh-TW" dirty="0">
                <a:solidFill>
                  <a:srgbClr val="000000"/>
                </a:solidFill>
                <a:latin typeface="微軟正黑體" panose="020B0604030504040204" pitchFamily="34" charset="-120"/>
                <a:ea typeface="微軟正黑體" panose="020B0604030504040204" pitchFamily="34" charset="-120"/>
              </a:rPr>
              <a:t>評量的</a:t>
            </a:r>
            <a:r>
              <a:rPr lang="zh-TW" altLang="zh-TW" dirty="0">
                <a:solidFill>
                  <a:srgbClr val="FF0000"/>
                </a:solidFill>
                <a:latin typeface="微軟正黑體" panose="020B0604030504040204" pitchFamily="34" charset="-120"/>
                <a:ea typeface="微軟正黑體" panose="020B0604030504040204" pitchFamily="34" charset="-120"/>
              </a:rPr>
              <a:t>直接命題</a:t>
            </a:r>
            <a:r>
              <a:rPr lang="zh-TW" altLang="zh-TW" dirty="0">
                <a:solidFill>
                  <a:srgbClr val="000000"/>
                </a:solidFill>
                <a:latin typeface="微軟正黑體" panose="020B0604030504040204" pitchFamily="34" charset="-120"/>
                <a:ea typeface="微軟正黑體" panose="020B0604030504040204" pitchFamily="34" charset="-120"/>
              </a:rPr>
              <a:t>對象，可融入其他課題的評量之中。</a:t>
            </a:r>
          </a:p>
          <a:p>
            <a:r>
              <a:rPr lang="zh-TW" altLang="zh-TW" dirty="0">
                <a:solidFill>
                  <a:srgbClr val="000000"/>
                </a:solidFill>
                <a:latin typeface="微軟正黑體" panose="020B0604030504040204" pitchFamily="34" charset="-120"/>
                <a:ea typeface="微軟正黑體" panose="020B0604030504040204" pitchFamily="34" charset="-120"/>
              </a:rPr>
              <a:t>＃ </a:t>
            </a:r>
            <a:r>
              <a:rPr lang="zh-TW" altLang="zh-TW" dirty="0">
                <a:solidFill>
                  <a:srgbClr val="FF0000"/>
                </a:solidFill>
                <a:latin typeface="微軟正黑體" panose="020B0604030504040204" pitchFamily="34" charset="-120"/>
                <a:ea typeface="微軟正黑體" panose="020B0604030504040204" pitchFamily="34" charset="-120"/>
              </a:rPr>
              <a:t>不必設置</a:t>
            </a:r>
            <a:r>
              <a:rPr lang="zh-TW" altLang="zh-TW" dirty="0">
                <a:solidFill>
                  <a:srgbClr val="000000"/>
                </a:solidFill>
                <a:latin typeface="微軟正黑體" panose="020B0604030504040204" pitchFamily="34" charset="-120"/>
                <a:ea typeface="微軟正黑體" panose="020B0604030504040204" pitchFamily="34" charset="-120"/>
              </a:rPr>
              <a:t>獨立的</a:t>
            </a:r>
            <a:r>
              <a:rPr lang="zh-TW" altLang="zh-TW" dirty="0">
                <a:solidFill>
                  <a:srgbClr val="FF0000"/>
                </a:solidFill>
                <a:latin typeface="微軟正黑體" panose="020B0604030504040204" pitchFamily="34" charset="-120"/>
                <a:ea typeface="微軟正黑體" panose="020B0604030504040204" pitchFamily="34" charset="-120"/>
              </a:rPr>
              <a:t>教學單元</a:t>
            </a:r>
            <a:r>
              <a:rPr lang="zh-TW"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宜</a:t>
            </a:r>
            <a:r>
              <a:rPr lang="zh-TW" altLang="zh-TW" dirty="0">
                <a:solidFill>
                  <a:srgbClr val="000000"/>
                </a:solidFill>
                <a:latin typeface="微軟正黑體" panose="020B0604030504040204" pitchFamily="34" charset="-120"/>
                <a:ea typeface="微軟正黑體" panose="020B0604030504040204" pitchFamily="34" charset="-120"/>
              </a:rPr>
              <a:t>融入適當課題，在合理的脈絡中教授。</a:t>
            </a:r>
          </a:p>
        </p:txBody>
      </p:sp>
      <p:pic>
        <p:nvPicPr>
          <p:cNvPr id="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1009" y="4225158"/>
            <a:ext cx="2495551"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34</a:t>
            </a:r>
            <a:endParaRPr lang="zh-TW" altLang="en-US" sz="1200" dirty="0">
              <a:solidFill>
                <a:srgbClr val="898989"/>
              </a:solidFill>
            </a:endParaRPr>
          </a:p>
        </p:txBody>
      </p:sp>
    </p:spTree>
    <p:extLst>
      <p:ext uri="{BB962C8B-B14F-4D97-AF65-F5344CB8AC3E}">
        <p14:creationId xmlns:p14="http://schemas.microsoft.com/office/powerpoint/2010/main" val="404377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D82C359-7170-4A7E-9C99-3361A472D88A}"/>
              </a:ext>
            </a:extLst>
          </p:cNvPr>
          <p:cNvSpPr>
            <a:spLocks noGrp="1"/>
          </p:cNvSpPr>
          <p:nvPr>
            <p:ph type="title"/>
          </p:nvPr>
        </p:nvSpPr>
        <p:spPr>
          <a:xfrm>
            <a:off x="0" y="182080"/>
            <a:ext cx="91440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國小階段</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：後續學習的先備經驗</a:t>
            </a:r>
          </a:p>
        </p:txBody>
      </p:sp>
      <p:sp>
        <p:nvSpPr>
          <p:cNvPr id="3" name="內容版面配置區 2">
            <a:extLst>
              <a:ext uri="{FF2B5EF4-FFF2-40B4-BE49-F238E27FC236}">
                <a16:creationId xmlns:a16="http://schemas.microsoft.com/office/drawing/2014/main" xmlns="" id="{550A145E-319A-4DD3-B6F9-2A0439866734}"/>
              </a:ext>
            </a:extLst>
          </p:cNvPr>
          <p:cNvSpPr>
            <a:spLocks noGrp="1"/>
          </p:cNvSpPr>
          <p:nvPr>
            <p:ph idx="1"/>
          </p:nvPr>
        </p:nvSpPr>
        <p:spPr>
          <a:xfrm>
            <a:off x="605590" y="1620362"/>
            <a:ext cx="7992889" cy="4922409"/>
          </a:xfrm>
        </p:spPr>
        <p:txBody>
          <a:bodyPr>
            <a:normAutofit/>
          </a:bodyPr>
          <a:lstStyle/>
          <a:p>
            <a:pPr lvl="0" algn="just">
              <a:lnSpc>
                <a:spcPct val="100000"/>
              </a:lnSpc>
            </a:pPr>
            <a:r>
              <a:rPr lang="zh-TW" altLang="en-US" b="1" dirty="0">
                <a:solidFill>
                  <a:srgbClr val="0070C0"/>
                </a:solidFill>
                <a:latin typeface="Microsoft JhengHei" charset="-120"/>
                <a:ea typeface="Microsoft JhengHei" charset="-120"/>
                <a:cs typeface="Microsoft JhengHei" charset="-120"/>
              </a:rPr>
              <a:t>數與</a:t>
            </a:r>
            <a:r>
              <a:rPr lang="zh-TW" altLang="en-US" b="1" dirty="0" smtClean="0">
                <a:solidFill>
                  <a:srgbClr val="0070C0"/>
                </a:solidFill>
                <a:latin typeface="Microsoft JhengHei" charset="-120"/>
                <a:ea typeface="Microsoft JhengHei" charset="-120"/>
                <a:cs typeface="Microsoft JhengHei" charset="-120"/>
              </a:rPr>
              <a:t>量</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N)</a:t>
            </a:r>
            <a:r>
              <a:rPr lang="zh-TW" altLang="en-US" b="1" dirty="0">
                <a:latin typeface="Microsoft JhengHei" charset="-120"/>
                <a:ea typeface="Microsoft JhengHei" charset="-120"/>
                <a:cs typeface="Microsoft JhengHei" charset="-12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數</a:t>
            </a:r>
            <a:r>
              <a:rPr lang="en-US" altLang="zh-TW" dirty="0">
                <a:solidFill>
                  <a:prstClr val="black"/>
                </a:solidFill>
                <a:latin typeface="微軟正黑體" pitchFamily="34" charset="-120"/>
                <a:ea typeface="微軟正黑體" pitchFamily="34" charset="-120"/>
                <a:cs typeface="Times New Roman" panose="02020603050405020304" pitchFamily="18" charset="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整數、分數、小數</a:t>
            </a:r>
            <a:r>
              <a:rPr lang="en-US" altLang="zh-TW" dirty="0">
                <a:solidFill>
                  <a:prstClr val="black"/>
                </a:solidFill>
                <a:latin typeface="微軟正黑體" pitchFamily="34" charset="-120"/>
                <a:ea typeface="微軟正黑體" pitchFamily="34" charset="-120"/>
                <a:cs typeface="Times New Roman" panose="02020603050405020304" pitchFamily="18" charset="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，量</a:t>
            </a:r>
            <a:r>
              <a:rPr lang="en-US" altLang="zh-TW" dirty="0">
                <a:solidFill>
                  <a:prstClr val="black"/>
                </a:solidFill>
                <a:latin typeface="微軟正黑體" pitchFamily="34" charset="-120"/>
                <a:ea typeface="微軟正黑體" pitchFamily="34" charset="-120"/>
                <a:cs typeface="Times New Roman" panose="02020603050405020304" pitchFamily="18" charset="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長度、時間、重量、容量、角度、面積、體積、速度</a:t>
            </a:r>
            <a:r>
              <a:rPr lang="en-US" altLang="zh-TW" dirty="0">
                <a:solidFill>
                  <a:prstClr val="black"/>
                </a:solidFill>
                <a:latin typeface="微軟正黑體" pitchFamily="34" charset="-120"/>
                <a:ea typeface="微軟正黑體" pitchFamily="34" charset="-120"/>
                <a:cs typeface="Times New Roman" panose="02020603050405020304" pitchFamily="18" charset="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，最基本之應用</a:t>
            </a:r>
            <a:r>
              <a:rPr lang="en-US" altLang="zh-TW" dirty="0">
                <a:solidFill>
                  <a:prstClr val="black"/>
                </a:solidFill>
                <a:latin typeface="微軟正黑體" pitchFamily="34" charset="-120"/>
                <a:ea typeface="微軟正黑體" pitchFamily="34" charset="-120"/>
                <a:cs typeface="Times New Roman" panose="02020603050405020304" pitchFamily="18" charset="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比</a:t>
            </a:r>
            <a:r>
              <a:rPr lang="en-US" altLang="zh-TW" dirty="0">
                <a:solidFill>
                  <a:prstClr val="black"/>
                </a:solidFill>
                <a:latin typeface="微軟正黑體" pitchFamily="34" charset="-120"/>
                <a:ea typeface="微軟正黑體" pitchFamily="34" charset="-120"/>
                <a:cs typeface="Times New Roman" panose="02020603050405020304" pitchFamily="18" charset="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a:t>
            </a:r>
          </a:p>
          <a:p>
            <a:pPr lvl="0" algn="just">
              <a:lnSpc>
                <a:spcPct val="100000"/>
              </a:lnSpc>
            </a:pPr>
            <a:r>
              <a:rPr lang="zh-TW" altLang="en-US" b="1" dirty="0" smtClean="0">
                <a:solidFill>
                  <a:srgbClr val="0070C0"/>
                </a:solidFill>
                <a:latin typeface="Microsoft JhengHei" charset="-120"/>
                <a:ea typeface="Microsoft JhengHei" charset="-120"/>
                <a:cs typeface="Microsoft JhengHei" charset="-120"/>
              </a:rPr>
              <a:t>幾何</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S)</a:t>
            </a:r>
            <a:r>
              <a:rPr lang="zh-TW" altLang="en-US" b="1" dirty="0">
                <a:latin typeface="Microsoft JhengHei" charset="-120"/>
                <a:ea typeface="Microsoft JhengHei" charset="-120"/>
                <a:cs typeface="Microsoft JhengHei" charset="-12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人作為視覺動物的直觀知識。</a:t>
            </a:r>
            <a:r>
              <a:rPr lang="zh-TW" altLang="en-US" sz="2800" dirty="0">
                <a:solidFill>
                  <a:prstClr val="black"/>
                </a:solidFill>
                <a:latin typeface="微軟正黑體" pitchFamily="34" charset="-120"/>
                <a:ea typeface="微軟正黑體" pitchFamily="34" charset="-120"/>
                <a:cs typeface="Times New Roman" panose="02020603050405020304" pitchFamily="18" charset="0"/>
              </a:rPr>
              <a:t>常見形體、幾何要素、幾何觀念</a:t>
            </a:r>
            <a:r>
              <a:rPr lang="en-US" altLang="zh-TW" sz="280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800" dirty="0">
                <a:solidFill>
                  <a:prstClr val="black"/>
                </a:solidFill>
                <a:latin typeface="微軟正黑體" pitchFamily="34" charset="-120"/>
                <a:ea typeface="微軟正黑體" pitchFamily="34" charset="-120"/>
                <a:cs typeface="Times New Roman" panose="02020603050405020304" pitchFamily="18" charset="0"/>
              </a:rPr>
              <a:t>對稱、全等、縮放</a:t>
            </a:r>
            <a:r>
              <a:rPr lang="en-US" altLang="zh-TW" sz="280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800" dirty="0">
                <a:solidFill>
                  <a:prstClr val="black"/>
                </a:solidFill>
                <a:latin typeface="微軟正黑體" pitchFamily="34" charset="-120"/>
                <a:ea typeface="微軟正黑體" pitchFamily="34" charset="-120"/>
                <a:cs typeface="Times New Roman" panose="02020603050405020304" pitchFamily="18" charset="0"/>
              </a:rPr>
              <a:t>。基於形數關係的簡單推理。</a:t>
            </a:r>
            <a:endParaRPr lang="en-US" altLang="zh-TW" sz="2800" dirty="0">
              <a:solidFill>
                <a:prstClr val="black"/>
              </a:solidFill>
              <a:latin typeface="微軟正黑體" pitchFamily="34" charset="-120"/>
              <a:ea typeface="微軟正黑體" pitchFamily="34" charset="-120"/>
              <a:cs typeface="Times New Roman" panose="02020603050405020304" pitchFamily="18" charset="0"/>
            </a:endParaRPr>
          </a:p>
          <a:p>
            <a:pPr lvl="0" algn="just">
              <a:lnSpc>
                <a:spcPct val="100000"/>
              </a:lnSpc>
            </a:pPr>
            <a:r>
              <a:rPr lang="zh-TW" altLang="en-US" b="1" dirty="0" smtClean="0">
                <a:solidFill>
                  <a:srgbClr val="0070C0"/>
                </a:solidFill>
                <a:latin typeface="Microsoft JhengHei" charset="-120"/>
                <a:ea typeface="Microsoft JhengHei" charset="-120"/>
                <a:cs typeface="Microsoft JhengHei" charset="-120"/>
              </a:rPr>
              <a:t>關係</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R)</a:t>
            </a:r>
            <a:r>
              <a:rPr lang="zh-TW" altLang="en-US" b="1" dirty="0">
                <a:latin typeface="Microsoft JhengHei" charset="-120"/>
                <a:ea typeface="Microsoft JhengHei" charset="-120"/>
                <a:cs typeface="Microsoft JhengHei" charset="-12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國中代數前置經驗。</a:t>
            </a:r>
            <a:r>
              <a:rPr lang="zh-TW" altLang="en-US" sz="2800" dirty="0">
                <a:solidFill>
                  <a:prstClr val="black"/>
                </a:solidFill>
                <a:latin typeface="微軟正黑體" pitchFamily="34" charset="-120"/>
                <a:ea typeface="微軟正黑體" pitchFamily="34" charset="-120"/>
                <a:cs typeface="Times New Roman" panose="02020603050405020304" pitchFamily="18" charset="0"/>
              </a:rPr>
              <a:t>運算規律、模式規律。符號、算式</a:t>
            </a:r>
            <a:r>
              <a:rPr lang="en-US" altLang="zh-TW" sz="280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800" dirty="0">
                <a:solidFill>
                  <a:prstClr val="black"/>
                </a:solidFill>
                <a:latin typeface="微軟正黑體" pitchFamily="34" charset="-120"/>
                <a:ea typeface="微軟正黑體" pitchFamily="34" charset="-120"/>
                <a:cs typeface="Times New Roman" panose="02020603050405020304" pitchFamily="18" charset="0"/>
              </a:rPr>
              <a:t>橫式</a:t>
            </a:r>
            <a:r>
              <a:rPr lang="en-US" altLang="zh-TW" sz="280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800" dirty="0">
                <a:solidFill>
                  <a:prstClr val="black"/>
                </a:solidFill>
                <a:latin typeface="微軟正黑體" pitchFamily="34" charset="-120"/>
                <a:ea typeface="微軟正黑體" pitchFamily="34" charset="-120"/>
                <a:cs typeface="Times New Roman" panose="02020603050405020304" pitchFamily="18" charset="0"/>
              </a:rPr>
              <a:t>、併式、公式。</a:t>
            </a:r>
          </a:p>
          <a:p>
            <a:pPr lvl="0" algn="just">
              <a:lnSpc>
                <a:spcPct val="100000"/>
              </a:lnSpc>
            </a:pPr>
            <a:r>
              <a:rPr lang="zh-TW" altLang="en-US" b="1" dirty="0" smtClean="0">
                <a:solidFill>
                  <a:srgbClr val="0070C0"/>
                </a:solidFill>
                <a:latin typeface="Microsoft JhengHei" charset="-120"/>
                <a:ea typeface="Microsoft JhengHei" charset="-120"/>
                <a:cs typeface="Microsoft JhengHei" charset="-120"/>
              </a:rPr>
              <a:t>資料</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D)</a:t>
            </a:r>
            <a:r>
              <a:rPr lang="zh-TW" altLang="en-US" b="1" dirty="0">
                <a:latin typeface="Microsoft JhengHei" charset="-120"/>
                <a:ea typeface="Microsoft JhengHei" charset="-120"/>
                <a:cs typeface="Microsoft JhengHei" charset="-120"/>
              </a:rPr>
              <a:t>：</a:t>
            </a:r>
            <a:r>
              <a:rPr lang="zh-TW" altLang="en-US" dirty="0">
                <a:solidFill>
                  <a:prstClr val="black"/>
                </a:solidFill>
                <a:latin typeface="微軟正黑體" pitchFamily="34" charset="-120"/>
                <a:ea typeface="微軟正黑體" pitchFamily="34" charset="-120"/>
                <a:cs typeface="Times New Roman" panose="02020603050405020304" pitchFamily="18" charset="0"/>
              </a:rPr>
              <a:t>蒐集、紀錄、表示、報讀與溝通、常用圖表。可能性。</a:t>
            </a:r>
            <a:endParaRPr lang="en-US" altLang="zh-TW" dirty="0">
              <a:solidFill>
                <a:prstClr val="black"/>
              </a:solidFill>
              <a:latin typeface="微軟正黑體" pitchFamily="34" charset="-120"/>
              <a:ea typeface="微軟正黑體" pitchFamily="34" charset="-120"/>
              <a:cs typeface="Times New Roman" panose="02020603050405020304" pitchFamily="18" charset="0"/>
            </a:endParaRPr>
          </a:p>
          <a:p>
            <a:pPr lvl="0"/>
            <a:endParaRPr lang="zh-TW" altLang="en-US" dirty="0">
              <a:solidFill>
                <a:prstClr val="black"/>
              </a:solidFill>
              <a:latin typeface="標楷體" panose="03000509000000000000" pitchFamily="65" charset="-120"/>
              <a:ea typeface="標楷體" panose="03000509000000000000" pitchFamily="65" charset="-120"/>
            </a:endParaRPr>
          </a:p>
          <a:p>
            <a:pPr marL="0" indent="0"/>
            <a:endParaRPr lang="zh-TW" altLang="en-US" sz="2800" dirty="0">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xmlns="" id="{7E0EE704-74FF-4BE3-8DF6-D7C959687C11}"/>
              </a:ext>
            </a:extLst>
          </p:cNvPr>
          <p:cNvSpPr>
            <a:spLocks noGrp="1"/>
          </p:cNvSpPr>
          <p:nvPr>
            <p:ph type="sldNum" sz="quarter" idx="12"/>
          </p:nvPr>
        </p:nvSpPr>
        <p:spPr>
          <a:xfrm>
            <a:off x="7086600" y="6492875"/>
            <a:ext cx="2057400" cy="365125"/>
          </a:xfrm>
        </p:spPr>
        <p:txBody>
          <a:bodyPr/>
          <a:lstStyle/>
          <a:p>
            <a:fld id="{A5D60DA8-43B6-4522-9FD3-91AEFA8EA617}" type="slidenum">
              <a:rPr lang="zh-TW" altLang="en-US" smtClean="0">
                <a:solidFill>
                  <a:prstClr val="black">
                    <a:tint val="75000"/>
                  </a:prstClr>
                </a:solidFill>
                <a:ea typeface="標楷體" panose="03000509000000000000" pitchFamily="65" charset="-120"/>
                <a:cs typeface="Calibri" panose="020F0502020204030204" pitchFamily="34" charset="0"/>
              </a:rPr>
              <a:pPr/>
              <a:t>35</a:t>
            </a:fld>
            <a:endParaRPr lang="zh-TW" altLang="en-US" dirty="0">
              <a:solidFill>
                <a:prstClr val="black">
                  <a:tint val="75000"/>
                </a:prstClr>
              </a:solidFill>
              <a:ea typeface="標楷體" panose="03000509000000000000" pitchFamily="65" charset="-120"/>
              <a:cs typeface="Calibri" panose="020F0502020204030204" pitchFamily="34" charset="0"/>
            </a:endParaRPr>
          </a:p>
        </p:txBody>
      </p:sp>
      <p:sp>
        <p:nvSpPr>
          <p:cNvPr id="6" name="矩形 5"/>
          <p:cNvSpPr/>
          <p:nvPr/>
        </p:nvSpPr>
        <p:spPr>
          <a:xfrm flipV="1">
            <a:off x="605591" y="1259414"/>
            <a:ext cx="799288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0" lang="zh-TW" altLang="en-US">
              <a:solidFill>
                <a:prstClr val="white"/>
              </a:solidFill>
              <a:latin typeface="Calibri"/>
              <a:ea typeface="新細明體" panose="02020500000000000000" pitchFamily="18" charset="-120"/>
            </a:endParaRPr>
          </a:p>
        </p:txBody>
      </p:sp>
    </p:spTree>
    <p:extLst>
      <p:ext uri="{BB962C8B-B14F-4D97-AF65-F5344CB8AC3E}">
        <p14:creationId xmlns:p14="http://schemas.microsoft.com/office/powerpoint/2010/main" val="3601777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59221"/>
            <a:ext cx="78867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國小階段</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對於</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操作活動的重視</a:t>
            </a:r>
          </a:p>
        </p:txBody>
      </p:sp>
      <p:sp>
        <p:nvSpPr>
          <p:cNvPr id="4" name="內容版面配置區 5"/>
          <p:cNvSpPr txBox="1">
            <a:spLocks/>
          </p:cNvSpPr>
          <p:nvPr/>
        </p:nvSpPr>
        <p:spPr>
          <a:xfrm>
            <a:off x="611570" y="1700808"/>
            <a:ext cx="7974805" cy="40183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zh-TW" b="1" dirty="0">
                <a:solidFill>
                  <a:srgbClr val="0070C0"/>
                </a:solidFill>
                <a:latin typeface="Microsoft JhengHei" charset="-120"/>
                <a:ea typeface="Microsoft JhengHei" charset="-120"/>
                <a:cs typeface="Microsoft JhengHei" charset="-120"/>
              </a:rPr>
              <a:t>操作活動：</a:t>
            </a:r>
            <a:r>
              <a:rPr lang="zh-TW" altLang="zh-TW" dirty="0">
                <a:latin typeface="微軟正黑體" pitchFamily="34" charset="-120"/>
                <a:ea typeface="微軟正黑體" pitchFamily="34" charset="-120"/>
                <a:cs typeface="Times New Roman" panose="02020603050405020304" pitchFamily="18" charset="0"/>
              </a:rPr>
              <a:t>泛指由操作中察覺、形成概念，甚至簡單連結各概念的各種活動。在國民小學第一或第二學習階段，由於學生處於建立各種概念的基礎時期，且數學經驗不足，必須藉生活情境來引導，因此</a:t>
            </a:r>
            <a:r>
              <a:rPr lang="zh-TW" altLang="zh-TW" dirty="0">
                <a:solidFill>
                  <a:srgbClr val="FF0000"/>
                </a:solidFill>
                <a:latin typeface="微軟正黑體" pitchFamily="34" charset="-120"/>
                <a:ea typeface="微軟正黑體" pitchFamily="34" charset="-120"/>
                <a:cs typeface="Times New Roman" panose="02020603050405020304" pitchFamily="18" charset="0"/>
              </a:rPr>
              <a:t>許多課題的教學宜先以操作活動進行</a:t>
            </a:r>
            <a:r>
              <a:rPr lang="zh-TW" altLang="zh-TW" dirty="0">
                <a:latin typeface="微軟正黑體" pitchFamily="34" charset="-120"/>
                <a:ea typeface="微軟正黑體" pitchFamily="34" charset="-120"/>
                <a:cs typeface="Times New Roman" panose="02020603050405020304" pitchFamily="18" charset="0"/>
              </a:rPr>
              <a:t>。 </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4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flipV="1">
            <a:off x="611560" y="1340768"/>
            <a:ext cx="799288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0" lang="zh-TW" altLang="en-US">
              <a:solidFill>
                <a:prstClr val="white"/>
              </a:solidFill>
              <a:latin typeface="Calibri"/>
              <a:ea typeface="新細明體" panose="02020500000000000000" pitchFamily="18" charset="-120"/>
            </a:endParaRPr>
          </a:p>
        </p:txBody>
      </p:sp>
      <p:sp>
        <p:nvSpPr>
          <p:cNvPr id="6"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36</a:t>
            </a:r>
            <a:endParaRPr lang="zh-TW" altLang="en-US" sz="1200" dirty="0">
              <a:solidFill>
                <a:srgbClr val="898989"/>
              </a:solidFill>
            </a:endParaRPr>
          </a:p>
        </p:txBody>
      </p:sp>
    </p:spTree>
    <p:extLst>
      <p:ext uri="{BB962C8B-B14F-4D97-AF65-F5344CB8AC3E}">
        <p14:creationId xmlns:p14="http://schemas.microsoft.com/office/powerpoint/2010/main" val="1525033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5EC5B95-F2A6-4400-8588-25F67095334B}"/>
              </a:ext>
            </a:extLst>
          </p:cNvPr>
          <p:cNvSpPr>
            <a:spLocks noGrp="1"/>
          </p:cNvSpPr>
          <p:nvPr>
            <p:ph type="title"/>
          </p:nvPr>
        </p:nvSpPr>
        <p:spPr>
          <a:xfrm>
            <a:off x="0" y="44677"/>
            <a:ext cx="9144000" cy="10071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國中階段：循序漸進，分布於各個年級</a:t>
            </a:r>
          </a:p>
        </p:txBody>
      </p:sp>
      <p:sp>
        <p:nvSpPr>
          <p:cNvPr id="3" name="內容版面配置區 2">
            <a:extLst>
              <a:ext uri="{FF2B5EF4-FFF2-40B4-BE49-F238E27FC236}">
                <a16:creationId xmlns:a16="http://schemas.microsoft.com/office/drawing/2014/main" xmlns="" id="{E5DB845A-F5BE-4D34-B3F4-D0505B34FF69}"/>
              </a:ext>
            </a:extLst>
          </p:cNvPr>
          <p:cNvSpPr>
            <a:spLocks noGrp="1"/>
          </p:cNvSpPr>
          <p:nvPr>
            <p:ph idx="1"/>
          </p:nvPr>
        </p:nvSpPr>
        <p:spPr>
          <a:xfrm>
            <a:off x="407623" y="1204803"/>
            <a:ext cx="8494005" cy="5085828"/>
          </a:xfrm>
        </p:spPr>
        <p:txBody>
          <a:bodyPr>
            <a:normAutofit lnSpcReduction="10000"/>
          </a:bodyPr>
          <a:lstStyle/>
          <a:p>
            <a:pPr marL="0" lvl="0" indent="0" algn="just">
              <a:lnSpc>
                <a:spcPct val="120000"/>
              </a:lnSpc>
              <a:spcBef>
                <a:spcPts val="0"/>
              </a:spcBef>
            </a:pPr>
            <a:r>
              <a:rPr lang="zh-TW" altLang="en-US" sz="2600" b="1" dirty="0">
                <a:solidFill>
                  <a:srgbClr val="0070C0"/>
                </a:solidFill>
                <a:latin typeface="Microsoft JhengHei" charset="-120"/>
                <a:ea typeface="Microsoft JhengHei" charset="-120"/>
                <a:cs typeface="Microsoft JhengHei" charset="-120"/>
              </a:rPr>
              <a:t>數與</a:t>
            </a:r>
            <a:r>
              <a:rPr lang="zh-TW" altLang="en-US" sz="2600" b="1" dirty="0" smtClean="0">
                <a:solidFill>
                  <a:srgbClr val="0070C0"/>
                </a:solidFill>
                <a:latin typeface="Microsoft JhengHei" charset="-120"/>
                <a:ea typeface="Microsoft JhengHei" charset="-120"/>
                <a:cs typeface="Microsoft JhengHei" charset="-120"/>
              </a:rPr>
              <a:t>量</a:t>
            </a:r>
            <a:r>
              <a:rPr lang="en-US" altLang="zh-TW" sz="2600" b="1" dirty="0" smtClean="0">
                <a:solidFill>
                  <a:srgbClr val="0070C0"/>
                </a:solidFill>
                <a:latin typeface="Microsoft JhengHei" charset="-120"/>
                <a:ea typeface="Microsoft JhengHei" charset="-120"/>
                <a:cs typeface="Microsoft JhengHei" charset="-120"/>
              </a:rPr>
              <a:t>(</a:t>
            </a:r>
            <a:r>
              <a:rPr lang="en-US" altLang="zh-TW" sz="2600" b="1" dirty="0">
                <a:solidFill>
                  <a:srgbClr val="0070C0"/>
                </a:solidFill>
                <a:latin typeface="Microsoft JhengHei" charset="-120"/>
                <a:ea typeface="Microsoft JhengHei" charset="-120"/>
                <a:cs typeface="Microsoft JhengHei" charset="-120"/>
              </a:rPr>
              <a:t>N)</a:t>
            </a:r>
            <a:r>
              <a:rPr lang="zh-TW" altLang="en-US" sz="2600" b="1" dirty="0">
                <a:latin typeface="Microsoft JhengHei" charset="-120"/>
                <a:ea typeface="Microsoft JhengHei" charset="-120"/>
                <a:cs typeface="Microsoft JhengHei" charset="-120"/>
              </a:rPr>
              <a:t>：</a:t>
            </a:r>
            <a:r>
              <a:rPr lang="zh-TW" altLang="en-US" sz="2600" spc="-10" dirty="0">
                <a:latin typeface="微軟正黑體" pitchFamily="34" charset="-120"/>
                <a:ea typeface="微軟正黑體" pitchFamily="34" charset="-120"/>
                <a:cs typeface="Times New Roman" panose="02020603050405020304" pitchFamily="18" charset="0"/>
              </a:rPr>
              <a:t>七年級 </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整數、指數、比</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，八年級 </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二次方根、等差數列、等差級數、等比數列</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，九年級 </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連比</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a:t>
            </a:r>
            <a:endParaRPr lang="en-US" altLang="zh-TW" sz="2600" spc="-10" dirty="0">
              <a:latin typeface="微軟正黑體" pitchFamily="34" charset="-120"/>
              <a:ea typeface="微軟正黑體" pitchFamily="34" charset="-120"/>
              <a:cs typeface="Times New Roman" panose="02020603050405020304" pitchFamily="18" charset="0"/>
            </a:endParaRPr>
          </a:p>
          <a:p>
            <a:pPr marL="0" lvl="0" indent="0" algn="just">
              <a:lnSpc>
                <a:spcPct val="120000"/>
              </a:lnSpc>
              <a:spcBef>
                <a:spcPts val="0"/>
              </a:spcBef>
            </a:pPr>
            <a:r>
              <a:rPr lang="zh-TW" altLang="en-US" sz="2600" b="1" dirty="0">
                <a:solidFill>
                  <a:srgbClr val="0070C0"/>
                </a:solidFill>
                <a:latin typeface="Microsoft JhengHei" charset="-120"/>
                <a:ea typeface="Microsoft JhengHei" charset="-120"/>
                <a:cs typeface="Microsoft JhengHei" charset="-120"/>
              </a:rPr>
              <a:t>空間與</a:t>
            </a:r>
            <a:r>
              <a:rPr lang="zh-TW" altLang="en-US" sz="2600" b="1" dirty="0" smtClean="0">
                <a:solidFill>
                  <a:srgbClr val="0070C0"/>
                </a:solidFill>
                <a:latin typeface="Microsoft JhengHei" charset="-120"/>
                <a:ea typeface="Microsoft JhengHei" charset="-120"/>
                <a:cs typeface="Microsoft JhengHei" charset="-120"/>
              </a:rPr>
              <a:t>形狀</a:t>
            </a:r>
            <a:r>
              <a:rPr lang="en-US" altLang="zh-TW" sz="2600" b="1" dirty="0" smtClean="0">
                <a:solidFill>
                  <a:srgbClr val="0070C0"/>
                </a:solidFill>
                <a:latin typeface="Microsoft JhengHei" charset="-120"/>
                <a:ea typeface="Microsoft JhengHei" charset="-120"/>
                <a:cs typeface="Microsoft JhengHei" charset="-120"/>
              </a:rPr>
              <a:t>(</a:t>
            </a:r>
            <a:r>
              <a:rPr lang="en-US" altLang="zh-TW" sz="2600" b="1" dirty="0">
                <a:solidFill>
                  <a:srgbClr val="0070C0"/>
                </a:solidFill>
                <a:latin typeface="Microsoft JhengHei" charset="-120"/>
                <a:ea typeface="Microsoft JhengHei" charset="-120"/>
                <a:cs typeface="Microsoft JhengHei" charset="-120"/>
              </a:rPr>
              <a:t>S)</a:t>
            </a:r>
            <a:r>
              <a:rPr lang="zh-TW" altLang="en-US" sz="2600" b="1" dirty="0">
                <a:solidFill>
                  <a:srgbClr val="0070C0"/>
                </a:solidFill>
                <a:latin typeface="Microsoft JhengHei" charset="-120"/>
                <a:ea typeface="Microsoft JhengHei" charset="-120"/>
                <a:cs typeface="Microsoft JhengHei" charset="-120"/>
              </a:rPr>
              <a:t>、坐標</a:t>
            </a:r>
            <a:r>
              <a:rPr lang="zh-TW" altLang="en-US" sz="2600" b="1" dirty="0" smtClean="0">
                <a:solidFill>
                  <a:srgbClr val="0070C0"/>
                </a:solidFill>
                <a:latin typeface="Microsoft JhengHei" charset="-120"/>
                <a:ea typeface="Microsoft JhengHei" charset="-120"/>
                <a:cs typeface="Microsoft JhengHei" charset="-120"/>
              </a:rPr>
              <a:t>幾何</a:t>
            </a:r>
            <a:r>
              <a:rPr lang="en-US" altLang="zh-TW" sz="2600" b="1" dirty="0" smtClean="0">
                <a:solidFill>
                  <a:srgbClr val="0070C0"/>
                </a:solidFill>
                <a:latin typeface="Microsoft JhengHei" charset="-120"/>
                <a:ea typeface="Microsoft JhengHei" charset="-120"/>
                <a:cs typeface="Microsoft JhengHei" charset="-120"/>
              </a:rPr>
              <a:t>(</a:t>
            </a:r>
            <a:r>
              <a:rPr lang="en-US" altLang="zh-TW" sz="2600" b="1" dirty="0">
                <a:solidFill>
                  <a:srgbClr val="0070C0"/>
                </a:solidFill>
                <a:latin typeface="Microsoft JhengHei" charset="-120"/>
                <a:ea typeface="Microsoft JhengHei" charset="-120"/>
                <a:cs typeface="Microsoft JhengHei" charset="-120"/>
              </a:rPr>
              <a:t>G)</a:t>
            </a:r>
            <a:r>
              <a:rPr lang="zh-TW" altLang="en-US" sz="2600" b="1" dirty="0">
                <a:latin typeface="Microsoft JhengHei" charset="-120"/>
                <a:ea typeface="Microsoft JhengHei" charset="-120"/>
                <a:cs typeface="Microsoft JhengHei" charset="-120"/>
              </a:rPr>
              <a:t>：</a:t>
            </a:r>
            <a:r>
              <a:rPr lang="zh-TW" altLang="en-US" sz="2600" spc="-10" dirty="0">
                <a:latin typeface="微軟正黑體" pitchFamily="34" charset="-120"/>
                <a:ea typeface="微軟正黑體" pitchFamily="34" charset="-120"/>
                <a:cs typeface="Times New Roman" panose="02020603050405020304" pitchFamily="18" charset="0"/>
              </a:rPr>
              <a:t>七年級</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直觀幾何，八年級</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測量幾何，九年級</a:t>
            </a:r>
            <a:r>
              <a:rPr lang="en-US" altLang="zh-TW" sz="2600" spc="-10" dirty="0">
                <a:latin typeface="微軟正黑體" pitchFamily="34" charset="-120"/>
                <a:ea typeface="微軟正黑體" pitchFamily="34" charset="-120"/>
                <a:cs typeface="Times New Roman" panose="02020603050405020304" pitchFamily="18" charset="0"/>
              </a:rPr>
              <a:t>-</a:t>
            </a:r>
            <a:r>
              <a:rPr lang="zh-TW" altLang="en-US" sz="2600" spc="-10" dirty="0">
                <a:latin typeface="微軟正黑體" pitchFamily="34" charset="-120"/>
                <a:ea typeface="微軟正黑體" pitchFamily="34" charset="-120"/>
                <a:cs typeface="Times New Roman" panose="02020603050405020304" pitchFamily="18" charset="0"/>
              </a:rPr>
              <a:t>推理幾何。空間幾何提前至九年級開始教學 </a:t>
            </a:r>
            <a:r>
              <a:rPr lang="en-US" altLang="zh-TW" sz="2600" spc="-10" dirty="0">
                <a:latin typeface="微軟正黑體" pitchFamily="34" charset="-120"/>
                <a:ea typeface="微軟正黑體" pitchFamily="34" charset="-120"/>
                <a:cs typeface="Times New Roman" panose="02020603050405020304" pitchFamily="18" charset="0"/>
              </a:rPr>
              <a:t>(S-9-12,</a:t>
            </a:r>
            <a:r>
              <a:rPr lang="zh-TW" altLang="en-US" sz="2600" spc="-129" dirty="0">
                <a:latin typeface="微軟正黑體" pitchFamily="34" charset="-120"/>
                <a:ea typeface="微軟正黑體" pitchFamily="34" charset="-120"/>
                <a:cs typeface="Times New Roman" panose="02020603050405020304" pitchFamily="18" charset="0"/>
              </a:rPr>
              <a:t> </a:t>
            </a:r>
            <a:r>
              <a:rPr lang="en-US" altLang="zh-TW" sz="2600" spc="-10" dirty="0">
                <a:latin typeface="微軟正黑體" pitchFamily="34" charset="-120"/>
                <a:ea typeface="微軟正黑體" pitchFamily="34" charset="-120"/>
                <a:cs typeface="Times New Roman" panose="02020603050405020304" pitchFamily="18" charset="0"/>
              </a:rPr>
              <a:t>S-9-13)</a:t>
            </a:r>
            <a:r>
              <a:rPr lang="zh-TW" altLang="en-US" sz="2600" spc="-10" dirty="0">
                <a:latin typeface="微軟正黑體" pitchFamily="34" charset="-120"/>
                <a:ea typeface="微軟正黑體" pitchFamily="34" charset="-120"/>
                <a:cs typeface="Times New Roman" panose="02020603050405020304" pitchFamily="18" charset="0"/>
              </a:rPr>
              <a:t>。</a:t>
            </a:r>
            <a:endParaRPr lang="en-US" altLang="zh-TW" sz="2600" spc="-10" dirty="0">
              <a:latin typeface="微軟正黑體" pitchFamily="34" charset="-120"/>
              <a:ea typeface="微軟正黑體" pitchFamily="34" charset="-120"/>
              <a:cs typeface="Times New Roman" panose="02020603050405020304" pitchFamily="18" charset="0"/>
            </a:endParaRPr>
          </a:p>
          <a:p>
            <a:pPr marL="0" lvl="0" indent="0" algn="just">
              <a:lnSpc>
                <a:spcPct val="120000"/>
              </a:lnSpc>
              <a:spcBef>
                <a:spcPts val="0"/>
              </a:spcBef>
            </a:pPr>
            <a:r>
              <a:rPr lang="zh-TW" altLang="en-US" sz="2600" b="1" dirty="0" smtClean="0">
                <a:solidFill>
                  <a:srgbClr val="0070C0"/>
                </a:solidFill>
                <a:latin typeface="Microsoft JhengHei" charset="-120"/>
                <a:ea typeface="Microsoft JhengHei" charset="-120"/>
                <a:cs typeface="Microsoft JhengHei" charset="-120"/>
              </a:rPr>
              <a:t>代數</a:t>
            </a:r>
            <a:r>
              <a:rPr lang="en-US" altLang="zh-TW" sz="2600" b="1" dirty="0" smtClean="0">
                <a:solidFill>
                  <a:srgbClr val="0070C0"/>
                </a:solidFill>
                <a:latin typeface="Microsoft JhengHei" charset="-120"/>
                <a:ea typeface="Microsoft JhengHei" charset="-120"/>
                <a:cs typeface="Microsoft JhengHei" charset="-120"/>
              </a:rPr>
              <a:t>(</a:t>
            </a:r>
            <a:r>
              <a:rPr lang="en-US" altLang="zh-TW" sz="2600" b="1" dirty="0">
                <a:solidFill>
                  <a:srgbClr val="0070C0"/>
                </a:solidFill>
                <a:latin typeface="Microsoft JhengHei" charset="-120"/>
                <a:ea typeface="Microsoft JhengHei" charset="-120"/>
                <a:cs typeface="Microsoft JhengHei" charset="-120"/>
              </a:rPr>
              <a:t>A)</a:t>
            </a:r>
            <a:r>
              <a:rPr lang="zh-TW" altLang="en-US" sz="2600" b="1" dirty="0">
                <a:solidFill>
                  <a:srgbClr val="0070C0"/>
                </a:solidFill>
                <a:latin typeface="Microsoft JhengHei" charset="-120"/>
                <a:ea typeface="Microsoft JhengHei" charset="-120"/>
                <a:cs typeface="Microsoft JhengHei" charset="-120"/>
              </a:rPr>
              <a:t>、</a:t>
            </a:r>
            <a:r>
              <a:rPr lang="zh-TW" altLang="en-US" sz="2600" b="1" dirty="0" smtClean="0">
                <a:solidFill>
                  <a:srgbClr val="0070C0"/>
                </a:solidFill>
                <a:latin typeface="Microsoft JhengHei" charset="-120"/>
                <a:ea typeface="Microsoft JhengHei" charset="-120"/>
                <a:cs typeface="Microsoft JhengHei" charset="-120"/>
              </a:rPr>
              <a:t>函數</a:t>
            </a:r>
            <a:r>
              <a:rPr lang="en-US" altLang="zh-TW" sz="2600" b="1" dirty="0" smtClean="0">
                <a:solidFill>
                  <a:srgbClr val="0070C0"/>
                </a:solidFill>
                <a:latin typeface="Microsoft JhengHei" charset="-120"/>
                <a:ea typeface="Microsoft JhengHei" charset="-120"/>
                <a:cs typeface="Microsoft JhengHei" charset="-120"/>
              </a:rPr>
              <a:t>(</a:t>
            </a:r>
            <a:r>
              <a:rPr lang="en-US" altLang="zh-TW" sz="2600" b="1" dirty="0">
                <a:solidFill>
                  <a:srgbClr val="0070C0"/>
                </a:solidFill>
                <a:latin typeface="Microsoft JhengHei" charset="-120"/>
                <a:ea typeface="Microsoft JhengHei" charset="-120"/>
                <a:cs typeface="Microsoft JhengHei" charset="-120"/>
              </a:rPr>
              <a:t>F)</a:t>
            </a:r>
            <a:r>
              <a:rPr lang="zh-TW" altLang="en-US" sz="2600" b="1" dirty="0">
                <a:latin typeface="Microsoft JhengHei" charset="-120"/>
                <a:ea typeface="Microsoft JhengHei" charset="-120"/>
                <a:cs typeface="Microsoft JhengHei" charset="-12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七年級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一元一次方程式、二元一次方程組、  一元一次不等式</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，八年級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多項式、一元二次方程式、一元一次函數與其圖形</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，九年級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一元二次函數與其圖形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a:t>
            </a:r>
            <a:endParaRPr lang="en-US" altLang="zh-TW" sz="2600" spc="-10" dirty="0">
              <a:solidFill>
                <a:prstClr val="black"/>
              </a:solidFill>
              <a:latin typeface="微軟正黑體" pitchFamily="34" charset="-120"/>
              <a:ea typeface="微軟正黑體" pitchFamily="34" charset="-120"/>
              <a:cs typeface="Times New Roman" panose="02020603050405020304" pitchFamily="18" charset="0"/>
            </a:endParaRPr>
          </a:p>
          <a:p>
            <a:pPr marL="0" lvl="0" indent="0" algn="just">
              <a:lnSpc>
                <a:spcPct val="120000"/>
              </a:lnSpc>
              <a:spcBef>
                <a:spcPts val="0"/>
              </a:spcBef>
            </a:pPr>
            <a:r>
              <a:rPr lang="zh-TW" altLang="en-US" sz="2600" b="1" dirty="0">
                <a:solidFill>
                  <a:srgbClr val="0070C0"/>
                </a:solidFill>
                <a:latin typeface="Microsoft JhengHei" charset="-120"/>
                <a:ea typeface="Microsoft JhengHei" charset="-120"/>
                <a:cs typeface="Microsoft JhengHei" charset="-120"/>
              </a:rPr>
              <a:t>資料與不確定</a:t>
            </a:r>
            <a:r>
              <a:rPr lang="zh-TW" altLang="en-US" sz="2600" b="1" dirty="0" smtClean="0">
                <a:solidFill>
                  <a:srgbClr val="0070C0"/>
                </a:solidFill>
                <a:latin typeface="Microsoft JhengHei" charset="-120"/>
                <a:ea typeface="Microsoft JhengHei" charset="-120"/>
                <a:cs typeface="Microsoft JhengHei" charset="-120"/>
              </a:rPr>
              <a:t>性</a:t>
            </a:r>
            <a:r>
              <a:rPr lang="en-US" altLang="zh-TW" sz="2600" b="1" dirty="0" smtClean="0">
                <a:solidFill>
                  <a:srgbClr val="0070C0"/>
                </a:solidFill>
                <a:latin typeface="Microsoft JhengHei" charset="-120"/>
                <a:ea typeface="Microsoft JhengHei" charset="-120"/>
                <a:cs typeface="Microsoft JhengHei" charset="-120"/>
              </a:rPr>
              <a:t>(</a:t>
            </a:r>
            <a:r>
              <a:rPr lang="en-US" altLang="zh-TW" sz="2600" b="1" dirty="0">
                <a:solidFill>
                  <a:srgbClr val="0070C0"/>
                </a:solidFill>
                <a:latin typeface="Microsoft JhengHei" charset="-120"/>
                <a:ea typeface="Microsoft JhengHei" charset="-120"/>
                <a:cs typeface="Microsoft JhengHei" charset="-120"/>
              </a:rPr>
              <a:t>D)</a:t>
            </a:r>
            <a:r>
              <a:rPr lang="zh-TW" altLang="en-US" sz="2600" b="1" dirty="0">
                <a:latin typeface="Microsoft JhengHei" charset="-120"/>
                <a:ea typeface="Microsoft JhengHei" charset="-120"/>
                <a:cs typeface="Microsoft JhengHei" charset="-12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七年級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統計圖表與統計數據</a:t>
            </a:r>
            <a:r>
              <a:rPr lang="zh-TW" altLang="en-US" sz="2600" spc="-139" dirty="0">
                <a:solidFill>
                  <a:prstClr val="black"/>
                </a:solidFill>
                <a:latin typeface="微軟正黑體" pitchFamily="34" charset="-120"/>
                <a:ea typeface="微軟正黑體" pitchFamily="34" charset="-120"/>
                <a:cs typeface="Times New Roman" panose="02020603050405020304" pitchFamily="18" charset="0"/>
              </a:rPr>
              <a:t>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，八年級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統計資料處理</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，九年級 </a:t>
            </a:r>
            <a:r>
              <a:rPr lang="en-US" altLang="zh-TW" sz="2600" spc="-10" dirty="0">
                <a:solidFill>
                  <a:prstClr val="black"/>
                </a:solidFill>
                <a:latin typeface="微軟正黑體" pitchFamily="34" charset="-120"/>
                <a:ea typeface="微軟正黑體" pitchFamily="34" charset="-120"/>
                <a:cs typeface="Times New Roman" panose="02020603050405020304" pitchFamily="18" charset="0"/>
              </a:rPr>
              <a:t>(</a:t>
            </a:r>
            <a:r>
              <a:rPr lang="zh-TW" altLang="en-US" sz="2600" spc="-10" dirty="0">
                <a:solidFill>
                  <a:prstClr val="black"/>
                </a:solidFill>
                <a:latin typeface="微軟正黑體" pitchFamily="34" charset="-120"/>
                <a:ea typeface="微軟正黑體" pitchFamily="34" charset="-120"/>
                <a:cs typeface="Times New Roman" panose="02020603050405020304" pitchFamily="18" charset="0"/>
              </a:rPr>
              <a:t>統計數據的分布、機率 。</a:t>
            </a:r>
            <a:endParaRPr lang="zh-TW" altLang="en-US" sz="2600" dirty="0">
              <a:solidFill>
                <a:prstClr val="black"/>
              </a:solidFill>
              <a:latin typeface="微軟正黑體" pitchFamily="34" charset="-120"/>
              <a:ea typeface="微軟正黑體" pitchFamily="34" charset="-120"/>
              <a:cs typeface="Times New Roman" panose="02020603050405020304" pitchFamily="18" charset="0"/>
            </a:endParaRPr>
          </a:p>
          <a:p>
            <a:pPr marL="623323" indent="0" algn="just">
              <a:lnSpc>
                <a:spcPct val="120000"/>
              </a:lnSpc>
              <a:spcBef>
                <a:spcPts val="10"/>
              </a:spcBef>
              <a:buNone/>
            </a:pPr>
            <a:endParaRPr lang="zh-TW" altLang="en-US" sz="2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xmlns="" id="{5C9251CC-F8F4-40DC-9080-309A9D7855BB}"/>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60DA8-43B6-4522-9FD3-91AEFA8EA617}"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TW"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矩形 5"/>
          <p:cNvSpPr/>
          <p:nvPr/>
        </p:nvSpPr>
        <p:spPr>
          <a:xfrm flipV="1">
            <a:off x="575556" y="983279"/>
            <a:ext cx="799288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0" lang="zh-TW" altLang="en-US">
              <a:solidFill>
                <a:prstClr val="white"/>
              </a:solidFill>
              <a:latin typeface="Calibri"/>
              <a:ea typeface="新細明體" panose="02020500000000000000" pitchFamily="18" charset="-120"/>
            </a:endParaRPr>
          </a:p>
        </p:txBody>
      </p:sp>
    </p:spTree>
    <p:extLst>
      <p:ext uri="{BB962C8B-B14F-4D97-AF65-F5344CB8AC3E}">
        <p14:creationId xmlns:p14="http://schemas.microsoft.com/office/powerpoint/2010/main" val="576920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3C84699-210B-495B-9ED1-949031C6C9AC}"/>
              </a:ext>
            </a:extLst>
          </p:cNvPr>
          <p:cNvSpPr>
            <a:spLocks noGrp="1"/>
          </p:cNvSpPr>
          <p:nvPr>
            <p:ph type="title"/>
          </p:nvPr>
        </p:nvSpPr>
        <p:spPr>
          <a:xfrm>
            <a:off x="611560" y="-32776"/>
            <a:ext cx="78867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國中階段：減法原則</a:t>
            </a:r>
          </a:p>
        </p:txBody>
      </p:sp>
      <p:sp>
        <p:nvSpPr>
          <p:cNvPr id="3" name="內容版面配置區 2">
            <a:extLst>
              <a:ext uri="{FF2B5EF4-FFF2-40B4-BE49-F238E27FC236}">
                <a16:creationId xmlns:a16="http://schemas.microsoft.com/office/drawing/2014/main" xmlns="" id="{0D634EF6-670F-4554-9794-44F45C71B705}"/>
              </a:ext>
            </a:extLst>
          </p:cNvPr>
          <p:cNvSpPr>
            <a:spLocks noGrp="1"/>
          </p:cNvSpPr>
          <p:nvPr>
            <p:ph idx="1"/>
          </p:nvPr>
        </p:nvSpPr>
        <p:spPr>
          <a:xfrm>
            <a:off x="440675" y="1332700"/>
            <a:ext cx="8372820" cy="5342737"/>
          </a:xfrm>
        </p:spPr>
        <p:txBody>
          <a:bodyPr>
            <a:normAutofit/>
          </a:bodyPr>
          <a:lstStyle/>
          <a:p>
            <a:pPr marL="0" lvl="0" indent="0" algn="just">
              <a:lnSpc>
                <a:spcPct val="100000"/>
              </a:lnSpc>
              <a:spcBef>
                <a:spcPts val="0"/>
              </a:spcBef>
            </a:pPr>
            <a:r>
              <a:rPr lang="zh-TW" altLang="en-US" b="1" dirty="0">
                <a:solidFill>
                  <a:srgbClr val="0070C0"/>
                </a:solidFill>
                <a:latin typeface="Microsoft JhengHei" charset="-120"/>
                <a:ea typeface="Microsoft JhengHei" charset="-120"/>
                <a:cs typeface="Microsoft JhengHei" charset="-120"/>
              </a:rPr>
              <a:t>數與</a:t>
            </a:r>
            <a:r>
              <a:rPr lang="zh-TW" altLang="en-US" b="1" dirty="0" smtClean="0">
                <a:solidFill>
                  <a:srgbClr val="0070C0"/>
                </a:solidFill>
                <a:latin typeface="Microsoft JhengHei" charset="-120"/>
                <a:ea typeface="Microsoft JhengHei" charset="-120"/>
                <a:cs typeface="Microsoft JhengHei" charset="-120"/>
              </a:rPr>
              <a:t>量</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N</a:t>
            </a:r>
            <a:r>
              <a:rPr lang="en-US" altLang="zh-TW" b="1" dirty="0" smtClean="0">
                <a:solidFill>
                  <a:srgbClr val="0070C0"/>
                </a:solidFill>
                <a:latin typeface="Microsoft JhengHei" charset="-120"/>
                <a:ea typeface="Microsoft JhengHei" charset="-120"/>
                <a:cs typeface="Microsoft JhengHei" charset="-120"/>
              </a:rPr>
              <a:t>)</a:t>
            </a:r>
            <a:r>
              <a:rPr lang="zh-TW" altLang="en-US" b="1" dirty="0" smtClean="0">
                <a:solidFill>
                  <a:srgbClr val="0070C0"/>
                </a:solidFill>
                <a:latin typeface="Microsoft JhengHei" charset="-120"/>
                <a:ea typeface="Microsoft JhengHei" charset="-120"/>
                <a:cs typeface="Microsoft JhengHei" charset="-120"/>
              </a:rPr>
              <a:t>簡化</a:t>
            </a:r>
            <a:r>
              <a:rPr lang="zh-TW" altLang="en-US" b="1" spc="-10" dirty="0">
                <a:latin typeface="微軟正黑體" pitchFamily="34" charset="-120"/>
                <a:ea typeface="微軟正黑體" pitchFamily="34" charset="-120"/>
                <a:cs typeface="Times New Roman" panose="02020603050405020304" pitchFamily="18" charset="0"/>
              </a:rPr>
              <a:t>：</a:t>
            </a:r>
            <a:r>
              <a:rPr lang="zh-TW" altLang="en-US" spc="-10" dirty="0">
                <a:latin typeface="微軟正黑體" pitchFamily="34" charset="-120"/>
                <a:ea typeface="微軟正黑體" pitchFamily="34" charset="-120"/>
                <a:cs typeface="Times New Roman" panose="02020603050405020304" pitchFamily="18" charset="0"/>
              </a:rPr>
              <a:t>等差數列 </a:t>
            </a:r>
            <a:r>
              <a:rPr lang="en-US" altLang="zh-TW" spc="-10" dirty="0">
                <a:latin typeface="微軟正黑體" pitchFamily="34" charset="-120"/>
                <a:ea typeface="微軟正黑體" pitchFamily="34" charset="-120"/>
                <a:cs typeface="Times New Roman" panose="02020603050405020304" pitchFamily="18" charset="0"/>
              </a:rPr>
              <a:t>(N-8-4)</a:t>
            </a:r>
            <a:r>
              <a:rPr lang="zh-TW" altLang="en-US" spc="-10" dirty="0">
                <a:latin typeface="微軟正黑體" pitchFamily="34" charset="-120"/>
                <a:ea typeface="微軟正黑體" pitchFamily="34" charset="-120"/>
                <a:cs typeface="Times New Roman" panose="02020603050405020304" pitchFamily="18" charset="0"/>
              </a:rPr>
              <a:t>、等差級數求和</a:t>
            </a:r>
            <a:r>
              <a:rPr lang="zh-TW" altLang="en-US" spc="-149" dirty="0">
                <a:latin typeface="微軟正黑體" pitchFamily="34" charset="-120"/>
                <a:ea typeface="微軟正黑體" pitchFamily="34" charset="-120"/>
                <a:cs typeface="Times New Roman" panose="02020603050405020304" pitchFamily="18" charset="0"/>
              </a:rPr>
              <a:t> </a:t>
            </a:r>
            <a:r>
              <a:rPr lang="en-US" altLang="zh-TW" spc="-10" dirty="0">
                <a:latin typeface="微軟正黑體" pitchFamily="34" charset="-120"/>
                <a:ea typeface="微軟正黑體" pitchFamily="34" charset="-120"/>
                <a:cs typeface="Times New Roman" panose="02020603050405020304" pitchFamily="18" charset="0"/>
              </a:rPr>
              <a:t>(N-8-5)</a:t>
            </a:r>
            <a:r>
              <a:rPr lang="zh-TW" altLang="en-US" spc="-10" dirty="0">
                <a:latin typeface="微軟正黑體" pitchFamily="34" charset="-120"/>
                <a:ea typeface="微軟正黑體" pitchFamily="34" charset="-120"/>
                <a:cs typeface="Times New Roman" panose="02020603050405020304" pitchFamily="18" charset="0"/>
              </a:rPr>
              <a:t>、絕對值的使用</a:t>
            </a:r>
            <a:r>
              <a:rPr lang="zh-TW" altLang="en-US" spc="-188" dirty="0">
                <a:latin typeface="微軟正黑體" pitchFamily="34" charset="-120"/>
                <a:ea typeface="微軟正黑體" pitchFamily="34" charset="-120"/>
                <a:cs typeface="Times New Roman" panose="02020603050405020304" pitchFamily="18" charset="0"/>
              </a:rPr>
              <a:t> </a:t>
            </a:r>
            <a:r>
              <a:rPr lang="en-US" altLang="zh-TW" spc="-10" dirty="0">
                <a:latin typeface="微軟正黑體" pitchFamily="34" charset="-120"/>
                <a:ea typeface="微軟正黑體" pitchFamily="34" charset="-120"/>
                <a:cs typeface="Times New Roman" panose="02020603050405020304" pitchFamily="18" charset="0"/>
              </a:rPr>
              <a:t>(N-7-5)</a:t>
            </a:r>
            <a:r>
              <a:rPr lang="zh-TW" altLang="en-US" spc="-10" dirty="0">
                <a:latin typeface="微軟正黑體" pitchFamily="34" charset="-120"/>
                <a:ea typeface="微軟正黑體" pitchFamily="34" charset="-120"/>
                <a:cs typeface="Times New Roman" panose="02020603050405020304" pitchFamily="18" charset="0"/>
              </a:rPr>
              <a:t>。</a:t>
            </a:r>
            <a:endParaRPr lang="en-US" altLang="zh-TW" spc="-10" dirty="0">
              <a:latin typeface="微軟正黑體" pitchFamily="34" charset="-120"/>
              <a:ea typeface="微軟正黑體" pitchFamily="34" charset="-120"/>
              <a:cs typeface="Times New Roman" panose="02020603050405020304" pitchFamily="18" charset="0"/>
            </a:endParaRPr>
          </a:p>
          <a:p>
            <a:pPr marL="0" lvl="0" indent="0" algn="just">
              <a:lnSpc>
                <a:spcPct val="100000"/>
              </a:lnSpc>
              <a:spcBef>
                <a:spcPts val="0"/>
              </a:spcBef>
            </a:pPr>
            <a:r>
              <a:rPr lang="zh-TW" altLang="en-US" b="1" dirty="0">
                <a:solidFill>
                  <a:srgbClr val="0070C0"/>
                </a:solidFill>
                <a:latin typeface="Microsoft JhengHei" charset="-120"/>
                <a:ea typeface="Microsoft JhengHei" charset="-120"/>
                <a:cs typeface="Microsoft JhengHei" charset="-120"/>
              </a:rPr>
              <a:t>空間與</a:t>
            </a:r>
            <a:r>
              <a:rPr lang="zh-TW" altLang="en-US" b="1" dirty="0" smtClean="0">
                <a:solidFill>
                  <a:srgbClr val="0070C0"/>
                </a:solidFill>
                <a:latin typeface="Microsoft JhengHei" charset="-120"/>
                <a:ea typeface="Microsoft JhengHei" charset="-120"/>
                <a:cs typeface="Microsoft JhengHei" charset="-120"/>
              </a:rPr>
              <a:t>形狀</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S)</a:t>
            </a:r>
            <a:r>
              <a:rPr lang="zh-TW" altLang="en-US" b="1" dirty="0">
                <a:solidFill>
                  <a:srgbClr val="0070C0"/>
                </a:solidFill>
                <a:latin typeface="Microsoft JhengHei" charset="-120"/>
                <a:ea typeface="Microsoft JhengHei" charset="-120"/>
                <a:cs typeface="Microsoft JhengHei" charset="-120"/>
              </a:rPr>
              <a:t>、坐標</a:t>
            </a:r>
            <a:r>
              <a:rPr lang="zh-TW" altLang="en-US" b="1" dirty="0" smtClean="0">
                <a:solidFill>
                  <a:srgbClr val="0070C0"/>
                </a:solidFill>
                <a:latin typeface="Microsoft JhengHei" charset="-120"/>
                <a:ea typeface="Microsoft JhengHei" charset="-120"/>
                <a:cs typeface="Microsoft JhengHei" charset="-120"/>
              </a:rPr>
              <a:t>幾何</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G</a:t>
            </a:r>
            <a:r>
              <a:rPr lang="en-US" altLang="zh-TW" b="1" dirty="0" smtClean="0">
                <a:solidFill>
                  <a:srgbClr val="0070C0"/>
                </a:solidFill>
                <a:latin typeface="Microsoft JhengHei" charset="-120"/>
                <a:ea typeface="Microsoft JhengHei" charset="-120"/>
                <a:cs typeface="Microsoft JhengHei" charset="-120"/>
              </a:rPr>
              <a:t>)</a:t>
            </a:r>
            <a:r>
              <a:rPr lang="zh-TW" altLang="en-US" b="1" dirty="0" smtClean="0">
                <a:solidFill>
                  <a:srgbClr val="0070C0"/>
                </a:solidFill>
                <a:latin typeface="Microsoft JhengHei" charset="-120"/>
                <a:ea typeface="Microsoft JhengHei" charset="-120"/>
                <a:cs typeface="Microsoft JhengHei" charset="-120"/>
              </a:rPr>
              <a:t>刪減</a:t>
            </a:r>
            <a:r>
              <a:rPr lang="zh-TW" altLang="en-US" b="1" spc="-10" dirty="0">
                <a:latin typeface="微軟正黑體" pitchFamily="34" charset="-120"/>
                <a:ea typeface="微軟正黑體" pitchFamily="34" charset="-120"/>
                <a:cs typeface="Times New Roman" panose="02020603050405020304" pitchFamily="18" charset="0"/>
              </a:rPr>
              <a:t>：</a:t>
            </a:r>
            <a:r>
              <a:rPr lang="zh-TW" altLang="en-US" spc="-10" dirty="0">
                <a:latin typeface="微軟正黑體" pitchFamily="34" charset="-120"/>
                <a:ea typeface="微軟正黑體" pitchFamily="34" charset="-120"/>
                <a:cs typeface="Times New Roman" panose="02020603050405020304" pitchFamily="18" charset="0"/>
              </a:rPr>
              <a:t>弦切角、兩圓關係、兩圓的公切線、凸多邊形  外角和公式、多邊形外心與內心的意義與相關性質。</a:t>
            </a:r>
            <a:endParaRPr lang="en-US" altLang="zh-TW" spc="-10" dirty="0">
              <a:latin typeface="微軟正黑體" pitchFamily="34" charset="-120"/>
              <a:ea typeface="微軟正黑體" pitchFamily="34" charset="-120"/>
              <a:cs typeface="Times New Roman" panose="02020603050405020304" pitchFamily="18" charset="0"/>
            </a:endParaRPr>
          </a:p>
          <a:p>
            <a:pPr marL="0" lvl="0" indent="0" algn="just">
              <a:lnSpc>
                <a:spcPct val="100000"/>
              </a:lnSpc>
              <a:spcBef>
                <a:spcPts val="0"/>
              </a:spcBef>
            </a:pPr>
            <a:r>
              <a:rPr lang="zh-TW" altLang="en-US" b="1" dirty="0" smtClean="0">
                <a:solidFill>
                  <a:srgbClr val="0070C0"/>
                </a:solidFill>
                <a:latin typeface="Microsoft JhengHei" charset="-120"/>
                <a:ea typeface="Microsoft JhengHei" charset="-120"/>
                <a:cs typeface="Microsoft JhengHei" charset="-120"/>
              </a:rPr>
              <a:t>代數</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A)</a:t>
            </a:r>
            <a:r>
              <a:rPr lang="zh-TW" altLang="en-US" b="1" dirty="0">
                <a:solidFill>
                  <a:srgbClr val="0070C0"/>
                </a:solidFill>
                <a:latin typeface="Microsoft JhengHei" charset="-120"/>
                <a:ea typeface="Microsoft JhengHei" charset="-120"/>
                <a:cs typeface="Microsoft JhengHei" charset="-120"/>
              </a:rPr>
              <a:t>、</a:t>
            </a:r>
            <a:r>
              <a:rPr lang="zh-TW" altLang="en-US" b="1" dirty="0" smtClean="0">
                <a:solidFill>
                  <a:srgbClr val="0070C0"/>
                </a:solidFill>
                <a:latin typeface="Microsoft JhengHei" charset="-120"/>
                <a:ea typeface="Microsoft JhengHei" charset="-120"/>
                <a:cs typeface="Microsoft JhengHei" charset="-120"/>
              </a:rPr>
              <a:t>函數</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F</a:t>
            </a:r>
            <a:r>
              <a:rPr lang="en-US" altLang="zh-TW" b="1" dirty="0" smtClean="0">
                <a:solidFill>
                  <a:srgbClr val="0070C0"/>
                </a:solidFill>
                <a:latin typeface="Microsoft JhengHei" charset="-120"/>
                <a:ea typeface="Microsoft JhengHei" charset="-120"/>
                <a:cs typeface="Microsoft JhengHei" charset="-120"/>
              </a:rPr>
              <a:t>)</a:t>
            </a:r>
            <a:r>
              <a:rPr lang="zh-TW" altLang="en-US" b="1" dirty="0" smtClean="0">
                <a:solidFill>
                  <a:srgbClr val="0070C0"/>
                </a:solidFill>
                <a:latin typeface="Microsoft JhengHei" charset="-120"/>
                <a:ea typeface="Microsoft JhengHei" charset="-120"/>
                <a:cs typeface="Microsoft JhengHei" charset="-120"/>
              </a:rPr>
              <a:t>簡化</a:t>
            </a:r>
            <a:r>
              <a:rPr lang="zh-TW" altLang="en-US" b="1" spc="-10" dirty="0">
                <a:latin typeface="微軟正黑體" pitchFamily="34" charset="-120"/>
                <a:ea typeface="微軟正黑體" pitchFamily="34" charset="-120"/>
                <a:cs typeface="Times New Roman" panose="02020603050405020304" pitchFamily="18" charset="0"/>
              </a:rPr>
              <a:t>：</a:t>
            </a:r>
            <a:r>
              <a:rPr lang="zh-TW" altLang="en-US" spc="-10" dirty="0">
                <a:latin typeface="微軟正黑體" pitchFamily="34" charset="-120"/>
                <a:ea typeface="微軟正黑體" pitchFamily="34" charset="-120"/>
                <a:cs typeface="Times New Roman" panose="02020603050405020304" pitchFamily="18" charset="0"/>
              </a:rPr>
              <a:t>多項式的四則運算</a:t>
            </a:r>
            <a:r>
              <a:rPr lang="zh-TW" altLang="en-US" spc="-168" dirty="0">
                <a:latin typeface="微軟正黑體" pitchFamily="34" charset="-120"/>
                <a:ea typeface="微軟正黑體" pitchFamily="34" charset="-120"/>
                <a:cs typeface="Times New Roman" panose="02020603050405020304" pitchFamily="18" charset="0"/>
              </a:rPr>
              <a:t> </a:t>
            </a:r>
            <a:r>
              <a:rPr lang="en-US" altLang="zh-TW" spc="-10" dirty="0">
                <a:latin typeface="微軟正黑體" pitchFamily="34" charset="-120"/>
                <a:ea typeface="微軟正黑體" pitchFamily="34" charset="-120"/>
                <a:cs typeface="Times New Roman" panose="02020603050405020304" pitchFamily="18" charset="0"/>
              </a:rPr>
              <a:t>(A-8-3)</a:t>
            </a:r>
            <a:r>
              <a:rPr lang="zh-TW" altLang="en-US" spc="-10" dirty="0">
                <a:latin typeface="微軟正黑體" pitchFamily="34" charset="-120"/>
                <a:ea typeface="微軟正黑體" pitchFamily="34" charset="-120"/>
                <a:cs typeface="Times New Roman" panose="02020603050405020304" pitchFamily="18" charset="0"/>
              </a:rPr>
              <a:t>、因式分解的方法  </a:t>
            </a:r>
            <a:r>
              <a:rPr lang="en-US" altLang="zh-TW" spc="-10" dirty="0">
                <a:latin typeface="微軟正黑體" pitchFamily="34" charset="-120"/>
                <a:ea typeface="微軟正黑體" pitchFamily="34" charset="-120"/>
                <a:cs typeface="Times New Roman" panose="02020603050405020304" pitchFamily="18" charset="0"/>
              </a:rPr>
              <a:t>(A-8-5)</a:t>
            </a:r>
            <a:r>
              <a:rPr lang="zh-TW" altLang="en-US" spc="-10" dirty="0">
                <a:latin typeface="微軟正黑體" pitchFamily="34" charset="-120"/>
                <a:ea typeface="微軟正黑體" pitchFamily="34" charset="-120"/>
                <a:cs typeface="Times New Roman" panose="02020603050405020304" pitchFamily="18" charset="0"/>
              </a:rPr>
              <a:t>。刪減：二次函數的配方。</a:t>
            </a:r>
            <a:endParaRPr lang="en-US" altLang="zh-TW" spc="-10" dirty="0">
              <a:latin typeface="微軟正黑體" pitchFamily="34" charset="-120"/>
              <a:ea typeface="微軟正黑體" pitchFamily="34" charset="-120"/>
              <a:cs typeface="Times New Roman" panose="02020603050405020304" pitchFamily="18" charset="0"/>
            </a:endParaRPr>
          </a:p>
          <a:p>
            <a:pPr marL="0" lvl="0" indent="0" algn="just">
              <a:lnSpc>
                <a:spcPct val="100000"/>
              </a:lnSpc>
              <a:spcBef>
                <a:spcPts val="0"/>
              </a:spcBef>
            </a:pPr>
            <a:r>
              <a:rPr lang="zh-TW" altLang="en-US" b="1" dirty="0">
                <a:solidFill>
                  <a:srgbClr val="0070C0"/>
                </a:solidFill>
                <a:latin typeface="Microsoft JhengHei" charset="-120"/>
                <a:ea typeface="Microsoft JhengHei" charset="-120"/>
                <a:cs typeface="Microsoft JhengHei" charset="-120"/>
              </a:rPr>
              <a:t>資料與不確定</a:t>
            </a:r>
            <a:r>
              <a:rPr lang="zh-TW" altLang="en-US" b="1" dirty="0" smtClean="0">
                <a:solidFill>
                  <a:srgbClr val="0070C0"/>
                </a:solidFill>
                <a:latin typeface="Microsoft JhengHei" charset="-120"/>
                <a:ea typeface="Microsoft JhengHei" charset="-120"/>
                <a:cs typeface="Microsoft JhengHei" charset="-120"/>
              </a:rPr>
              <a:t>性</a:t>
            </a:r>
            <a:r>
              <a:rPr lang="en-US" altLang="zh-TW" b="1" dirty="0" smtClean="0">
                <a:solidFill>
                  <a:srgbClr val="0070C0"/>
                </a:solidFill>
                <a:latin typeface="Microsoft JhengHei" charset="-120"/>
                <a:ea typeface="Microsoft JhengHei" charset="-120"/>
                <a:cs typeface="Microsoft JhengHei" charset="-120"/>
              </a:rPr>
              <a:t>(</a:t>
            </a:r>
            <a:r>
              <a:rPr lang="en-US" altLang="zh-TW" b="1" dirty="0">
                <a:solidFill>
                  <a:srgbClr val="0070C0"/>
                </a:solidFill>
                <a:latin typeface="Microsoft JhengHei" charset="-120"/>
                <a:ea typeface="Microsoft JhengHei" charset="-120"/>
                <a:cs typeface="Microsoft JhengHei" charset="-120"/>
              </a:rPr>
              <a:t>D</a:t>
            </a:r>
            <a:r>
              <a:rPr lang="en-US" altLang="zh-TW" b="1" dirty="0" smtClean="0">
                <a:solidFill>
                  <a:srgbClr val="0070C0"/>
                </a:solidFill>
                <a:latin typeface="Microsoft JhengHei" charset="-120"/>
                <a:ea typeface="Microsoft JhengHei" charset="-120"/>
                <a:cs typeface="Microsoft JhengHei" charset="-120"/>
              </a:rPr>
              <a:t>)</a:t>
            </a:r>
            <a:r>
              <a:rPr lang="zh-TW" altLang="en-US" b="1" dirty="0" smtClean="0">
                <a:solidFill>
                  <a:srgbClr val="0070C0"/>
                </a:solidFill>
                <a:latin typeface="Microsoft JhengHei" charset="-120"/>
                <a:ea typeface="Microsoft JhengHei" charset="-120"/>
                <a:cs typeface="Microsoft JhengHei" charset="-120"/>
              </a:rPr>
              <a:t>簡化</a:t>
            </a:r>
            <a:r>
              <a:rPr lang="zh-TW" altLang="en-US" b="1" spc="-10" dirty="0">
                <a:latin typeface="微軟正黑體" pitchFamily="34" charset="-120"/>
                <a:ea typeface="微軟正黑體" pitchFamily="34" charset="-120"/>
                <a:cs typeface="Times New Roman" panose="02020603050405020304" pitchFamily="18" charset="0"/>
              </a:rPr>
              <a:t>：</a:t>
            </a:r>
            <a:r>
              <a:rPr lang="zh-TW" altLang="en-US" spc="-10" dirty="0">
                <a:latin typeface="微軟正黑體" pitchFamily="34" charset="-120"/>
                <a:ea typeface="微軟正黑體" pitchFamily="34" charset="-120"/>
                <a:cs typeface="Times New Roman" panose="02020603050405020304" pitchFamily="18" charset="0"/>
              </a:rPr>
              <a:t>統計數據的分布</a:t>
            </a:r>
            <a:r>
              <a:rPr lang="zh-TW" altLang="en-US" spc="-178" dirty="0">
                <a:latin typeface="微軟正黑體" pitchFamily="34" charset="-120"/>
                <a:ea typeface="微軟正黑體" pitchFamily="34" charset="-120"/>
                <a:cs typeface="Times New Roman" panose="02020603050405020304" pitchFamily="18" charset="0"/>
              </a:rPr>
              <a:t> </a:t>
            </a:r>
            <a:r>
              <a:rPr lang="en-US" altLang="zh-TW" spc="-10" dirty="0">
                <a:latin typeface="微軟正黑體" pitchFamily="34" charset="-120"/>
                <a:ea typeface="微軟正黑體" pitchFamily="34" charset="-120"/>
                <a:cs typeface="Times New Roman" panose="02020603050405020304" pitchFamily="18" charset="0"/>
              </a:rPr>
              <a:t>(D-9-1)</a:t>
            </a:r>
            <a:r>
              <a:rPr lang="zh-TW" altLang="en-US" spc="-10" dirty="0">
                <a:latin typeface="微軟正黑體" pitchFamily="34" charset="-120"/>
                <a:ea typeface="微軟正黑體" pitchFamily="34" charset="-120"/>
                <a:cs typeface="Times New Roman" panose="02020603050405020304" pitchFamily="18" charset="0"/>
              </a:rPr>
              <a:t>。</a:t>
            </a:r>
            <a:endParaRPr lang="zh-TW" altLang="en-US" dirty="0">
              <a:latin typeface="微軟正黑體" pitchFamily="34" charset="-120"/>
              <a:ea typeface="微軟正黑體" pitchFamily="34" charset="-12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xmlns="" id="{7E38CA2A-CE09-478A-8F9C-711CCBA7A196}"/>
              </a:ext>
            </a:extLst>
          </p:cNvPr>
          <p:cNvSpPr>
            <a:spLocks noGrp="1"/>
          </p:cNvSpPr>
          <p:nvPr>
            <p:ph type="sldNum" sz="quarter" idx="12"/>
          </p:nvPr>
        </p:nvSpPr>
        <p:spPr>
          <a:xfrm>
            <a:off x="7047266"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60DA8-43B6-4522-9FD3-91AEFA8EA617}"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TW"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矩形 5"/>
          <p:cNvSpPr/>
          <p:nvPr/>
        </p:nvSpPr>
        <p:spPr>
          <a:xfrm flipV="1">
            <a:off x="611560" y="1196752"/>
            <a:ext cx="799288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0" lang="zh-TW" altLang="en-US">
              <a:solidFill>
                <a:prstClr val="white"/>
              </a:solidFill>
              <a:latin typeface="Calibri"/>
              <a:ea typeface="新細明體" panose="02020500000000000000" pitchFamily="18" charset="-120"/>
            </a:endParaRPr>
          </a:p>
        </p:txBody>
      </p:sp>
    </p:spTree>
    <p:extLst>
      <p:ext uri="{BB962C8B-B14F-4D97-AF65-F5344CB8AC3E}">
        <p14:creationId xmlns:p14="http://schemas.microsoft.com/office/powerpoint/2010/main" val="3793824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5EC5B95-F2A6-4400-8588-25F67095334B}"/>
              </a:ext>
            </a:extLst>
          </p:cNvPr>
          <p:cNvSpPr>
            <a:spLocks noGrp="1"/>
          </p:cNvSpPr>
          <p:nvPr>
            <p:ph type="title"/>
          </p:nvPr>
        </p:nvSpPr>
        <p:spPr>
          <a:xfrm>
            <a:off x="0" y="8759"/>
            <a:ext cx="91440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高中階段：分三軌而適性揚才</a:t>
            </a:r>
          </a:p>
        </p:txBody>
      </p:sp>
      <p:sp>
        <p:nvSpPr>
          <p:cNvPr id="3" name="內容版面配置區 2">
            <a:extLst>
              <a:ext uri="{FF2B5EF4-FFF2-40B4-BE49-F238E27FC236}">
                <a16:creationId xmlns:a16="http://schemas.microsoft.com/office/drawing/2014/main" xmlns="" id="{E5DB845A-F5BE-4D34-B3F4-D0505B34FF69}"/>
              </a:ext>
            </a:extLst>
          </p:cNvPr>
          <p:cNvSpPr>
            <a:spLocks noGrp="1"/>
          </p:cNvSpPr>
          <p:nvPr>
            <p:ph idx="1"/>
          </p:nvPr>
        </p:nvSpPr>
        <p:spPr>
          <a:xfrm>
            <a:off x="363557" y="1229710"/>
            <a:ext cx="8505021" cy="5554589"/>
          </a:xfrm>
        </p:spPr>
        <p:txBody>
          <a:bodyPr>
            <a:normAutofit/>
          </a:bodyPr>
          <a:lstStyle/>
          <a:p>
            <a:pPr marL="0" lvl="0" indent="0" algn="just">
              <a:lnSpc>
                <a:spcPct val="100000"/>
              </a:lnSpc>
              <a:spcBef>
                <a:spcPts val="0"/>
              </a:spcBef>
            </a:pPr>
            <a:r>
              <a:rPr lang="zh-TW" altLang="en-US" b="1" dirty="0">
                <a:solidFill>
                  <a:srgbClr val="0070C0"/>
                </a:solidFill>
                <a:latin typeface="微軟正黑體" panose="020B0604030504040204" pitchFamily="34" charset="-120"/>
                <a:ea typeface="微軟正黑體" panose="020B0604030504040204" pitchFamily="34" charset="-120"/>
                <a:cs typeface="Microsoft JhengHei" charset="-120"/>
              </a:rPr>
              <a:t>數與</a:t>
            </a:r>
            <a:r>
              <a:rPr lang="zh-TW" altLang="en-US" b="1" dirty="0" smtClean="0">
                <a:solidFill>
                  <a:srgbClr val="0070C0"/>
                </a:solidFill>
                <a:latin typeface="微軟正黑體" panose="020B0604030504040204" pitchFamily="34" charset="-120"/>
                <a:ea typeface="微軟正黑體" panose="020B0604030504040204" pitchFamily="34" charset="-120"/>
                <a:cs typeface="Microsoft JhengHei" charset="-120"/>
              </a:rPr>
              <a:t>量</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en-US" altLang="zh-TW" b="1" dirty="0">
                <a:solidFill>
                  <a:srgbClr val="0070C0"/>
                </a:solidFill>
                <a:latin typeface="微軟正黑體" panose="020B0604030504040204" pitchFamily="34" charset="-120"/>
                <a:ea typeface="微軟正黑體" panose="020B0604030504040204" pitchFamily="34" charset="-120"/>
                <a:cs typeface="Microsoft JhengHei" charset="-120"/>
              </a:rPr>
              <a:t>N</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zh-TW" altLang="en-US" b="1" dirty="0" smtClean="0">
                <a:latin typeface="微軟正黑體" panose="020B0604030504040204" pitchFamily="34" charset="-120"/>
                <a:ea typeface="微軟正黑體" panose="020B0604030504040204" pitchFamily="34" charset="-120"/>
                <a:cs typeface="Microsoft JhengHei" charset="-120"/>
              </a:rPr>
              <a:t>：</a:t>
            </a:r>
            <a:r>
              <a:rPr lang="zh-TW" altLang="en-US" dirty="0" smtClean="0">
                <a:latin typeface="微軟正黑體" pitchFamily="34" charset="-120"/>
                <a:ea typeface="微軟正黑體" pitchFamily="34" charset="-120"/>
                <a:cs typeface="Times New Roman" panose="02020603050405020304" pitchFamily="18" charset="0"/>
              </a:rPr>
              <a:t>計算機</a:t>
            </a:r>
            <a:r>
              <a:rPr lang="zh-TW" altLang="en-US" dirty="0">
                <a:latin typeface="微軟正黑體" pitchFamily="34" charset="-120"/>
                <a:ea typeface="微軟正黑體" pitchFamily="34" charset="-120"/>
                <a:cs typeface="Times New Roman" panose="02020603050405020304" pitchFamily="18" charset="0"/>
              </a:rPr>
              <a:t>，常用對數，複數平面</a:t>
            </a:r>
            <a:r>
              <a:rPr lang="zh-TW" altLang="en-US" baseline="-25000" dirty="0">
                <a:latin typeface="微軟正黑體" pitchFamily="34" charset="-120"/>
                <a:ea typeface="微軟正黑體" pitchFamily="34" charset="-120"/>
                <a:cs typeface="Times New Roman" panose="02020603050405020304" pitchFamily="18" charset="0"/>
              </a:rPr>
              <a:t>甲</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虛數</a:t>
            </a:r>
            <a:r>
              <a:rPr lang="zh-TW" altLang="en-US" baseline="-25000" dirty="0">
                <a:latin typeface="微軟正黑體" pitchFamily="34" charset="-120"/>
                <a:ea typeface="微軟正黑體" pitchFamily="34" charset="-120"/>
                <a:cs typeface="Times New Roman" panose="02020603050405020304" pitchFamily="18" charset="0"/>
              </a:rPr>
              <a:t>乙</a:t>
            </a:r>
            <a:r>
              <a:rPr lang="zh-TW" altLang="en-US" spc="-10" dirty="0">
                <a:latin typeface="微軟正黑體" pitchFamily="34" charset="-120"/>
                <a:ea typeface="微軟正黑體" pitchFamily="34" charset="-120"/>
                <a:cs typeface="Times New Roman" panose="02020603050405020304" pitchFamily="18" charset="0"/>
              </a:rPr>
              <a:t>。</a:t>
            </a:r>
            <a:endParaRPr lang="en-US" altLang="zh-TW" spc="-10" dirty="0">
              <a:latin typeface="微軟正黑體" pitchFamily="34" charset="-120"/>
              <a:ea typeface="微軟正黑體" pitchFamily="34" charset="-120"/>
              <a:cs typeface="Times New Roman" panose="02020603050405020304" pitchFamily="18" charset="0"/>
            </a:endParaRPr>
          </a:p>
          <a:p>
            <a:pPr marL="0" lvl="0" indent="0" algn="just">
              <a:lnSpc>
                <a:spcPct val="100000"/>
              </a:lnSpc>
              <a:spcBef>
                <a:spcPts val="0"/>
              </a:spcBef>
            </a:pPr>
            <a:r>
              <a:rPr lang="zh-TW" altLang="en-US" b="1" dirty="0">
                <a:solidFill>
                  <a:srgbClr val="0070C0"/>
                </a:solidFill>
                <a:latin typeface="微軟正黑體" panose="020B0604030504040204" pitchFamily="34" charset="-120"/>
                <a:ea typeface="微軟正黑體" panose="020B0604030504040204" pitchFamily="34" charset="-120"/>
                <a:cs typeface="Microsoft JhengHei" charset="-120"/>
              </a:rPr>
              <a:t>空間與</a:t>
            </a:r>
            <a:r>
              <a:rPr lang="zh-TW" altLang="en-US" b="1" dirty="0" smtClean="0">
                <a:solidFill>
                  <a:srgbClr val="0070C0"/>
                </a:solidFill>
                <a:latin typeface="微軟正黑體" panose="020B0604030504040204" pitchFamily="34" charset="-120"/>
                <a:ea typeface="微軟正黑體" panose="020B0604030504040204" pitchFamily="34" charset="-120"/>
                <a:cs typeface="Microsoft JhengHei" charset="-120"/>
              </a:rPr>
              <a:t>形狀</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en-US" altLang="zh-TW" b="1" dirty="0">
                <a:solidFill>
                  <a:srgbClr val="0070C0"/>
                </a:solidFill>
                <a:latin typeface="微軟正黑體" panose="020B0604030504040204" pitchFamily="34" charset="-120"/>
                <a:ea typeface="微軟正黑體" panose="020B0604030504040204" pitchFamily="34" charset="-120"/>
                <a:cs typeface="Microsoft JhengHei" charset="-120"/>
              </a:rPr>
              <a:t>S)</a:t>
            </a:r>
            <a:r>
              <a:rPr lang="zh-TW" altLang="en-US" b="1" dirty="0">
                <a:solidFill>
                  <a:srgbClr val="0070C0"/>
                </a:solidFill>
                <a:latin typeface="微軟正黑體" panose="020B0604030504040204" pitchFamily="34" charset="-120"/>
                <a:ea typeface="微軟正黑體" panose="020B0604030504040204" pitchFamily="34" charset="-120"/>
                <a:cs typeface="Microsoft JhengHei" charset="-120"/>
              </a:rPr>
              <a:t>、坐標</a:t>
            </a:r>
            <a:r>
              <a:rPr lang="zh-TW" altLang="en-US" b="1" dirty="0" smtClean="0">
                <a:solidFill>
                  <a:srgbClr val="0070C0"/>
                </a:solidFill>
                <a:latin typeface="微軟正黑體" panose="020B0604030504040204" pitchFamily="34" charset="-120"/>
                <a:ea typeface="微軟正黑體" panose="020B0604030504040204" pitchFamily="34" charset="-120"/>
                <a:cs typeface="Microsoft JhengHei" charset="-120"/>
              </a:rPr>
              <a:t>幾何</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en-US" altLang="zh-TW" b="1" dirty="0">
                <a:solidFill>
                  <a:srgbClr val="0070C0"/>
                </a:solidFill>
                <a:latin typeface="微軟正黑體" panose="020B0604030504040204" pitchFamily="34" charset="-120"/>
                <a:ea typeface="微軟正黑體" panose="020B0604030504040204" pitchFamily="34" charset="-120"/>
                <a:cs typeface="Microsoft JhengHei" charset="-120"/>
              </a:rPr>
              <a:t>G</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zh-TW" altLang="en-US" b="1" dirty="0" smtClean="0">
                <a:latin typeface="微軟正黑體" panose="020B0604030504040204" pitchFamily="34" charset="-120"/>
                <a:ea typeface="微軟正黑體" panose="020B0604030504040204" pitchFamily="34" charset="-120"/>
                <a:cs typeface="Microsoft JhengHei" charset="-120"/>
              </a:rPr>
              <a:t>：</a:t>
            </a:r>
            <a:r>
              <a:rPr lang="zh-TW" altLang="en-US" dirty="0" smtClean="0">
                <a:latin typeface="微軟正黑體" pitchFamily="34" charset="-120"/>
                <a:ea typeface="微軟正黑體" pitchFamily="34" charset="-120"/>
                <a:cs typeface="Times New Roman" panose="02020603050405020304" pitchFamily="18" charset="0"/>
              </a:rPr>
              <a:t>圓</a:t>
            </a:r>
            <a:r>
              <a:rPr lang="zh-TW" altLang="en-US" dirty="0">
                <a:latin typeface="微軟正黑體" pitchFamily="34" charset="-120"/>
                <a:ea typeface="微軟正黑體" pitchFamily="34" charset="-120"/>
                <a:cs typeface="Times New Roman" panose="02020603050405020304" pitchFamily="18" charset="0"/>
              </a:rPr>
              <a:t>與直線、從極坐標到三角比，法線與三垂線</a:t>
            </a:r>
            <a:r>
              <a:rPr lang="en-US" altLang="zh-TW" baseline="-25000" dirty="0">
                <a:latin typeface="微軟正黑體" pitchFamily="34" charset="-120"/>
                <a:ea typeface="微軟正黑體" pitchFamily="34" charset="-120"/>
                <a:cs typeface="Times New Roman" panose="02020603050405020304" pitchFamily="18" charset="0"/>
              </a:rPr>
              <a:t>A</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長方體與球面</a:t>
            </a:r>
            <a:r>
              <a:rPr lang="en-US" altLang="zh-TW" baseline="-25000" dirty="0">
                <a:latin typeface="微軟正黑體" pitchFamily="34" charset="-120"/>
                <a:ea typeface="微軟正黑體" pitchFamily="34" charset="-120"/>
                <a:cs typeface="Times New Roman" panose="02020603050405020304" pitchFamily="18" charset="0"/>
              </a:rPr>
              <a:t>B</a:t>
            </a:r>
            <a:r>
              <a:rPr lang="zh-TW" altLang="en-US" dirty="0">
                <a:latin typeface="微軟正黑體" pitchFamily="34" charset="-120"/>
                <a:ea typeface="微軟正黑體" pitchFamily="34" charset="-120"/>
                <a:cs typeface="Times New Roman" panose="02020603050405020304" pitchFamily="18" charset="0"/>
              </a:rPr>
              <a:t>，向量外積與行列式</a:t>
            </a:r>
            <a:r>
              <a:rPr lang="en-US" altLang="zh-TW" baseline="-25000" dirty="0">
                <a:latin typeface="微軟正黑體" pitchFamily="34" charset="-120"/>
                <a:ea typeface="微軟正黑體" pitchFamily="34" charset="-120"/>
                <a:cs typeface="Times New Roman" panose="02020603050405020304" pitchFamily="18" charset="0"/>
              </a:rPr>
              <a:t>A</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透視與比例</a:t>
            </a:r>
            <a:r>
              <a:rPr lang="en-US" altLang="zh-TW" baseline="-25000" dirty="0">
                <a:latin typeface="微軟正黑體" pitchFamily="34" charset="-120"/>
                <a:ea typeface="微軟正黑體" pitchFamily="34" charset="-120"/>
                <a:cs typeface="Times New Roman" panose="02020603050405020304" pitchFamily="18" charset="0"/>
              </a:rPr>
              <a:t>B</a:t>
            </a:r>
            <a:r>
              <a:rPr lang="zh-TW" altLang="en-US" dirty="0">
                <a:latin typeface="微軟正黑體" pitchFamily="34" charset="-120"/>
                <a:ea typeface="微軟正黑體" pitchFamily="34" charset="-120"/>
                <a:cs typeface="Times New Roman" panose="02020603050405020304" pitchFamily="18" charset="0"/>
              </a:rPr>
              <a:t>。</a:t>
            </a:r>
            <a:endParaRPr lang="en-US" altLang="zh-TW" spc="-10" dirty="0">
              <a:latin typeface="微軟正黑體" pitchFamily="34" charset="-120"/>
              <a:ea typeface="微軟正黑體" pitchFamily="34" charset="-120"/>
              <a:cs typeface="Times New Roman" panose="02020603050405020304" pitchFamily="18" charset="0"/>
            </a:endParaRPr>
          </a:p>
          <a:p>
            <a:pPr marL="0" lvl="0" indent="0" algn="just">
              <a:lnSpc>
                <a:spcPct val="100000"/>
              </a:lnSpc>
              <a:spcBef>
                <a:spcPts val="0"/>
              </a:spcBef>
            </a:pPr>
            <a:r>
              <a:rPr lang="zh-TW" altLang="en-US" b="1" dirty="0" smtClean="0">
                <a:solidFill>
                  <a:srgbClr val="0070C0"/>
                </a:solidFill>
                <a:latin typeface="微軟正黑體" panose="020B0604030504040204" pitchFamily="34" charset="-120"/>
                <a:ea typeface="微軟正黑體" panose="020B0604030504040204" pitchFamily="34" charset="-120"/>
                <a:cs typeface="Microsoft JhengHei" charset="-120"/>
              </a:rPr>
              <a:t>代數</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en-US" altLang="zh-TW" b="1" dirty="0">
                <a:solidFill>
                  <a:srgbClr val="0070C0"/>
                </a:solidFill>
                <a:latin typeface="微軟正黑體" panose="020B0604030504040204" pitchFamily="34" charset="-120"/>
                <a:ea typeface="微軟正黑體" panose="020B0604030504040204" pitchFamily="34" charset="-120"/>
                <a:cs typeface="Microsoft JhengHei" charset="-120"/>
              </a:rPr>
              <a:t>A)</a:t>
            </a:r>
            <a:r>
              <a:rPr lang="zh-TW" altLang="en-US" b="1" dirty="0">
                <a:solidFill>
                  <a:srgbClr val="0070C0"/>
                </a:solidFill>
                <a:latin typeface="微軟正黑體" panose="020B0604030504040204" pitchFamily="34" charset="-120"/>
                <a:ea typeface="微軟正黑體" panose="020B0604030504040204" pitchFamily="34" charset="-120"/>
                <a:cs typeface="Microsoft JhengHei" charset="-120"/>
              </a:rPr>
              <a:t>、</a:t>
            </a:r>
            <a:r>
              <a:rPr lang="zh-TW" altLang="en-US" b="1" dirty="0" smtClean="0">
                <a:solidFill>
                  <a:srgbClr val="0070C0"/>
                </a:solidFill>
                <a:latin typeface="微軟正黑體" panose="020B0604030504040204" pitchFamily="34" charset="-120"/>
                <a:ea typeface="微軟正黑體" panose="020B0604030504040204" pitchFamily="34" charset="-120"/>
                <a:cs typeface="Microsoft JhengHei" charset="-120"/>
              </a:rPr>
              <a:t>函數</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en-US" altLang="zh-TW" b="1" dirty="0">
                <a:solidFill>
                  <a:srgbClr val="0070C0"/>
                </a:solidFill>
                <a:latin typeface="微軟正黑體" panose="020B0604030504040204" pitchFamily="34" charset="-120"/>
                <a:ea typeface="微軟正黑體" panose="020B0604030504040204" pitchFamily="34" charset="-120"/>
                <a:cs typeface="Microsoft JhengHei" charset="-120"/>
              </a:rPr>
              <a:t>F</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zh-TW" altLang="en-US" b="1" dirty="0" smtClean="0">
                <a:latin typeface="微軟正黑體" panose="020B0604030504040204" pitchFamily="34" charset="-120"/>
                <a:ea typeface="微軟正黑體" panose="020B0604030504040204" pitchFamily="34" charset="-120"/>
                <a:cs typeface="Microsoft JhengHei" charset="-120"/>
              </a:rPr>
              <a:t>：</a:t>
            </a:r>
            <a:r>
              <a:rPr lang="zh-TW" altLang="en-US" b="1" dirty="0" smtClean="0">
                <a:solidFill>
                  <a:srgbClr val="0070C0"/>
                </a:solidFill>
                <a:latin typeface="微軟正黑體" panose="020B0604030504040204" pitchFamily="34" charset="-120"/>
                <a:ea typeface="微軟正黑體" panose="020B0604030504040204" pitchFamily="34" charset="-120"/>
                <a:cs typeface="Microsoft JhengHei" charset="-120"/>
              </a:rPr>
              <a:t> </a:t>
            </a:r>
            <a:r>
              <a:rPr lang="zh-TW" altLang="en-US" dirty="0">
                <a:latin typeface="微軟正黑體" pitchFamily="34" charset="-120"/>
                <a:ea typeface="微軟正黑體" pitchFamily="34" charset="-120"/>
                <a:cs typeface="Times New Roman" panose="02020603050405020304" pitchFamily="18" charset="0"/>
              </a:rPr>
              <a:t>一、二、三次函數，三角函數</a:t>
            </a:r>
            <a:r>
              <a:rPr lang="en-US" altLang="zh-TW" baseline="-25000" dirty="0">
                <a:latin typeface="微軟正黑體" pitchFamily="34" charset="-120"/>
                <a:ea typeface="微軟正黑體" pitchFamily="34" charset="-120"/>
                <a:cs typeface="Times New Roman" panose="02020603050405020304" pitchFamily="18" charset="0"/>
              </a:rPr>
              <a:t>A</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週期性現象</a:t>
            </a:r>
            <a:r>
              <a:rPr lang="en-US" altLang="zh-TW" baseline="-25000" dirty="0">
                <a:latin typeface="微軟正黑體" pitchFamily="34" charset="-120"/>
                <a:ea typeface="微軟正黑體" pitchFamily="34" charset="-120"/>
                <a:cs typeface="Times New Roman" panose="02020603050405020304" pitchFamily="18" charset="0"/>
              </a:rPr>
              <a:t>B</a:t>
            </a:r>
            <a:r>
              <a:rPr lang="zh-TW" altLang="en-US" dirty="0">
                <a:latin typeface="微軟正黑體" pitchFamily="34" charset="-120"/>
                <a:ea typeface="微軟正黑體" pitchFamily="34" charset="-120"/>
                <a:cs typeface="Times New Roman" panose="02020603050405020304" pitchFamily="18" charset="0"/>
              </a:rPr>
              <a:t>，指對函數</a:t>
            </a:r>
            <a:r>
              <a:rPr lang="en-US" altLang="zh-TW" baseline="-25000" dirty="0">
                <a:latin typeface="微軟正黑體" pitchFamily="34" charset="-120"/>
                <a:ea typeface="微軟正黑體" pitchFamily="34" charset="-120"/>
                <a:cs typeface="Times New Roman" panose="02020603050405020304" pitchFamily="18" charset="0"/>
              </a:rPr>
              <a:t>A </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按比例成長</a:t>
            </a:r>
            <a:r>
              <a:rPr lang="en-US" altLang="zh-TW" baseline="-25000" dirty="0">
                <a:latin typeface="微軟正黑體" pitchFamily="34" charset="-120"/>
                <a:ea typeface="微軟正黑體" pitchFamily="34" charset="-120"/>
                <a:cs typeface="Times New Roman" panose="02020603050405020304" pitchFamily="18" charset="0"/>
              </a:rPr>
              <a:t>B</a:t>
            </a:r>
            <a:r>
              <a:rPr lang="zh-TW" altLang="en-US" dirty="0">
                <a:latin typeface="微軟正黑體" pitchFamily="34" charset="-120"/>
                <a:ea typeface="微軟正黑體" pitchFamily="34" charset="-120"/>
                <a:cs typeface="Times New Roman" panose="02020603050405020304" pitchFamily="18" charset="0"/>
              </a:rPr>
              <a:t>，矩陣運算</a:t>
            </a:r>
            <a:r>
              <a:rPr lang="en-US" altLang="zh-TW" baseline="-25000" dirty="0">
                <a:latin typeface="微軟正黑體" pitchFamily="34" charset="-120"/>
                <a:ea typeface="微軟正黑體" pitchFamily="34" charset="-120"/>
                <a:cs typeface="Times New Roman" panose="02020603050405020304" pitchFamily="18" charset="0"/>
              </a:rPr>
              <a:t>A</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資料表格</a:t>
            </a:r>
            <a:r>
              <a:rPr lang="en-US" altLang="zh-TW" baseline="-25000" dirty="0">
                <a:latin typeface="微軟正黑體" pitchFamily="34" charset="-120"/>
                <a:ea typeface="微軟正黑體" pitchFamily="34" charset="-120"/>
                <a:cs typeface="Times New Roman" panose="02020603050405020304" pitchFamily="18" charset="0"/>
              </a:rPr>
              <a:t>B</a:t>
            </a:r>
            <a:r>
              <a:rPr lang="zh-TW" altLang="en-US" dirty="0">
                <a:latin typeface="微軟正黑體" pitchFamily="34" charset="-120"/>
                <a:ea typeface="微軟正黑體" pitchFamily="34" charset="-120"/>
                <a:cs typeface="Times New Roman" panose="02020603050405020304" pitchFamily="18" charset="0"/>
              </a:rPr>
              <a:t>，</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理工</a:t>
            </a:r>
            <a:r>
              <a:rPr lang="en-US" altLang="zh-TW" dirty="0">
                <a:latin typeface="微軟正黑體" pitchFamily="34" charset="-120"/>
                <a:ea typeface="微軟正黑體" pitchFamily="34" charset="-120"/>
                <a:cs typeface="Times New Roman" panose="02020603050405020304" pitchFamily="18" charset="0"/>
              </a:rPr>
              <a:t>]</a:t>
            </a:r>
            <a:r>
              <a:rPr lang="zh-TW" altLang="en-US" baseline="-25000" dirty="0">
                <a:latin typeface="微軟正黑體" pitchFamily="34" charset="-120"/>
                <a:ea typeface="微軟正黑體" pitchFamily="34" charset="-120"/>
                <a:cs typeface="Times New Roman" panose="02020603050405020304" pitchFamily="18" charset="0"/>
              </a:rPr>
              <a:t>甲</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商管</a:t>
            </a:r>
            <a:r>
              <a:rPr lang="en-US" altLang="zh-TW" dirty="0">
                <a:latin typeface="微軟正黑體" pitchFamily="34" charset="-120"/>
                <a:ea typeface="微軟正黑體" pitchFamily="34" charset="-120"/>
                <a:cs typeface="Times New Roman" panose="02020603050405020304" pitchFamily="18" charset="0"/>
              </a:rPr>
              <a:t>]</a:t>
            </a:r>
            <a:r>
              <a:rPr lang="zh-TW" altLang="en-US" baseline="-25000" dirty="0">
                <a:latin typeface="微軟正黑體" pitchFamily="34" charset="-120"/>
                <a:ea typeface="微軟正黑體" pitchFamily="34" charset="-120"/>
                <a:cs typeface="Times New Roman" panose="02020603050405020304" pitchFamily="18" charset="0"/>
              </a:rPr>
              <a:t>乙</a:t>
            </a:r>
            <a:r>
              <a:rPr lang="zh-TW" altLang="en-US" dirty="0">
                <a:latin typeface="微軟正黑體" pitchFamily="34" charset="-120"/>
                <a:ea typeface="微軟正黑體" pitchFamily="34" charset="-120"/>
                <a:cs typeface="Times New Roman" panose="02020603050405020304" pitchFamily="18" charset="0"/>
              </a:rPr>
              <a:t>微積分</a:t>
            </a:r>
            <a:r>
              <a:rPr lang="zh-TW" altLang="en-US" spc="-10" dirty="0">
                <a:solidFill>
                  <a:prstClr val="black"/>
                </a:solidFill>
                <a:latin typeface="微軟正黑體" pitchFamily="34" charset="-120"/>
                <a:ea typeface="微軟正黑體" pitchFamily="34" charset="-120"/>
                <a:cs typeface="Times New Roman" panose="02020603050405020304" pitchFamily="18" charset="0"/>
              </a:rPr>
              <a:t>。</a:t>
            </a:r>
            <a:endParaRPr lang="en-US" altLang="zh-TW" spc="-10" dirty="0">
              <a:solidFill>
                <a:prstClr val="black"/>
              </a:solidFill>
              <a:latin typeface="微軟正黑體" pitchFamily="34" charset="-120"/>
              <a:ea typeface="微軟正黑體" pitchFamily="34" charset="-120"/>
              <a:cs typeface="Times New Roman" panose="02020603050405020304" pitchFamily="18" charset="0"/>
            </a:endParaRPr>
          </a:p>
          <a:p>
            <a:pPr marL="0" lvl="0" indent="0" algn="just">
              <a:lnSpc>
                <a:spcPct val="100000"/>
              </a:lnSpc>
              <a:spcBef>
                <a:spcPts val="0"/>
              </a:spcBef>
            </a:pPr>
            <a:r>
              <a:rPr lang="zh-TW" altLang="en-US" b="1" dirty="0">
                <a:solidFill>
                  <a:srgbClr val="0070C0"/>
                </a:solidFill>
                <a:latin typeface="微軟正黑體" panose="020B0604030504040204" pitchFamily="34" charset="-120"/>
                <a:ea typeface="微軟正黑體" panose="020B0604030504040204" pitchFamily="34" charset="-120"/>
                <a:cs typeface="Microsoft JhengHei" charset="-120"/>
              </a:rPr>
              <a:t>資料與不確定</a:t>
            </a:r>
            <a:r>
              <a:rPr lang="zh-TW" altLang="en-US" b="1" dirty="0" smtClean="0">
                <a:solidFill>
                  <a:srgbClr val="0070C0"/>
                </a:solidFill>
                <a:latin typeface="微軟正黑體" panose="020B0604030504040204" pitchFamily="34" charset="-120"/>
                <a:ea typeface="微軟正黑體" panose="020B0604030504040204" pitchFamily="34" charset="-120"/>
                <a:cs typeface="Microsoft JhengHei" charset="-120"/>
              </a:rPr>
              <a:t>性</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en-US" altLang="zh-TW" b="1" dirty="0">
                <a:solidFill>
                  <a:srgbClr val="0070C0"/>
                </a:solidFill>
                <a:latin typeface="微軟正黑體" panose="020B0604030504040204" pitchFamily="34" charset="-120"/>
                <a:ea typeface="微軟正黑體" panose="020B0604030504040204" pitchFamily="34" charset="-120"/>
                <a:cs typeface="Microsoft JhengHei" charset="-120"/>
              </a:rPr>
              <a:t>D</a:t>
            </a:r>
            <a:r>
              <a:rPr lang="en-US" altLang="zh-TW" b="1" dirty="0" smtClean="0">
                <a:solidFill>
                  <a:srgbClr val="0070C0"/>
                </a:solidFill>
                <a:latin typeface="微軟正黑體" panose="020B0604030504040204" pitchFamily="34" charset="-120"/>
                <a:ea typeface="微軟正黑體" panose="020B0604030504040204" pitchFamily="34" charset="-120"/>
                <a:cs typeface="Microsoft JhengHei" charset="-120"/>
              </a:rPr>
              <a:t>)</a:t>
            </a:r>
            <a:r>
              <a:rPr lang="zh-TW" altLang="en-US" b="1" dirty="0" smtClean="0">
                <a:latin typeface="微軟正黑體" panose="020B0604030504040204" pitchFamily="34" charset="-120"/>
                <a:ea typeface="微軟正黑體" panose="020B0604030504040204" pitchFamily="34" charset="-120"/>
                <a:cs typeface="Microsoft JhengHei" charset="-120"/>
              </a:rPr>
              <a:t>：</a:t>
            </a:r>
            <a:r>
              <a:rPr lang="zh-TW" altLang="en-US" dirty="0" smtClean="0">
                <a:latin typeface="微軟正黑體" pitchFamily="34" charset="-120"/>
                <a:ea typeface="微軟正黑體" pitchFamily="34" charset="-120"/>
                <a:cs typeface="Times New Roman" panose="02020603050405020304" pitchFamily="18" charset="0"/>
              </a:rPr>
              <a:t>數據</a:t>
            </a:r>
            <a:r>
              <a:rPr lang="zh-TW" altLang="en-US" dirty="0">
                <a:latin typeface="微軟正黑體" pitchFamily="34" charset="-120"/>
                <a:ea typeface="微軟正黑體" pitchFamily="34" charset="-120"/>
                <a:cs typeface="Times New Roman" panose="02020603050405020304" pitchFamily="18" charset="0"/>
              </a:rPr>
              <a:t>素養，有系統的計數，古典、主觀、客觀機率，貝氏定理</a:t>
            </a:r>
            <a:r>
              <a:rPr lang="en-US" altLang="zh-TW" baseline="-25000" dirty="0">
                <a:latin typeface="微軟正黑體" pitchFamily="34" charset="-120"/>
                <a:ea typeface="微軟正黑體" pitchFamily="34" charset="-120"/>
                <a:cs typeface="Times New Roman" panose="02020603050405020304" pitchFamily="18" charset="0"/>
              </a:rPr>
              <a:t>A</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列聯表</a:t>
            </a:r>
            <a:r>
              <a:rPr lang="en-US" altLang="zh-TW" baseline="-25000" dirty="0">
                <a:latin typeface="微軟正黑體" pitchFamily="34" charset="-120"/>
                <a:ea typeface="微軟正黑體" pitchFamily="34" charset="-120"/>
                <a:cs typeface="Times New Roman" panose="02020603050405020304" pitchFamily="18" charset="0"/>
              </a:rPr>
              <a:t>B</a:t>
            </a:r>
            <a:r>
              <a:rPr lang="zh-TW" altLang="en-US" dirty="0">
                <a:latin typeface="微軟正黑體" pitchFamily="34" charset="-120"/>
                <a:ea typeface="微軟正黑體" pitchFamily="34" charset="-120"/>
                <a:cs typeface="Times New Roman" panose="02020603050405020304" pitchFamily="18" charset="0"/>
              </a:rPr>
              <a:t>，幾何分布</a:t>
            </a:r>
            <a:r>
              <a:rPr lang="zh-TW" altLang="en-US" baseline="-25000" dirty="0">
                <a:latin typeface="微軟正黑體" pitchFamily="34" charset="-120"/>
                <a:ea typeface="微軟正黑體" pitchFamily="34" charset="-120"/>
                <a:cs typeface="Times New Roman" panose="02020603050405020304" pitchFamily="18" charset="0"/>
              </a:rPr>
              <a:t>甲</a:t>
            </a:r>
            <a:r>
              <a:rPr lang="en-US" altLang="zh-TW" dirty="0">
                <a:latin typeface="微軟正黑體" pitchFamily="34" charset="-120"/>
                <a:ea typeface="微軟正黑體" pitchFamily="34" charset="-120"/>
                <a:cs typeface="Times New Roman" panose="02020603050405020304" pitchFamily="18" charset="0"/>
              </a:rPr>
              <a:t>/</a:t>
            </a:r>
            <a:r>
              <a:rPr lang="zh-TW" altLang="en-US" dirty="0">
                <a:latin typeface="微軟正黑體" pitchFamily="34" charset="-120"/>
                <a:ea typeface="微軟正黑體" pitchFamily="34" charset="-120"/>
                <a:cs typeface="Times New Roman" panose="02020603050405020304" pitchFamily="18" charset="0"/>
              </a:rPr>
              <a:t>二項分布</a:t>
            </a:r>
            <a:r>
              <a:rPr lang="zh-TW" altLang="en-US" baseline="-25000" dirty="0">
                <a:latin typeface="微軟正黑體" pitchFamily="34" charset="-120"/>
                <a:ea typeface="微軟正黑體" pitchFamily="34" charset="-120"/>
                <a:cs typeface="Times New Roman" panose="02020603050405020304" pitchFamily="18" charset="0"/>
              </a:rPr>
              <a:t>乙</a:t>
            </a:r>
            <a:r>
              <a:rPr lang="zh-TW" altLang="en-US" spc="-10" dirty="0">
                <a:solidFill>
                  <a:prstClr val="black"/>
                </a:solidFill>
                <a:latin typeface="微軟正黑體" pitchFamily="34" charset="-120"/>
                <a:ea typeface="微軟正黑體" pitchFamily="34" charset="-120"/>
                <a:cs typeface="Times New Roman" panose="02020603050405020304" pitchFamily="18" charset="0"/>
              </a:rPr>
              <a:t>。</a:t>
            </a:r>
            <a:endParaRPr lang="zh-TW" altLang="en-US" dirty="0">
              <a:solidFill>
                <a:prstClr val="black"/>
              </a:solidFill>
              <a:latin typeface="微軟正黑體" pitchFamily="34" charset="-120"/>
              <a:ea typeface="微軟正黑體" pitchFamily="34" charset="-12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xmlns="" id="{5C9251CC-F8F4-40DC-9080-309A9D7855BB}"/>
              </a:ext>
            </a:extLst>
          </p:cNvPr>
          <p:cNvSpPr>
            <a:spLocks noGrp="1"/>
          </p:cNvSpPr>
          <p:nvPr>
            <p:ph type="sldNum" sz="quarter" idx="12"/>
          </p:nvPr>
        </p:nvSpPr>
        <p:spPr>
          <a:xfrm>
            <a:off x="7086600" y="6492875"/>
            <a:ext cx="2057400" cy="365125"/>
          </a:xfrm>
        </p:spPr>
        <p:txBody>
          <a:bodyPr/>
          <a:lstStyle/>
          <a:p>
            <a:pPr>
              <a:defRPr/>
            </a:pPr>
            <a:fld id="{A5D60DA8-43B6-4522-9FD3-91AEFA8EA617}" type="slidenum">
              <a:rPr lang="zh-TW" altLang="en-US" smtClean="0">
                <a:solidFill>
                  <a:prstClr val="black">
                    <a:tint val="75000"/>
                  </a:prstClr>
                </a:solidFill>
              </a:rPr>
              <a:pPr>
                <a:defRPr/>
              </a:pPr>
              <a:t>39</a:t>
            </a:fld>
            <a:endParaRPr lang="zh-TW" altLang="en-US">
              <a:solidFill>
                <a:prstClr val="black">
                  <a:tint val="75000"/>
                </a:prstClr>
              </a:solidFill>
            </a:endParaRPr>
          </a:p>
        </p:txBody>
      </p:sp>
      <p:sp>
        <p:nvSpPr>
          <p:cNvPr id="6" name="矩形 5"/>
          <p:cNvSpPr/>
          <p:nvPr/>
        </p:nvSpPr>
        <p:spPr>
          <a:xfrm flipV="1">
            <a:off x="611560" y="1052736"/>
            <a:ext cx="799288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0" lang="zh-TW" altLang="en-US">
              <a:solidFill>
                <a:prstClr val="white"/>
              </a:solidFill>
              <a:latin typeface="Calibri"/>
              <a:ea typeface="新細明體" panose="02020500000000000000" pitchFamily="18" charset="-120"/>
            </a:endParaRPr>
          </a:p>
        </p:txBody>
      </p:sp>
    </p:spTree>
    <p:extLst>
      <p:ext uri="{BB962C8B-B14F-4D97-AF65-F5344CB8AC3E}">
        <p14:creationId xmlns:p14="http://schemas.microsoft.com/office/powerpoint/2010/main" val="245705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a:solidFill>
            <a:schemeClr val="accent2">
              <a:lumMod val="40000"/>
              <a:lumOff val="60000"/>
            </a:schemeClr>
          </a:solidFill>
        </p:spPr>
        <p:txBody>
          <a:bodyPr rtlCol="0">
            <a:noAutofit/>
          </a:bodyPr>
          <a:lstStyle/>
          <a:p>
            <a:pPr eaLnBrk="1" fontAlgn="auto" hangingPunct="1">
              <a:lnSpc>
                <a:spcPct val="150000"/>
              </a:lnSpc>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p>
        </p:txBody>
      </p:sp>
      <p:sp>
        <p:nvSpPr>
          <p:cNvPr id="2048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5D9F667-02FB-4FCE-85D2-DA64F60AF373}" type="slidenum">
              <a:rPr lang="zh-TW" altLang="en-US" sz="1200" smtClean="0">
                <a:solidFill>
                  <a:srgbClr val="898989"/>
                </a:solidFill>
              </a:rPr>
              <a:pPr>
                <a:lnSpc>
                  <a:spcPct val="100000"/>
                </a:lnSpc>
                <a:spcBef>
                  <a:spcPct val="0"/>
                </a:spcBef>
                <a:buFontTx/>
                <a:buNone/>
              </a:pPr>
              <a:t>4</a:t>
            </a:fld>
            <a:endParaRPr lang="zh-TW" altLang="en-US" sz="1200">
              <a:solidFill>
                <a:srgbClr val="898989"/>
              </a:solidFill>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659" y="0"/>
            <a:ext cx="8320279" cy="83139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國小新舊課程</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(1/2)</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40</a:t>
            </a:r>
            <a:endParaRPr lang="zh-TW" altLang="en-US" sz="1200" dirty="0">
              <a:solidFill>
                <a:srgbClr val="898989"/>
              </a:solidFill>
            </a:endParaRPr>
          </a:p>
        </p:txBody>
      </p:sp>
      <p:graphicFrame>
        <p:nvGraphicFramePr>
          <p:cNvPr id="11" name="表格 10"/>
          <p:cNvGraphicFramePr>
            <a:graphicFrameLocks noGrp="1"/>
          </p:cNvGraphicFramePr>
          <p:nvPr>
            <p:extLst>
              <p:ext uri="{D42A27DB-BD31-4B8C-83A1-F6EECF244321}">
                <p14:modId xmlns:p14="http://schemas.microsoft.com/office/powerpoint/2010/main" val="3121327675"/>
              </p:ext>
            </p:extLst>
          </p:nvPr>
        </p:nvGraphicFramePr>
        <p:xfrm>
          <a:off x="124856" y="673080"/>
          <a:ext cx="8891883" cy="5266903"/>
        </p:xfrm>
        <a:graphic>
          <a:graphicData uri="http://schemas.openxmlformats.org/drawingml/2006/table">
            <a:tbl>
              <a:tblPr firstRow="1" bandRow="1">
                <a:tableStyleId>{5C22544A-7EE6-4342-B048-85BDC9FD1C3A}</a:tableStyleId>
              </a:tblPr>
              <a:tblGrid>
                <a:gridCol w="954795">
                  <a:extLst>
                    <a:ext uri="{9D8B030D-6E8A-4147-A177-3AD203B41FA5}">
                      <a16:colId xmlns:a16="http://schemas.microsoft.com/office/drawing/2014/main" xmlns="" val="2038148692"/>
                    </a:ext>
                  </a:extLst>
                </a:gridCol>
                <a:gridCol w="3613533">
                  <a:extLst>
                    <a:ext uri="{9D8B030D-6E8A-4147-A177-3AD203B41FA5}">
                      <a16:colId xmlns:a16="http://schemas.microsoft.com/office/drawing/2014/main" xmlns="" val="2107308058"/>
                    </a:ext>
                  </a:extLst>
                </a:gridCol>
                <a:gridCol w="864711">
                  <a:extLst>
                    <a:ext uri="{9D8B030D-6E8A-4147-A177-3AD203B41FA5}">
                      <a16:colId xmlns:a16="http://schemas.microsoft.com/office/drawing/2014/main" xmlns="" val="1760253671"/>
                    </a:ext>
                  </a:extLst>
                </a:gridCol>
                <a:gridCol w="864711">
                  <a:extLst>
                    <a:ext uri="{9D8B030D-6E8A-4147-A177-3AD203B41FA5}">
                      <a16:colId xmlns:a16="http://schemas.microsoft.com/office/drawing/2014/main" xmlns="" val="2342086495"/>
                    </a:ext>
                  </a:extLst>
                </a:gridCol>
                <a:gridCol w="864711">
                  <a:extLst>
                    <a:ext uri="{9D8B030D-6E8A-4147-A177-3AD203B41FA5}">
                      <a16:colId xmlns:a16="http://schemas.microsoft.com/office/drawing/2014/main" xmlns="" val="1121522175"/>
                    </a:ext>
                  </a:extLst>
                </a:gridCol>
                <a:gridCol w="864711">
                  <a:extLst>
                    <a:ext uri="{9D8B030D-6E8A-4147-A177-3AD203B41FA5}">
                      <a16:colId xmlns:a16="http://schemas.microsoft.com/office/drawing/2014/main" xmlns="" val="944093595"/>
                    </a:ext>
                  </a:extLst>
                </a:gridCol>
                <a:gridCol w="864711">
                  <a:extLst>
                    <a:ext uri="{9D8B030D-6E8A-4147-A177-3AD203B41FA5}">
                      <a16:colId xmlns:a16="http://schemas.microsoft.com/office/drawing/2014/main" xmlns="" val="3011834498"/>
                    </a:ext>
                  </a:extLst>
                </a:gridCol>
              </a:tblGrid>
              <a:tr h="387181">
                <a:tc rowSpan="2">
                  <a:txBody>
                    <a:bodyPr/>
                    <a:lstStyle/>
                    <a:p>
                      <a:pPr algn="ctr"/>
                      <a:r>
                        <a:rPr lang="zh-TW" altLang="en-US" sz="2000" dirty="0" smtClean="0">
                          <a:latin typeface="微軟正黑體" panose="020B0604030504040204" pitchFamily="34" charset="-120"/>
                          <a:ea typeface="微軟正黑體" panose="020B0604030504040204" pitchFamily="34" charset="-120"/>
                        </a:rPr>
                        <a:t>主題</a:t>
                      </a:r>
                      <a:endParaRPr lang="zh-TW" altLang="en-US" sz="2000" dirty="0">
                        <a:latin typeface="微軟正黑體" panose="020B0604030504040204" pitchFamily="34" charset="-120"/>
                        <a:ea typeface="微軟正黑體" panose="020B0604030504040204" pitchFamily="34" charset="-120"/>
                      </a:endParaRPr>
                    </a:p>
                  </a:txBody>
                  <a:tcPr anchor="ctr"/>
                </a:tc>
                <a:tc rowSpan="2">
                  <a:txBody>
                    <a:bodyPr/>
                    <a:lstStyle/>
                    <a:p>
                      <a:pPr algn="ctr"/>
                      <a:r>
                        <a:rPr lang="zh-TW" altLang="en-US" sz="2000" dirty="0" smtClean="0">
                          <a:latin typeface="微軟正黑體" panose="020B0604030504040204" pitchFamily="34" charset="-120"/>
                          <a:ea typeface="微軟正黑體" panose="020B0604030504040204" pitchFamily="34" charset="-120"/>
                        </a:rPr>
                        <a:t>學習內容</a:t>
                      </a:r>
                      <a:endParaRPr lang="zh-TW" altLang="en-US" sz="2000" dirty="0">
                        <a:latin typeface="微軟正黑體" panose="020B0604030504040204" pitchFamily="34" charset="-120"/>
                        <a:ea typeface="微軟正黑體" panose="020B0604030504040204" pitchFamily="34" charset="-120"/>
                      </a:endParaRPr>
                    </a:p>
                  </a:txBody>
                  <a:tcPr anchor="ctr"/>
                </a:tc>
                <a:tc gridSpan="5">
                  <a:txBody>
                    <a:bodyPr/>
                    <a:lstStyle/>
                    <a:p>
                      <a:pPr algn="ctr"/>
                      <a:r>
                        <a:rPr lang="zh-TW" altLang="en-US" sz="2000" dirty="0" smtClean="0">
                          <a:latin typeface="微軟正黑體" panose="020B0604030504040204" pitchFamily="34" charset="-120"/>
                          <a:ea typeface="微軟正黑體" panose="020B0604030504040204" pitchFamily="34" charset="-120"/>
                        </a:rPr>
                        <a:t>年段</a:t>
                      </a:r>
                      <a:endParaRPr lang="zh-TW" altLang="en-US" sz="2000"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988744804"/>
                  </a:ext>
                </a:extLst>
              </a:tr>
              <a:tr h="387181">
                <a:tc vMerge="1">
                  <a:txBody>
                    <a:bodyPr/>
                    <a:lstStyle/>
                    <a:p>
                      <a:endParaRPr lang="zh-TW" altLang="en-US" dirty="0"/>
                    </a:p>
                  </a:txBody>
                  <a:tcPr/>
                </a:tc>
                <a:tc vMerge="1">
                  <a:txBody>
                    <a:bodyPr/>
                    <a:lstStyle/>
                    <a:p>
                      <a:endParaRPr lang="zh-TW" altLang="en-US" dirty="0"/>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新增</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分拆</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調移</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簡化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刪減</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4016220528"/>
                  </a:ext>
                </a:extLst>
              </a:tr>
              <a:tr h="565880">
                <a:tc rowSpan="6">
                  <a:txBody>
                    <a:bodyPr/>
                    <a:lstStyle/>
                    <a:p>
                      <a:pPr algn="ctr"/>
                      <a:r>
                        <a:rPr lang="zh-TW" altLang="en-US" sz="2000" b="1" dirty="0" smtClean="0">
                          <a:latin typeface="微軟正黑體" panose="020B0604030504040204" pitchFamily="34" charset="-120"/>
                          <a:ea typeface="微軟正黑體" panose="020B0604030504040204" pitchFamily="34" charset="-120"/>
                        </a:rPr>
                        <a:t>數與量</a:t>
                      </a:r>
                      <a:r>
                        <a:rPr lang="en-US" altLang="zh-TW" sz="2000" b="1" dirty="0" smtClean="0">
                          <a:latin typeface="微軟正黑體" panose="020B0604030504040204" pitchFamily="34" charset="-120"/>
                          <a:ea typeface="微軟正黑體" panose="020B0604030504040204" pitchFamily="34" charset="-120"/>
                        </a:rPr>
                        <a:t>(N)</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a:spcAft>
                          <a:spcPts val="0"/>
                        </a:spcAft>
                      </a:pPr>
                      <a:r>
                        <a:rPr lang="en-US"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N-1-4 </a:t>
                      </a:r>
                      <a:r>
                        <a:rPr lang="zh-TW"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解題：</a:t>
                      </a:r>
                      <a:r>
                        <a:rPr lang="en-US"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 </a:t>
                      </a:r>
                      <a:r>
                        <a:rPr lang="zh-TW"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 </a:t>
                      </a:r>
                      <a:r>
                        <a:rPr lang="zh-TW"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 </a:t>
                      </a:r>
                      <a:r>
                        <a:rPr lang="zh-TW"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16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50 </a:t>
                      </a:r>
                      <a:r>
                        <a:rPr lang="zh-TW" altLang="zh-TW" sz="16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16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100 </a:t>
                      </a:r>
                      <a:r>
                        <a:rPr lang="zh-TW" altLang="zh-TW" sz="16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一</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spc="-300" dirty="0" smtClean="0">
                          <a:latin typeface="微軟正黑體" panose="020B0604030504040204" pitchFamily="34" charset="-120"/>
                          <a:ea typeface="微軟正黑體" panose="020B0604030504040204" pitchFamily="34" charset="-120"/>
                        </a:rPr>
                        <a:t>部分新增</a:t>
                      </a:r>
                      <a:endParaRPr lang="zh-TW" altLang="en-US" sz="1600" b="1" spc="-3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656526048"/>
                  </a:ext>
                </a:extLst>
              </a:tr>
              <a:tr h="56588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N-2-5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解題：</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100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元、</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500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元、</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1000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元。</a:t>
                      </a: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二</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spc="-300" dirty="0" smtClean="0">
                          <a:latin typeface="微軟正黑體" panose="020B0604030504040204" pitchFamily="34" charset="-120"/>
                          <a:ea typeface="微軟正黑體" panose="020B0604030504040204" pitchFamily="34" charset="-120"/>
                        </a:rPr>
                        <a:t>部分新增</a:t>
                      </a:r>
                      <a:endParaRPr lang="zh-TW" altLang="en-US" sz="1600" b="1" spc="-3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833184909"/>
                  </a:ext>
                </a:extLst>
              </a:tr>
              <a:tr h="56588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N-4-4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解題：對大數取概數。</a:t>
                      </a: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四</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spc="-300" dirty="0" smtClean="0">
                          <a:latin typeface="微軟正黑體" panose="020B0604030504040204" pitchFamily="34" charset="-120"/>
                          <a:ea typeface="微軟正黑體" panose="020B0604030504040204" pitchFamily="34" charset="-120"/>
                        </a:rPr>
                        <a:t>部分新增</a:t>
                      </a:r>
                      <a:endParaRPr lang="zh-TW" altLang="en-US" sz="1600" b="1" spc="-3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85325841"/>
                  </a:ext>
                </a:extLst>
              </a:tr>
              <a:tr h="804145">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（九年</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貫）</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3-n-11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能在具體情境中，初步認識分數，並解決同分母分數的比較與加減問題。</a:t>
                      </a: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600" b="1" dirty="0" smtClean="0">
                          <a:latin typeface="微軟正黑體" panose="020B0604030504040204" pitchFamily="34" charset="-120"/>
                          <a:ea typeface="微軟正黑體" panose="020B0604030504040204" pitchFamily="34" charset="-120"/>
                        </a:rPr>
                        <a:t>三→</a:t>
                      </a:r>
                      <a:endParaRPr lang="en-US" altLang="zh-TW" sz="1600" b="1" dirty="0" smtClean="0">
                        <a:latin typeface="微軟正黑體" panose="020B0604030504040204" pitchFamily="34" charset="-120"/>
                        <a:ea typeface="微軟正黑體" panose="020B0604030504040204" pitchFamily="34" charset="-120"/>
                      </a:endParaRPr>
                    </a:p>
                    <a:p>
                      <a:pPr algn="l"/>
                      <a:r>
                        <a:rPr lang="zh-TW" altLang="en-US" sz="1600" b="1" dirty="0" smtClean="0">
                          <a:latin typeface="微軟正黑體" panose="020B0604030504040204" pitchFamily="34" charset="-120"/>
                          <a:ea typeface="微軟正黑體" panose="020B0604030504040204" pitchFamily="34" charset="-120"/>
                        </a:rPr>
                        <a:t>二、三</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733052818"/>
                  </a:ext>
                </a:extLst>
              </a:tr>
              <a:tr h="104241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（九年</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貫）</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3-n-09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能由⾧度測量的經驗來認識數線，標記整數值與</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位小數，並在數線上做大小比較、加、減的操作。</a:t>
                      </a: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600" b="1" dirty="0" smtClean="0">
                          <a:latin typeface="微軟正黑體" panose="020B0604030504040204" pitchFamily="34" charset="-120"/>
                          <a:ea typeface="微軟正黑體" panose="020B0604030504040204" pitchFamily="34" charset="-120"/>
                        </a:rPr>
                        <a:t>三→</a:t>
                      </a:r>
                      <a:endParaRPr lang="en-US" altLang="zh-TW" sz="1600" b="1" dirty="0" smtClean="0">
                        <a:latin typeface="微軟正黑體" panose="020B0604030504040204" pitchFamily="34" charset="-120"/>
                        <a:ea typeface="微軟正黑體" panose="020B0604030504040204" pitchFamily="34" charset="-120"/>
                      </a:endParaRPr>
                    </a:p>
                    <a:p>
                      <a:pPr algn="l"/>
                      <a:r>
                        <a:rPr lang="zh-TW" altLang="en-US" sz="1600" b="1" dirty="0" smtClean="0">
                          <a:latin typeface="微軟正黑體" panose="020B0604030504040204" pitchFamily="34" charset="-120"/>
                          <a:ea typeface="微軟正黑體" panose="020B0604030504040204" pitchFamily="34" charset="-120"/>
                        </a:rPr>
                        <a:t>三、四</a:t>
                      </a:r>
                    </a:p>
                  </a:txBody>
                  <a:tcPr anchor="ctr"/>
                </a:tc>
                <a:tc>
                  <a:txBody>
                    <a:bodyPr/>
                    <a:lstStyle/>
                    <a:p>
                      <a:pPr algn="ctr"/>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388029774"/>
                  </a:ext>
                </a:extLst>
              </a:tr>
              <a:tr h="847303">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（九年</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貫）</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4-n-01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能透過位值概念，延伸整數的認識到大數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含「億」、「兆」之位名</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，並做位值單位的換算。</a:t>
                      </a: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600" b="1" dirty="0" smtClean="0">
                          <a:latin typeface="微軟正黑體" panose="020B0604030504040204" pitchFamily="34" charset="-120"/>
                          <a:ea typeface="微軟正黑體" panose="020B0604030504040204" pitchFamily="34" charset="-120"/>
                        </a:rPr>
                        <a:t>四→</a:t>
                      </a:r>
                      <a:endParaRPr lang="en-US" altLang="zh-TW" sz="1600" b="1" dirty="0" smtClean="0">
                        <a:latin typeface="微軟正黑體" panose="020B0604030504040204" pitchFamily="34" charset="-120"/>
                        <a:ea typeface="微軟正黑體" panose="020B0604030504040204" pitchFamily="34" charset="-120"/>
                      </a:endParaRPr>
                    </a:p>
                    <a:p>
                      <a:pPr algn="l"/>
                      <a:r>
                        <a:rPr lang="zh-TW" altLang="en-US" sz="1600" b="1" dirty="0" smtClean="0">
                          <a:latin typeface="微軟正黑體" panose="020B0604030504040204" pitchFamily="34" charset="-120"/>
                          <a:ea typeface="微軟正黑體" panose="020B0604030504040204" pitchFamily="34" charset="-120"/>
                        </a:rPr>
                        <a:t>四、五</a:t>
                      </a: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289657987"/>
                  </a:ext>
                </a:extLst>
              </a:tr>
            </a:tbl>
          </a:graphicData>
        </a:graphic>
      </p:graphicFrame>
      <p:sp>
        <p:nvSpPr>
          <p:cNvPr id="5" name="文字方塊 4"/>
          <p:cNvSpPr txBox="1">
            <a:spLocks noChangeArrowheads="1"/>
          </p:cNvSpPr>
          <p:nvPr/>
        </p:nvSpPr>
        <p:spPr bwMode="auto">
          <a:xfrm>
            <a:off x="124856" y="6047152"/>
            <a:ext cx="8186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b="1" u="sng" dirty="0" smtClean="0">
                <a:latin typeface="微軟正黑體" panose="020B0604030504040204" pitchFamily="34" charset="-120"/>
                <a:ea typeface="微軟正黑體" panose="020B0604030504040204" pitchFamily="34" charset="-120"/>
              </a:rPr>
              <a:t>表格說明</a:t>
            </a:r>
            <a:r>
              <a:rPr lang="zh-TW" altLang="en-US" sz="1600" b="1" dirty="0" smtClean="0">
                <a:latin typeface="微軟正黑體" panose="020B0604030504040204" pitchFamily="34" charset="-120"/>
                <a:ea typeface="微軟正黑體" panose="020B0604030504040204" pitchFamily="34" charset="-120"/>
              </a:rPr>
              <a:t>：年段中的「數字」意指幾年級，「→」表示調整，輔以「文字」補充意涵。</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9761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2F3F063-C514-4327-903E-15B5C1B7965F}" type="slidenum">
              <a:rPr lang="zh-TW" altLang="en-US" smtClean="0"/>
              <a:pPr>
                <a:defRPr/>
              </a:pPr>
              <a:t>41</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3689312829"/>
              </p:ext>
            </p:extLst>
          </p:nvPr>
        </p:nvGraphicFramePr>
        <p:xfrm>
          <a:off x="126598" y="660727"/>
          <a:ext cx="8888400" cy="6060748"/>
        </p:xfrm>
        <a:graphic>
          <a:graphicData uri="http://schemas.openxmlformats.org/drawingml/2006/table">
            <a:tbl>
              <a:tblPr firstRow="1" bandRow="1">
                <a:tableStyleId>{5C22544A-7EE6-4342-B048-85BDC9FD1C3A}</a:tableStyleId>
              </a:tblPr>
              <a:tblGrid>
                <a:gridCol w="954000">
                  <a:extLst>
                    <a:ext uri="{9D8B030D-6E8A-4147-A177-3AD203B41FA5}">
                      <a16:colId xmlns:a16="http://schemas.microsoft.com/office/drawing/2014/main" xmlns="" val="3443682450"/>
                    </a:ext>
                  </a:extLst>
                </a:gridCol>
                <a:gridCol w="3614400">
                  <a:extLst>
                    <a:ext uri="{9D8B030D-6E8A-4147-A177-3AD203B41FA5}">
                      <a16:colId xmlns:a16="http://schemas.microsoft.com/office/drawing/2014/main" xmlns="" val="2402658811"/>
                    </a:ext>
                  </a:extLst>
                </a:gridCol>
                <a:gridCol w="864000">
                  <a:extLst>
                    <a:ext uri="{9D8B030D-6E8A-4147-A177-3AD203B41FA5}">
                      <a16:colId xmlns:a16="http://schemas.microsoft.com/office/drawing/2014/main" xmlns="" val="2309202347"/>
                    </a:ext>
                  </a:extLst>
                </a:gridCol>
                <a:gridCol w="864000">
                  <a:extLst>
                    <a:ext uri="{9D8B030D-6E8A-4147-A177-3AD203B41FA5}">
                      <a16:colId xmlns:a16="http://schemas.microsoft.com/office/drawing/2014/main" xmlns="" val="1921025507"/>
                    </a:ext>
                  </a:extLst>
                </a:gridCol>
                <a:gridCol w="864000">
                  <a:extLst>
                    <a:ext uri="{9D8B030D-6E8A-4147-A177-3AD203B41FA5}">
                      <a16:colId xmlns:a16="http://schemas.microsoft.com/office/drawing/2014/main" xmlns="" val="1338028504"/>
                    </a:ext>
                  </a:extLst>
                </a:gridCol>
                <a:gridCol w="864000">
                  <a:extLst>
                    <a:ext uri="{9D8B030D-6E8A-4147-A177-3AD203B41FA5}">
                      <a16:colId xmlns:a16="http://schemas.microsoft.com/office/drawing/2014/main" xmlns="" val="447642157"/>
                    </a:ext>
                  </a:extLst>
                </a:gridCol>
                <a:gridCol w="864000">
                  <a:extLst>
                    <a:ext uri="{9D8B030D-6E8A-4147-A177-3AD203B41FA5}">
                      <a16:colId xmlns:a16="http://schemas.microsoft.com/office/drawing/2014/main" xmlns="" val="1478038519"/>
                    </a:ext>
                  </a:extLst>
                </a:gridCol>
              </a:tblGrid>
              <a:tr h="286440">
                <a:tc rowSpan="2">
                  <a:txBody>
                    <a:bodyPr/>
                    <a:lstStyle/>
                    <a:p>
                      <a:pPr algn="ctr"/>
                      <a:r>
                        <a:rPr lang="zh-TW" altLang="en-US" sz="2000" dirty="0" smtClean="0">
                          <a:latin typeface="微軟正黑體" panose="020B0604030504040204" pitchFamily="34" charset="-120"/>
                          <a:ea typeface="微軟正黑體" panose="020B0604030504040204" pitchFamily="34" charset="-120"/>
                        </a:rPr>
                        <a:t>主題</a:t>
                      </a:r>
                      <a:endParaRPr lang="zh-TW" altLang="en-US" sz="2000" dirty="0">
                        <a:latin typeface="微軟正黑體" panose="020B0604030504040204" pitchFamily="34" charset="-120"/>
                        <a:ea typeface="微軟正黑體" panose="020B0604030504040204" pitchFamily="34" charset="-120"/>
                      </a:endParaRPr>
                    </a:p>
                  </a:txBody>
                  <a:tcPr anchor="ctr"/>
                </a:tc>
                <a:tc rowSpan="2">
                  <a:txBody>
                    <a:bodyPr/>
                    <a:lstStyle/>
                    <a:p>
                      <a:pPr algn="ctr"/>
                      <a:r>
                        <a:rPr lang="zh-TW" altLang="en-US" sz="2000" dirty="0" smtClean="0">
                          <a:latin typeface="微軟正黑體" panose="020B0604030504040204" pitchFamily="34" charset="-120"/>
                          <a:ea typeface="微軟正黑體" panose="020B0604030504040204" pitchFamily="34" charset="-120"/>
                        </a:rPr>
                        <a:t>學習內容</a:t>
                      </a:r>
                      <a:endParaRPr lang="zh-TW" altLang="en-US" sz="2000" dirty="0">
                        <a:latin typeface="微軟正黑體" panose="020B0604030504040204" pitchFamily="34" charset="-120"/>
                        <a:ea typeface="微軟正黑體" panose="020B0604030504040204" pitchFamily="34" charset="-120"/>
                      </a:endParaRPr>
                    </a:p>
                  </a:txBody>
                  <a:tcPr anchor="ctr"/>
                </a:tc>
                <a:tc gridSpan="5">
                  <a:txBody>
                    <a:bodyPr/>
                    <a:lstStyle/>
                    <a:p>
                      <a:pPr algn="ctr"/>
                      <a:r>
                        <a:rPr lang="zh-TW" altLang="en-US" sz="2000" dirty="0" smtClean="0">
                          <a:latin typeface="微軟正黑體" panose="020B0604030504040204" pitchFamily="34" charset="-120"/>
                          <a:ea typeface="微軟正黑體" panose="020B0604030504040204" pitchFamily="34" charset="-120"/>
                        </a:rPr>
                        <a:t>年段</a:t>
                      </a:r>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99076183"/>
                  </a:ext>
                </a:extLst>
              </a:tr>
              <a:tr h="308841">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新增</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分拆</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調移</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簡化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刪減</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801777487"/>
                  </a:ext>
                </a:extLst>
              </a:tr>
              <a:tr h="469103">
                <a:tc rowSpan="9">
                  <a:txBody>
                    <a:bodyPr/>
                    <a:lstStyle/>
                    <a:p>
                      <a:pPr algn="ctr"/>
                      <a:r>
                        <a:rPr lang="zh-TW" altLang="en-US" sz="2000" b="1" dirty="0" smtClean="0">
                          <a:latin typeface="微軟正黑體" panose="020B0604030504040204" pitchFamily="34" charset="-120"/>
                          <a:ea typeface="微軟正黑體" panose="020B0604030504040204" pitchFamily="34" charset="-120"/>
                        </a:rPr>
                        <a:t>數與量</a:t>
                      </a:r>
                      <a:endParaRPr lang="en-US" altLang="zh-TW" sz="2000" b="1" dirty="0" smtClean="0">
                        <a:latin typeface="微軟正黑體" panose="020B0604030504040204" pitchFamily="34" charset="-120"/>
                        <a:ea typeface="微軟正黑體" panose="020B0604030504040204" pitchFamily="34" charset="-120"/>
                      </a:endParaRPr>
                    </a:p>
                    <a:p>
                      <a:pPr algn="ctr"/>
                      <a:r>
                        <a:rPr lang="en-US" altLang="zh-TW" sz="2000" b="1" dirty="0" smtClean="0">
                          <a:latin typeface="微軟正黑體" panose="020B0604030504040204" pitchFamily="34" charset="-120"/>
                          <a:ea typeface="微軟正黑體" panose="020B0604030504040204" pitchFamily="34" charset="-120"/>
                        </a:rPr>
                        <a:t>(N)</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N-4-8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數線與分數、小數。</a:t>
                      </a: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三、四、五→四</a:t>
                      </a: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903567567"/>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0" dirty="0" smtClean="0">
                          <a:solidFill>
                            <a:srgbClr val="000000"/>
                          </a:solidFill>
                          <a:effectLst/>
                          <a:latin typeface="微軟正黑體" pitchFamily="34" charset="-120"/>
                          <a:ea typeface="微軟正黑體" pitchFamily="34" charset="-120"/>
                          <a:cs typeface="Times New Roman" panose="02020603050405020304" pitchFamily="18" charset="0"/>
                        </a:rPr>
                        <a:t>N-5-6 </a:t>
                      </a:r>
                      <a:r>
                        <a:rPr lang="zh-TW" altLang="zh-TW" sz="1600" kern="0" dirty="0" smtClean="0">
                          <a:solidFill>
                            <a:srgbClr val="000000"/>
                          </a:solidFill>
                          <a:effectLst/>
                          <a:latin typeface="微軟正黑體" pitchFamily="34" charset="-120"/>
                          <a:ea typeface="微軟正黑體" pitchFamily="34" charset="-120"/>
                          <a:cs typeface="Times New Roman" panose="02020603050405020304" pitchFamily="18" charset="0"/>
                        </a:rPr>
                        <a:t>整數相除之分數表示。</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r>
                        <a:rPr lang="zh-TW" altLang="en-US" sz="1600" b="1" dirty="0" smtClean="0">
                          <a:latin typeface="微軟正黑體" panose="020B0604030504040204" pitchFamily="34" charset="-120"/>
                          <a:ea typeface="微軟正黑體" panose="020B0604030504040204" pitchFamily="34" charset="-120"/>
                        </a:rPr>
                        <a:t>四→五</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394399709"/>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0" dirty="0" smtClean="0">
                          <a:solidFill>
                            <a:srgbClr val="000000"/>
                          </a:solidFill>
                          <a:effectLst/>
                          <a:latin typeface="微軟正黑體" pitchFamily="34" charset="-120"/>
                          <a:ea typeface="微軟正黑體" pitchFamily="34" charset="-120"/>
                          <a:cs typeface="Times New Roman" panose="02020603050405020304" pitchFamily="18" charset="0"/>
                        </a:rPr>
                        <a:t>N-5-11 </a:t>
                      </a:r>
                      <a:r>
                        <a:rPr lang="zh-TW" altLang="zh-TW" sz="1600" kern="0" dirty="0" smtClean="0">
                          <a:solidFill>
                            <a:srgbClr val="000000"/>
                          </a:solidFill>
                          <a:effectLst/>
                          <a:latin typeface="微軟正黑體" pitchFamily="34" charset="-120"/>
                          <a:ea typeface="微軟正黑體" pitchFamily="34" charset="-120"/>
                          <a:cs typeface="Times New Roman" panose="02020603050405020304" pitchFamily="18" charset="0"/>
                        </a:rPr>
                        <a:t>解題：對小數取概數。</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六→五</a:t>
                      </a: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3486762621"/>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0" dirty="0" smtClean="0">
                          <a:solidFill>
                            <a:srgbClr val="000000"/>
                          </a:solidFill>
                          <a:effectLst/>
                          <a:latin typeface="微軟正黑體" pitchFamily="34" charset="-120"/>
                          <a:ea typeface="微軟正黑體" pitchFamily="34" charset="-120"/>
                          <a:cs typeface="Times New Roman" panose="02020603050405020304" pitchFamily="18" charset="0"/>
                        </a:rPr>
                        <a:t>N-6-5 </a:t>
                      </a:r>
                      <a:r>
                        <a:rPr lang="zh-TW" altLang="zh-TW" sz="1600" kern="0" dirty="0" smtClean="0">
                          <a:solidFill>
                            <a:srgbClr val="000000"/>
                          </a:solidFill>
                          <a:effectLst/>
                          <a:latin typeface="微軟正黑體" pitchFamily="34" charset="-120"/>
                          <a:ea typeface="微軟正黑體" pitchFamily="34" charset="-120"/>
                          <a:cs typeface="Times New Roman" panose="02020603050405020304" pitchFamily="18" charset="0"/>
                        </a:rPr>
                        <a:t>解題：整數、分數、小數的四則應用問題。</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五、六→六</a:t>
                      </a: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914863123"/>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0" dirty="0" smtClean="0">
                          <a:effectLst/>
                          <a:latin typeface="微軟正黑體" pitchFamily="34" charset="-120"/>
                          <a:ea typeface="微軟正黑體" pitchFamily="34" charset="-120"/>
                          <a:cs typeface="Times New Roman" panose="02020603050405020304" pitchFamily="18" charset="0"/>
                        </a:rPr>
                        <a:t>（九年一貫）</a:t>
                      </a:r>
                      <a:r>
                        <a:rPr lang="en-US" altLang="zh-TW" sz="1600" kern="0" dirty="0" smtClean="0">
                          <a:effectLst/>
                          <a:latin typeface="微軟正黑體" pitchFamily="34" charset="-120"/>
                          <a:ea typeface="微軟正黑體" pitchFamily="34" charset="-120"/>
                          <a:cs typeface="Times New Roman" panose="02020603050405020304" pitchFamily="18" charset="0"/>
                        </a:rPr>
                        <a:t>1-n-06 </a:t>
                      </a:r>
                      <a:r>
                        <a:rPr lang="zh-TW" altLang="zh-TW" sz="1600" kern="0" dirty="0" smtClean="0">
                          <a:effectLst/>
                          <a:latin typeface="微軟正黑體" pitchFamily="34" charset="-120"/>
                          <a:ea typeface="微軟正黑體" pitchFamily="34" charset="-120"/>
                          <a:cs typeface="Times New Roman" panose="02020603050405020304" pitchFamily="18" charset="0"/>
                        </a:rPr>
                        <a:t>能做一位數之連加計算。</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一→二</a:t>
                      </a: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二</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3438246527"/>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0" dirty="0" smtClean="0">
                          <a:effectLst/>
                          <a:latin typeface="微軟正黑體" pitchFamily="34" charset="-120"/>
                          <a:ea typeface="微軟正黑體" pitchFamily="34" charset="-120"/>
                          <a:cs typeface="Times New Roman" panose="02020603050405020304" pitchFamily="18" charset="0"/>
                        </a:rPr>
                        <a:t>（九年一貫）</a:t>
                      </a:r>
                      <a:r>
                        <a:rPr lang="en-US" altLang="zh-TW" sz="1600" kern="0" dirty="0" smtClean="0">
                          <a:effectLst/>
                          <a:latin typeface="微軟正黑體" pitchFamily="34" charset="-120"/>
                          <a:ea typeface="微軟正黑體" pitchFamily="34" charset="-120"/>
                          <a:cs typeface="Times New Roman" panose="02020603050405020304" pitchFamily="18" charset="0"/>
                        </a:rPr>
                        <a:t>2-n-14</a:t>
                      </a:r>
                      <a:r>
                        <a:rPr lang="zh-TW" altLang="zh-TW" sz="1600" kern="0" dirty="0" smtClean="0">
                          <a:effectLst/>
                          <a:latin typeface="微軟正黑體" pitchFamily="34" charset="-120"/>
                          <a:ea typeface="微軟正黑體" pitchFamily="34" charset="-120"/>
                          <a:cs typeface="Times New Roman" panose="02020603050405020304" pitchFamily="18" charset="0"/>
                        </a:rPr>
                        <a:t>能理解用不同個別單位測量同一長度時，其數值不同，並能說明原因。</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二</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spc="-300" dirty="0" smtClean="0">
                          <a:latin typeface="微軟正黑體" panose="020B0604030504040204" pitchFamily="34" charset="-120"/>
                          <a:ea typeface="微軟正黑體" panose="020B0604030504040204" pitchFamily="34" charset="-120"/>
                        </a:rPr>
                        <a:t>內容保留</a:t>
                      </a:r>
                      <a:endParaRPr lang="zh-TW" altLang="en-US" sz="1600" b="1"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4258091565"/>
                  </a:ext>
                </a:extLst>
              </a:tr>
              <a:tr h="611502">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0" dirty="0" smtClean="0">
                          <a:effectLst/>
                          <a:latin typeface="微軟正黑體" pitchFamily="34" charset="-120"/>
                          <a:ea typeface="微軟正黑體" pitchFamily="34" charset="-120"/>
                          <a:cs typeface="Times New Roman" panose="02020603050405020304" pitchFamily="18" charset="0"/>
                        </a:rPr>
                        <a:t>（九年一貫）</a:t>
                      </a:r>
                      <a:r>
                        <a:rPr lang="en-US" altLang="zh-TW" sz="1600" kern="0" dirty="0" smtClean="0">
                          <a:effectLst/>
                          <a:latin typeface="微軟正黑體" pitchFamily="34" charset="-120"/>
                          <a:ea typeface="微軟正黑體" pitchFamily="34" charset="-120"/>
                          <a:cs typeface="Times New Roman" panose="02020603050405020304" pitchFamily="18" charset="0"/>
                        </a:rPr>
                        <a:t>5-n-01 </a:t>
                      </a:r>
                      <a:r>
                        <a:rPr lang="zh-TW" altLang="zh-TW" sz="1600" kern="0" dirty="0" smtClean="0">
                          <a:effectLst/>
                          <a:latin typeface="微軟正黑體" pitchFamily="34" charset="-120"/>
                          <a:ea typeface="微軟正黑體" pitchFamily="34" charset="-120"/>
                          <a:cs typeface="Times New Roman" panose="02020603050405020304" pitchFamily="18" charset="0"/>
                        </a:rPr>
                        <a:t>能熟練整數乘、除的直式計算。</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五</a:t>
                      </a: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b="1" spc="-300" dirty="0" smtClean="0">
                          <a:latin typeface="微軟正黑體" panose="020B0604030504040204" pitchFamily="34" charset="-120"/>
                          <a:ea typeface="微軟正黑體" panose="020B0604030504040204" pitchFamily="34" charset="-120"/>
                        </a:rPr>
                        <a:t>內容保留</a:t>
                      </a:r>
                    </a:p>
                  </a:txBody>
                  <a:tcPr anchor="ctr"/>
                </a:tc>
                <a:extLst>
                  <a:ext uri="{0D108BD9-81ED-4DB2-BD59-A6C34878D82A}">
                    <a16:rowId xmlns:a16="http://schemas.microsoft.com/office/drawing/2014/main" xmlns="" val="2519021321"/>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0" dirty="0" smtClean="0">
                          <a:effectLst/>
                          <a:latin typeface="微軟正黑體" pitchFamily="34" charset="-120"/>
                          <a:ea typeface="微軟正黑體" pitchFamily="34" charset="-120"/>
                          <a:cs typeface="Times New Roman" panose="02020603050405020304" pitchFamily="18" charset="0"/>
                        </a:rPr>
                        <a:t>（九年一貫）</a:t>
                      </a:r>
                      <a:r>
                        <a:rPr lang="en-US" altLang="zh-TW" sz="1600" kern="0" dirty="0" smtClean="0">
                          <a:effectLst/>
                          <a:latin typeface="微軟正黑體" pitchFamily="34" charset="-120"/>
                          <a:ea typeface="微軟正黑體" pitchFamily="34" charset="-120"/>
                          <a:cs typeface="Times New Roman" panose="02020603050405020304" pitchFamily="18" charset="0"/>
                        </a:rPr>
                        <a:t>6-n-10 </a:t>
                      </a:r>
                      <a:r>
                        <a:rPr lang="zh-TW" altLang="zh-TW" sz="1600" kern="0" dirty="0" smtClean="0">
                          <a:effectLst/>
                          <a:latin typeface="微軟正黑體" pitchFamily="34" charset="-120"/>
                          <a:ea typeface="微軟正黑體" pitchFamily="34" charset="-120"/>
                          <a:cs typeface="Times New Roman" panose="02020603050405020304" pitchFamily="18" charset="0"/>
                        </a:rPr>
                        <a:t>能理解正比的意義，並解決生活中的問題。</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六</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568498019"/>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kern="0" dirty="0" smtClean="0">
                          <a:effectLst/>
                          <a:latin typeface="微軟正黑體" pitchFamily="34" charset="-120"/>
                          <a:ea typeface="微軟正黑體" pitchFamily="34" charset="-120"/>
                          <a:cs typeface="Times New Roman" panose="02020603050405020304" pitchFamily="18" charset="0"/>
                        </a:rPr>
                        <a:t>（九年一貫）</a:t>
                      </a:r>
                      <a:r>
                        <a:rPr lang="en-US" altLang="zh-TW" sz="1600" kern="0" dirty="0" smtClean="0">
                          <a:effectLst/>
                          <a:latin typeface="微軟正黑體" pitchFamily="34" charset="-120"/>
                          <a:ea typeface="微軟正黑體" pitchFamily="34" charset="-120"/>
                          <a:cs typeface="Times New Roman" panose="02020603050405020304" pitchFamily="18" charset="0"/>
                        </a:rPr>
                        <a:t>6-n-11 </a:t>
                      </a:r>
                      <a:r>
                        <a:rPr lang="zh-TW" altLang="zh-TW" sz="1600" kern="0" dirty="0" smtClean="0">
                          <a:effectLst/>
                          <a:latin typeface="微軟正黑體" pitchFamily="34" charset="-120"/>
                          <a:ea typeface="微軟正黑體" pitchFamily="34" charset="-120"/>
                          <a:cs typeface="Times New Roman" panose="02020603050405020304" pitchFamily="18" charset="0"/>
                        </a:rPr>
                        <a:t>能理解常用導出量單位的記法，並解決生活中的問題。</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六</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27192639"/>
                  </a:ext>
                </a:extLst>
              </a:tr>
            </a:tbl>
          </a:graphicData>
        </a:graphic>
      </p:graphicFrame>
      <p:sp>
        <p:nvSpPr>
          <p:cNvPr id="5" name="標題 1"/>
          <p:cNvSpPr>
            <a:spLocks noGrp="1"/>
          </p:cNvSpPr>
          <p:nvPr>
            <p:ph type="title"/>
          </p:nvPr>
        </p:nvSpPr>
        <p:spPr>
          <a:xfrm>
            <a:off x="410659" y="0"/>
            <a:ext cx="8320279" cy="7271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國小新舊課程</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(2/2)</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250094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42</a:t>
            </a:r>
            <a:endParaRPr lang="zh-TW" altLang="en-US" sz="1200" dirty="0">
              <a:solidFill>
                <a:srgbClr val="898989"/>
              </a:solidFill>
            </a:endParaRPr>
          </a:p>
        </p:txBody>
      </p:sp>
      <p:sp>
        <p:nvSpPr>
          <p:cNvPr id="4" name="標題 1"/>
          <p:cNvSpPr>
            <a:spLocks noGrp="1"/>
          </p:cNvSpPr>
          <p:nvPr>
            <p:ph type="title"/>
          </p:nvPr>
        </p:nvSpPr>
        <p:spPr>
          <a:xfrm>
            <a:off x="469659" y="418642"/>
            <a:ext cx="8204677" cy="8262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國中新</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舊課程</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(1/3)</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2394605381"/>
              </p:ext>
            </p:extLst>
          </p:nvPr>
        </p:nvGraphicFramePr>
        <p:xfrm>
          <a:off x="127798" y="1477503"/>
          <a:ext cx="8888400" cy="4165749"/>
        </p:xfrm>
        <a:graphic>
          <a:graphicData uri="http://schemas.openxmlformats.org/drawingml/2006/table">
            <a:tbl>
              <a:tblPr firstRow="1" bandRow="1">
                <a:tableStyleId>{5C22544A-7EE6-4342-B048-85BDC9FD1C3A}</a:tableStyleId>
              </a:tblPr>
              <a:tblGrid>
                <a:gridCol w="954000">
                  <a:extLst>
                    <a:ext uri="{9D8B030D-6E8A-4147-A177-3AD203B41FA5}">
                      <a16:colId xmlns:a16="http://schemas.microsoft.com/office/drawing/2014/main" xmlns="" val="3443682450"/>
                    </a:ext>
                  </a:extLst>
                </a:gridCol>
                <a:gridCol w="3614400">
                  <a:extLst>
                    <a:ext uri="{9D8B030D-6E8A-4147-A177-3AD203B41FA5}">
                      <a16:colId xmlns:a16="http://schemas.microsoft.com/office/drawing/2014/main" xmlns="" val="2402658811"/>
                    </a:ext>
                  </a:extLst>
                </a:gridCol>
                <a:gridCol w="864000">
                  <a:extLst>
                    <a:ext uri="{9D8B030D-6E8A-4147-A177-3AD203B41FA5}">
                      <a16:colId xmlns:a16="http://schemas.microsoft.com/office/drawing/2014/main" xmlns="" val="2309202347"/>
                    </a:ext>
                  </a:extLst>
                </a:gridCol>
                <a:gridCol w="864000">
                  <a:extLst>
                    <a:ext uri="{9D8B030D-6E8A-4147-A177-3AD203B41FA5}">
                      <a16:colId xmlns:a16="http://schemas.microsoft.com/office/drawing/2014/main" xmlns="" val="1921025507"/>
                    </a:ext>
                  </a:extLst>
                </a:gridCol>
                <a:gridCol w="864000">
                  <a:extLst>
                    <a:ext uri="{9D8B030D-6E8A-4147-A177-3AD203B41FA5}">
                      <a16:colId xmlns:a16="http://schemas.microsoft.com/office/drawing/2014/main" xmlns="" val="1338028504"/>
                    </a:ext>
                  </a:extLst>
                </a:gridCol>
                <a:gridCol w="864000">
                  <a:extLst>
                    <a:ext uri="{9D8B030D-6E8A-4147-A177-3AD203B41FA5}">
                      <a16:colId xmlns:a16="http://schemas.microsoft.com/office/drawing/2014/main" xmlns="" val="447642157"/>
                    </a:ext>
                  </a:extLst>
                </a:gridCol>
                <a:gridCol w="864000">
                  <a:extLst>
                    <a:ext uri="{9D8B030D-6E8A-4147-A177-3AD203B41FA5}">
                      <a16:colId xmlns:a16="http://schemas.microsoft.com/office/drawing/2014/main" xmlns="" val="1478038519"/>
                    </a:ext>
                  </a:extLst>
                </a:gridCol>
              </a:tblGrid>
              <a:tr h="286440">
                <a:tc rowSpan="2">
                  <a:txBody>
                    <a:bodyPr/>
                    <a:lstStyle/>
                    <a:p>
                      <a:pPr algn="ctr"/>
                      <a:r>
                        <a:rPr lang="zh-TW" altLang="en-US" sz="2000" dirty="0" smtClean="0">
                          <a:latin typeface="微軟正黑體" panose="020B0604030504040204" pitchFamily="34" charset="-120"/>
                          <a:ea typeface="微軟正黑體" panose="020B0604030504040204" pitchFamily="34" charset="-120"/>
                        </a:rPr>
                        <a:t>主題</a:t>
                      </a:r>
                      <a:endParaRPr lang="zh-TW" altLang="en-US" sz="2000" dirty="0">
                        <a:latin typeface="微軟正黑體" panose="020B0604030504040204" pitchFamily="34" charset="-120"/>
                        <a:ea typeface="微軟正黑體" panose="020B0604030504040204" pitchFamily="34" charset="-120"/>
                      </a:endParaRPr>
                    </a:p>
                  </a:txBody>
                  <a:tcPr anchor="ctr"/>
                </a:tc>
                <a:tc rowSpan="2">
                  <a:txBody>
                    <a:bodyPr/>
                    <a:lstStyle/>
                    <a:p>
                      <a:pPr algn="ctr"/>
                      <a:r>
                        <a:rPr lang="zh-TW" altLang="en-US" sz="2000" dirty="0" smtClean="0">
                          <a:latin typeface="微軟正黑體" panose="020B0604030504040204" pitchFamily="34" charset="-120"/>
                          <a:ea typeface="微軟正黑體" panose="020B0604030504040204" pitchFamily="34" charset="-120"/>
                        </a:rPr>
                        <a:t>學習內容</a:t>
                      </a:r>
                      <a:endParaRPr lang="zh-TW" altLang="en-US" sz="2000" dirty="0">
                        <a:latin typeface="微軟正黑體" panose="020B0604030504040204" pitchFamily="34" charset="-120"/>
                        <a:ea typeface="微軟正黑體" panose="020B0604030504040204" pitchFamily="34" charset="-120"/>
                      </a:endParaRPr>
                    </a:p>
                  </a:txBody>
                  <a:tcPr anchor="ctr"/>
                </a:tc>
                <a:tc gridSpan="5">
                  <a:txBody>
                    <a:bodyPr/>
                    <a:lstStyle/>
                    <a:p>
                      <a:pPr algn="ctr"/>
                      <a:r>
                        <a:rPr lang="zh-TW" altLang="en-US" sz="2000" dirty="0" smtClean="0">
                          <a:latin typeface="微軟正黑體" panose="020B0604030504040204" pitchFamily="34" charset="-120"/>
                          <a:ea typeface="微軟正黑體" panose="020B0604030504040204" pitchFamily="34" charset="-120"/>
                        </a:rPr>
                        <a:t>年段</a:t>
                      </a:r>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99076183"/>
                  </a:ext>
                </a:extLst>
              </a:tr>
              <a:tr h="285563">
                <a:tc vMerge="1">
                  <a:txBody>
                    <a:bodyPr/>
                    <a:lstStyle/>
                    <a:p>
                      <a:pPr algn="ctr"/>
                      <a:endParaRPr lang="zh-TW" altLang="en-US" sz="2000" b="1" dirty="0">
                        <a:latin typeface="微軟正黑體" panose="020B0604030504040204" pitchFamily="34" charset="-120"/>
                        <a:ea typeface="微軟正黑體" panose="020B0604030504040204" pitchFamily="34" charset="-120"/>
                      </a:endParaRPr>
                    </a:p>
                  </a:txBody>
                  <a:tcPr anchor="ctr"/>
                </a:tc>
                <a:tc vMerge="1">
                  <a:txBody>
                    <a:bodyPr/>
                    <a:lstStyle/>
                    <a:p>
                      <a:pPr algn="just"/>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新增</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強化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調移</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簡化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刪減</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801777487"/>
                  </a:ext>
                </a:extLst>
              </a:tr>
              <a:tr h="579120">
                <a:tc rowSpan="6">
                  <a:txBody>
                    <a:bodyPr/>
                    <a:lstStyle/>
                    <a:p>
                      <a:pPr algn="ctr"/>
                      <a:r>
                        <a:rPr lang="zh-TW" altLang="en-US" sz="2000" b="1" dirty="0" smtClean="0">
                          <a:latin typeface="微軟正黑體" panose="020B0604030504040204" pitchFamily="34" charset="-120"/>
                          <a:ea typeface="微軟正黑體" panose="020B0604030504040204" pitchFamily="34" charset="-120"/>
                        </a:rPr>
                        <a:t>數與量</a:t>
                      </a:r>
                      <a:r>
                        <a:rPr lang="en-US" altLang="zh-TW" sz="2000" b="1" dirty="0" smtClean="0">
                          <a:latin typeface="微軟正黑體" panose="020B0604030504040204" pitchFamily="34" charset="-120"/>
                          <a:ea typeface="微軟正黑體" panose="020B0604030504040204" pitchFamily="34" charset="-120"/>
                        </a:rPr>
                        <a:t>(N)</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N-8-6</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等比數列。</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八</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endParaRPr lang="zh-TW" altLang="en-US"/>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903567567"/>
                  </a:ext>
                </a:extLst>
              </a:tr>
              <a:tr h="63674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計算機的使用</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(N-7-9</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D-7-1</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D-7-2</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N-8-2</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D-8-1</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N-9-1</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D-9-1</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D-9-3) </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r>
                        <a:rPr lang="zh-TW" altLang="en-US" sz="1600" b="1" dirty="0" smtClean="0">
                          <a:latin typeface="微軟正黑體" panose="020B0604030504040204" pitchFamily="34" charset="-120"/>
                          <a:ea typeface="微軟正黑體" panose="020B0604030504040204" pitchFamily="34" charset="-120"/>
                        </a:rPr>
                        <a:t>七、八、九</a:t>
                      </a:r>
                      <a:endParaRPr lang="zh-TW" altLang="en-US" sz="1600" b="1" dirty="0">
                        <a:latin typeface="微軟正黑體" panose="020B0604030504040204" pitchFamily="34" charset="-120"/>
                        <a:ea typeface="微軟正黑體" panose="020B0604030504040204" pitchFamily="34" charset="-120"/>
                      </a:endParaRPr>
                    </a:p>
                  </a:txBody>
                  <a:tcPr/>
                </a:tc>
                <a:tc>
                  <a:txBody>
                    <a:bodyPr/>
                    <a:lstStyle/>
                    <a:p>
                      <a:endParaRPr lang="zh-TW" altLang="en-US" dirty="0"/>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394399709"/>
                  </a:ext>
                </a:extLst>
              </a:tr>
              <a:tr h="442591">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N-9-1</a:t>
                      </a:r>
                      <a:r>
                        <a:rPr lang="zh-TW" altLang="zh-TW" sz="1600" kern="0" dirty="0" smtClean="0">
                          <a:solidFill>
                            <a:srgbClr val="000000"/>
                          </a:solidFill>
                          <a:effectLst/>
                          <a:latin typeface="微軟正黑體" pitchFamily="34" charset="-120"/>
                          <a:ea typeface="微軟正黑體" pitchFamily="34" charset="-120"/>
                          <a:cs typeface="Times New Roman" panose="02020603050405020304" pitchFamily="18" charset="0"/>
                        </a:rPr>
                        <a:t>連比</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七→九</a:t>
                      </a: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486762621"/>
                  </a:ext>
                </a:extLst>
              </a:tr>
              <a:tr h="510855">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N-8-5</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等差數列求和。</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1" dirty="0" smtClean="0">
                        <a:latin typeface="微軟正黑體" panose="020B0604030504040204" pitchFamily="34" charset="-120"/>
                        <a:ea typeface="微軟正黑體" panose="020B0604030504040204"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八</a:t>
                      </a: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914863123"/>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A-8-3</a:t>
                      </a:r>
                      <a:r>
                        <a:rPr lang="zh-TW" alt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多項式的四則運算。</a:t>
                      </a:r>
                      <a:endParaRPr lang="zh-TW" altLang="zh-TW" sz="1600" kern="100" dirty="0" smtClean="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1" dirty="0" smtClean="0">
                        <a:latin typeface="微軟正黑體" panose="020B0604030504040204" pitchFamily="34" charset="-120"/>
                        <a:ea typeface="微軟正黑體" panose="020B0604030504040204" pitchFamily="34" charset="-120"/>
                      </a:endParaRPr>
                    </a:p>
                  </a:txBody>
                  <a:tcPr/>
                </a:tc>
                <a:tc>
                  <a:txBody>
                    <a:bodyPr/>
                    <a:lstStyle/>
                    <a:p>
                      <a:pPr algn="ctr"/>
                      <a:r>
                        <a:rPr lang="zh-TW" altLang="en-US" sz="1600" b="1" dirty="0" smtClean="0">
                          <a:latin typeface="微軟正黑體" panose="020B0604030504040204" pitchFamily="34" charset="-120"/>
                          <a:ea typeface="微軟正黑體" panose="020B0604030504040204" pitchFamily="34" charset="-120"/>
                        </a:rPr>
                        <a:t>八</a:t>
                      </a:r>
                      <a:endParaRPr lang="zh-TW" altLang="en-US" sz="1600" b="1" dirty="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438246527"/>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0" dirty="0" smtClean="0">
                          <a:solidFill>
                            <a:srgbClr val="000000"/>
                          </a:solidFill>
                          <a:effectLst/>
                          <a:latin typeface="微軟正黑體" pitchFamily="34" charset="-120"/>
                          <a:ea typeface="微軟正黑體" pitchFamily="34" charset="-120"/>
                          <a:cs typeface="Times New Roman" panose="02020603050405020304" pitchFamily="18" charset="0"/>
                        </a:rPr>
                        <a:t>(</a:t>
                      </a:r>
                      <a:r>
                        <a:rPr lang="zh-TW" altLang="zh-TW" sz="1800" kern="0" dirty="0" smtClean="0">
                          <a:solidFill>
                            <a:srgbClr val="000000"/>
                          </a:solidFill>
                          <a:effectLst/>
                          <a:latin typeface="微軟正黑體" pitchFamily="34" charset="-120"/>
                          <a:ea typeface="微軟正黑體" pitchFamily="34" charset="-120"/>
                          <a:cs typeface="Times New Roman" panose="02020603050405020304" pitchFamily="18" charset="0"/>
                        </a:rPr>
                        <a:t>九年一貫</a:t>
                      </a:r>
                      <a:r>
                        <a:rPr lang="en-US" altLang="zh-TW" sz="1800" kern="0" dirty="0" smtClean="0">
                          <a:solidFill>
                            <a:srgbClr val="000000"/>
                          </a:solidFill>
                          <a:effectLst/>
                          <a:latin typeface="微軟正黑體" pitchFamily="34" charset="-120"/>
                          <a:ea typeface="微軟正黑體" pitchFamily="34" charset="-120"/>
                          <a:cs typeface="Times New Roman" panose="02020603050405020304" pitchFamily="18" charset="0"/>
                        </a:rPr>
                        <a:t>)7-n-05</a:t>
                      </a:r>
                      <a:r>
                        <a:rPr lang="zh-TW" altLang="zh-TW" sz="1800" kern="100" dirty="0" smtClean="0">
                          <a:solidFill>
                            <a:srgbClr val="000000"/>
                          </a:solidFill>
                          <a:effectLst/>
                          <a:latin typeface="微軟正黑體" pitchFamily="34" charset="-120"/>
                          <a:ea typeface="微軟正黑體" pitchFamily="34" charset="-120"/>
                          <a:cs typeface="Times New Roman" panose="02020603050405020304" pitchFamily="18" charset="0"/>
                        </a:rPr>
                        <a:t>能認識絕對值，並能利用絕對值比較負數的大小。</a:t>
                      </a:r>
                      <a:endParaRPr lang="zh-TW" altLang="zh-TW" sz="1800" kern="100" dirty="0" smtClean="0">
                        <a:effectLst/>
                        <a:latin typeface="微軟正黑體" pitchFamily="34" charset="-120"/>
                        <a:ea typeface="微軟正黑體" pitchFamily="34" charset="-120"/>
                        <a:cs typeface="Times New Roman" panose="02020603050405020304" pitchFamily="18" charset="0"/>
                      </a:endParaRPr>
                    </a:p>
                  </a:txBody>
                  <a:tcPr/>
                </a:tc>
                <a:tc>
                  <a:txBody>
                    <a:bodyPr/>
                    <a:lstStyle/>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endParaRPr lang="zh-TW" altLang="en-US" sz="1600">
                        <a:latin typeface="微軟正黑體" panose="020B0604030504040204" pitchFamily="34" charset="-120"/>
                        <a:ea typeface="微軟正黑體" panose="020B0604030504040204" pitchFamily="34" charset="-120"/>
                      </a:endParaRPr>
                    </a:p>
                  </a:txBody>
                  <a:tcPr/>
                </a:tc>
                <a:tc>
                  <a:txBody>
                    <a:bodyPr/>
                    <a:lstStyle/>
                    <a:p>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七</a:t>
                      </a:r>
                    </a:p>
                  </a:txBody>
                  <a:tcPr/>
                </a:tc>
                <a:tc>
                  <a:txBody>
                    <a:bodyPr/>
                    <a:lstStyle/>
                    <a:p>
                      <a:endParaRPr lang="zh-TW" altLang="en-US" dirty="0"/>
                    </a:p>
                  </a:txBody>
                  <a:tcPr/>
                </a:tc>
                <a:extLst>
                  <a:ext uri="{0D108BD9-81ED-4DB2-BD59-A6C34878D82A}">
                    <a16:rowId xmlns:a16="http://schemas.microsoft.com/office/drawing/2014/main" xmlns="" val="4258091565"/>
                  </a:ext>
                </a:extLst>
              </a:tr>
            </a:tbl>
          </a:graphicData>
        </a:graphic>
      </p:graphicFrame>
    </p:spTree>
    <p:extLst>
      <p:ext uri="{BB962C8B-B14F-4D97-AF65-F5344CB8AC3E}">
        <p14:creationId xmlns:p14="http://schemas.microsoft.com/office/powerpoint/2010/main" val="2191925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9661" y="0"/>
            <a:ext cx="8204677" cy="9289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國中新舊課程</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(2/3)</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 name="投影片編號版面配置區 5"/>
          <p:cNvSpPr>
            <a:spLocks noGrp="1"/>
          </p:cNvSpPr>
          <p:nvPr>
            <p:ph type="sldNum" sz="quarter" idx="12"/>
          </p:nvPr>
        </p:nvSpPr>
        <p:spPr bwMode="auto">
          <a:xfrm>
            <a:off x="7086600" y="637169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43</a:t>
            </a:r>
            <a:endParaRPr lang="zh-TW" altLang="en-US" sz="1200" dirty="0">
              <a:solidFill>
                <a:srgbClr val="898989"/>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186933111"/>
              </p:ext>
            </p:extLst>
          </p:nvPr>
        </p:nvGraphicFramePr>
        <p:xfrm>
          <a:off x="109436" y="772895"/>
          <a:ext cx="8925125" cy="5963920"/>
        </p:xfrm>
        <a:graphic>
          <a:graphicData uri="http://schemas.openxmlformats.org/drawingml/2006/table">
            <a:tbl>
              <a:tblPr firstRow="1" bandRow="1">
                <a:tableStyleId>{5C22544A-7EE6-4342-B048-85BDC9FD1C3A}</a:tableStyleId>
              </a:tblPr>
              <a:tblGrid>
                <a:gridCol w="957942">
                  <a:extLst>
                    <a:ext uri="{9D8B030D-6E8A-4147-A177-3AD203B41FA5}">
                      <a16:colId xmlns:a16="http://schemas.microsoft.com/office/drawing/2014/main" xmlns="" val="2334999731"/>
                    </a:ext>
                  </a:extLst>
                </a:gridCol>
                <a:gridCol w="3629333">
                  <a:extLst>
                    <a:ext uri="{9D8B030D-6E8A-4147-A177-3AD203B41FA5}">
                      <a16:colId xmlns:a16="http://schemas.microsoft.com/office/drawing/2014/main" xmlns="" val="2923743632"/>
                    </a:ext>
                  </a:extLst>
                </a:gridCol>
                <a:gridCol w="867570">
                  <a:extLst>
                    <a:ext uri="{9D8B030D-6E8A-4147-A177-3AD203B41FA5}">
                      <a16:colId xmlns:a16="http://schemas.microsoft.com/office/drawing/2014/main" xmlns="" val="1123163031"/>
                    </a:ext>
                  </a:extLst>
                </a:gridCol>
                <a:gridCol w="867570">
                  <a:extLst>
                    <a:ext uri="{9D8B030D-6E8A-4147-A177-3AD203B41FA5}">
                      <a16:colId xmlns:a16="http://schemas.microsoft.com/office/drawing/2014/main" xmlns="" val="3961554645"/>
                    </a:ext>
                  </a:extLst>
                </a:gridCol>
                <a:gridCol w="867570">
                  <a:extLst>
                    <a:ext uri="{9D8B030D-6E8A-4147-A177-3AD203B41FA5}">
                      <a16:colId xmlns:a16="http://schemas.microsoft.com/office/drawing/2014/main" xmlns="" val="1700456297"/>
                    </a:ext>
                  </a:extLst>
                </a:gridCol>
                <a:gridCol w="867570">
                  <a:extLst>
                    <a:ext uri="{9D8B030D-6E8A-4147-A177-3AD203B41FA5}">
                      <a16:colId xmlns:a16="http://schemas.microsoft.com/office/drawing/2014/main" xmlns="" val="1121305365"/>
                    </a:ext>
                  </a:extLst>
                </a:gridCol>
                <a:gridCol w="867570">
                  <a:extLst>
                    <a:ext uri="{9D8B030D-6E8A-4147-A177-3AD203B41FA5}">
                      <a16:colId xmlns:a16="http://schemas.microsoft.com/office/drawing/2014/main" xmlns="" val="1164479025"/>
                    </a:ext>
                  </a:extLst>
                </a:gridCol>
              </a:tblGrid>
              <a:tr h="211462">
                <a:tc rowSpan="2">
                  <a:txBody>
                    <a:bodyPr/>
                    <a:lstStyle/>
                    <a:p>
                      <a:pPr algn="ctr"/>
                      <a:r>
                        <a:rPr lang="zh-TW" altLang="en-US" sz="2000" dirty="0" smtClean="0">
                          <a:latin typeface="微軟正黑體" panose="020B0604030504040204" pitchFamily="34" charset="-120"/>
                          <a:ea typeface="微軟正黑體" panose="020B0604030504040204" pitchFamily="34" charset="-120"/>
                        </a:rPr>
                        <a:t>主題</a:t>
                      </a:r>
                      <a:endParaRPr lang="zh-TW" altLang="en-US" sz="2000" dirty="0">
                        <a:latin typeface="微軟正黑體" panose="020B0604030504040204" pitchFamily="34" charset="-120"/>
                        <a:ea typeface="微軟正黑體" panose="020B0604030504040204" pitchFamily="34" charset="-120"/>
                      </a:endParaRPr>
                    </a:p>
                  </a:txBody>
                  <a:tcPr anchor="ctr"/>
                </a:tc>
                <a:tc rowSpan="2">
                  <a:txBody>
                    <a:bodyPr/>
                    <a:lstStyle/>
                    <a:p>
                      <a:pPr algn="ctr"/>
                      <a:r>
                        <a:rPr lang="zh-TW" altLang="en-US" sz="2000" dirty="0" smtClean="0">
                          <a:latin typeface="微軟正黑體" panose="020B0604030504040204" pitchFamily="34" charset="-120"/>
                          <a:ea typeface="微軟正黑體" panose="020B0604030504040204" pitchFamily="34" charset="-120"/>
                        </a:rPr>
                        <a:t>學習內容</a:t>
                      </a:r>
                      <a:endParaRPr lang="zh-TW" altLang="en-US" sz="2000" dirty="0">
                        <a:latin typeface="微軟正黑體" panose="020B0604030504040204" pitchFamily="34" charset="-120"/>
                        <a:ea typeface="微軟正黑體" panose="020B0604030504040204" pitchFamily="34" charset="-120"/>
                      </a:endParaRPr>
                    </a:p>
                  </a:txBody>
                  <a:tcPr anchor="ctr"/>
                </a:tc>
                <a:tc gridSpan="5">
                  <a:txBody>
                    <a:bodyPr/>
                    <a:lstStyle/>
                    <a:p>
                      <a:pPr algn="ctr"/>
                      <a:r>
                        <a:rPr lang="zh-TW" altLang="en-US" sz="2000" dirty="0" smtClean="0">
                          <a:latin typeface="微軟正黑體" panose="020B0604030504040204" pitchFamily="34" charset="-120"/>
                          <a:ea typeface="微軟正黑體" panose="020B0604030504040204" pitchFamily="34" charset="-120"/>
                        </a:rPr>
                        <a:t>年段</a:t>
                      </a:r>
                      <a:endParaRPr lang="zh-TW" altLang="en-US" sz="20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3320955838"/>
                  </a:ext>
                </a:extLst>
              </a:tr>
              <a:tr h="178779">
                <a:tc v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tc v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新增</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強化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調移</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簡化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刪減</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4253207814"/>
                  </a:ext>
                </a:extLst>
              </a:tr>
              <a:tr h="370840">
                <a:tc rowSpan="13">
                  <a:txBody>
                    <a:bodyPr/>
                    <a:lstStyle/>
                    <a:p>
                      <a:r>
                        <a:rPr lang="zh-TW" altLang="zh-TW" sz="2000" b="1" dirty="0" smtClean="0">
                          <a:solidFill>
                            <a:srgbClr val="000000"/>
                          </a:solidFill>
                          <a:effectLst/>
                          <a:latin typeface="微軟正黑體" pitchFamily="34" charset="-120"/>
                          <a:ea typeface="微軟正黑體" pitchFamily="34" charset="-120"/>
                          <a:cs typeface="+mn-cs"/>
                          <a:sym typeface="Baskerville"/>
                        </a:rPr>
                        <a:t>空間與形狀</a:t>
                      </a:r>
                      <a:r>
                        <a:rPr lang="en-US" altLang="zh-TW" sz="2000" b="1" dirty="0" smtClean="0">
                          <a:solidFill>
                            <a:srgbClr val="000000"/>
                          </a:solidFill>
                          <a:effectLst/>
                          <a:latin typeface="微軟正黑體" pitchFamily="34" charset="-120"/>
                          <a:ea typeface="微軟正黑體" pitchFamily="34" charset="-120"/>
                          <a:cs typeface="+mn-cs"/>
                          <a:sym typeface="Baskerville"/>
                        </a:rPr>
                        <a:t>(S)</a:t>
                      </a:r>
                      <a:endParaRPr lang="zh-TW" altLang="zh-TW" sz="2000" dirty="0" smtClean="0">
                        <a:solidFill>
                          <a:srgbClr val="000000"/>
                        </a:solidFill>
                        <a:effectLst/>
                        <a:latin typeface="微軟正黑體" pitchFamily="34" charset="-120"/>
                        <a:ea typeface="微軟正黑體" pitchFamily="34" charset="-120"/>
                        <a:cs typeface="+mn-cs"/>
                        <a:sym typeface="Baskerville"/>
                      </a:endParaRPr>
                    </a:p>
                    <a:p>
                      <a:r>
                        <a:rPr lang="zh-TW" altLang="zh-TW" sz="2000" b="1" dirty="0" smtClean="0">
                          <a:solidFill>
                            <a:srgbClr val="000000"/>
                          </a:solidFill>
                          <a:effectLst/>
                          <a:latin typeface="微軟正黑體" pitchFamily="34" charset="-120"/>
                          <a:ea typeface="微軟正黑體" pitchFamily="34" charset="-120"/>
                          <a:cs typeface="+mn-cs"/>
                          <a:sym typeface="Baskerville"/>
                        </a:rPr>
                        <a:t>坐標</a:t>
                      </a:r>
                      <a:endParaRPr lang="en-US" altLang="zh-TW" sz="2000" b="1" dirty="0" smtClean="0">
                        <a:solidFill>
                          <a:srgbClr val="000000"/>
                        </a:solidFill>
                        <a:effectLst/>
                        <a:latin typeface="微軟正黑體" pitchFamily="34" charset="-120"/>
                        <a:ea typeface="微軟正黑體" pitchFamily="34" charset="-120"/>
                        <a:cs typeface="+mn-cs"/>
                        <a:sym typeface="Baskerville"/>
                      </a:endParaRPr>
                    </a:p>
                    <a:p>
                      <a:r>
                        <a:rPr lang="zh-TW" altLang="zh-TW" sz="2000" b="1" dirty="0" smtClean="0">
                          <a:solidFill>
                            <a:srgbClr val="000000"/>
                          </a:solidFill>
                          <a:effectLst/>
                          <a:latin typeface="微軟正黑體" pitchFamily="34" charset="-120"/>
                          <a:ea typeface="微軟正黑體" pitchFamily="34" charset="-120"/>
                          <a:cs typeface="+mn-cs"/>
                          <a:sym typeface="Baskerville"/>
                        </a:rPr>
                        <a:t>幾何</a:t>
                      </a:r>
                      <a:r>
                        <a:rPr lang="en-US" altLang="zh-TW" sz="2000" b="1" dirty="0" smtClean="0">
                          <a:solidFill>
                            <a:srgbClr val="000000"/>
                          </a:solidFill>
                          <a:effectLst/>
                          <a:latin typeface="微軟正黑體" pitchFamily="34" charset="-120"/>
                          <a:ea typeface="微軟正黑體" pitchFamily="34" charset="-120"/>
                          <a:cs typeface="+mn-cs"/>
                          <a:sym typeface="Baskerville"/>
                        </a:rPr>
                        <a:t>(G)</a:t>
                      </a:r>
                      <a:r>
                        <a:rPr lang="zh-TW" altLang="zh-TW" sz="2000" dirty="0" smtClean="0">
                          <a:solidFill>
                            <a:srgbClr val="000000"/>
                          </a:solidFill>
                          <a:effectLst/>
                          <a:latin typeface="微軟正黑體" pitchFamily="34" charset="-120"/>
                          <a:ea typeface="微軟正黑體" pitchFamily="34" charset="-120"/>
                        </a:rPr>
                        <a:t>  </a:t>
                      </a:r>
                      <a:endParaRPr lang="zh-TW" altLang="en-US" sz="2000" dirty="0" smtClean="0">
                        <a:solidFill>
                          <a:srgbClr val="000000"/>
                        </a:solidFill>
                        <a:latin typeface="微軟正黑體" pitchFamily="34" charset="-120"/>
                        <a:ea typeface="微軟正黑體" pitchFamily="34" charset="-120"/>
                      </a:endParaRPr>
                    </a:p>
                  </a:txBody>
                  <a:tcPr anchor="ctr"/>
                </a:tc>
                <a:tc>
                  <a:txBody>
                    <a:bodyPr/>
                    <a:lstStyle/>
                    <a:p>
                      <a:pPr algn="just"/>
                      <a:r>
                        <a:rPr lang="en-US" sz="1600" kern="100" dirty="0" smtClean="0">
                          <a:effectLst/>
                          <a:latin typeface="微軟正黑體" pitchFamily="34" charset="-120"/>
                          <a:ea typeface="微軟正黑體" pitchFamily="34" charset="-120"/>
                          <a:cs typeface="Times New Roman" panose="02020603050405020304" pitchFamily="18" charset="0"/>
                        </a:rPr>
                        <a:t>S-9-4</a:t>
                      </a:r>
                      <a:r>
                        <a:rPr lang="zh-TW" sz="1600" kern="100" spc="-150" dirty="0" smtClean="0">
                          <a:effectLst/>
                          <a:latin typeface="微軟正黑體" pitchFamily="34" charset="-120"/>
                          <a:ea typeface="微軟正黑體" pitchFamily="34" charset="-120"/>
                          <a:cs typeface="Times New Roman" panose="02020603050405020304" pitchFamily="18" charset="0"/>
                        </a:rPr>
                        <a:t>相似</a:t>
                      </a:r>
                      <a:r>
                        <a:rPr lang="zh-TW" sz="1600" kern="100" spc="-150" dirty="0">
                          <a:effectLst/>
                          <a:latin typeface="微軟正黑體" pitchFamily="34" charset="-120"/>
                          <a:ea typeface="微軟正黑體" pitchFamily="34" charset="-120"/>
                          <a:cs typeface="Times New Roman" panose="02020603050405020304" pitchFamily="18" charset="0"/>
                        </a:rPr>
                        <a:t>直角三角形邊長比值的不</a:t>
                      </a:r>
                      <a:r>
                        <a:rPr lang="zh-TW" sz="1600" kern="100" spc="-150" dirty="0" smtClean="0">
                          <a:effectLst/>
                          <a:latin typeface="微軟正黑體" pitchFamily="34" charset="-120"/>
                          <a:ea typeface="微軟正黑體" pitchFamily="34" charset="-120"/>
                          <a:cs typeface="Times New Roman" panose="02020603050405020304" pitchFamily="18" charset="0"/>
                        </a:rPr>
                        <a:t>變性</a:t>
                      </a:r>
                      <a:r>
                        <a:rPr lang="zh-TW" altLang="en-US" sz="1600" kern="100" spc="-150" dirty="0" smtClean="0">
                          <a:effectLst/>
                          <a:latin typeface="微軟正黑體" pitchFamily="34" charset="-120"/>
                          <a:ea typeface="微軟正黑體" pitchFamily="34" charset="-120"/>
                          <a:cs typeface="Times New Roman" panose="02020603050405020304" pitchFamily="18" charset="0"/>
                        </a:rPr>
                        <a:t>。</a:t>
                      </a:r>
                      <a:endParaRPr lang="zh-TW" sz="1600" kern="100" spc="-15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九</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917934578"/>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just"/>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S-9-12</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空間</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中的線與平面。</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九</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993006183"/>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just"/>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S-7-1</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簡單</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圖形與幾何符號。</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八→七</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4119672731"/>
                  </a:ext>
                </a:extLst>
              </a:tr>
              <a:tr h="370840">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S-7-2</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三</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視圖。</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七</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3095088097"/>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S-7-3</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垂直</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八→七</a:t>
                      </a: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813301831"/>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S-7-4</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線</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對稱的性質。</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八→七</a:t>
                      </a: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3824599353"/>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S-7-5</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線</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對稱基本圖形。</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八→七</a:t>
                      </a: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124840276"/>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S-9-5</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圓弧</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長與扇形面積。</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八→九</a:t>
                      </a: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978827956"/>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smtClean="0">
                          <a:latin typeface="微軟正黑體" pitchFamily="34" charset="-120"/>
                          <a:ea typeface="微軟正黑體" pitchFamily="34" charset="-120"/>
                        </a:rPr>
                        <a:t>（九年㇐貫）圓的弦切角、兩圓的外公切線⾧與內公切線⾧。</a:t>
                      </a:r>
                      <a:endParaRPr lang="zh-TW" sz="1600" dirty="0">
                        <a:latin typeface="微軟正黑體" pitchFamily="34" charset="-120"/>
                        <a:ea typeface="微軟正黑體" pitchFamily="34" charset="-12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八</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4054173330"/>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smtClean="0">
                          <a:latin typeface="微軟正黑體" pitchFamily="34" charset="-120"/>
                          <a:ea typeface="微軟正黑體" pitchFamily="34" charset="-120"/>
                        </a:rPr>
                        <a:t>（九年㇐貫）凸多邊形外角和公式。</a:t>
                      </a:r>
                      <a:endParaRPr lang="zh-TW" sz="1600" dirty="0">
                        <a:latin typeface="微軟正黑體" pitchFamily="34" charset="-120"/>
                        <a:ea typeface="微軟正黑體" pitchFamily="34" charset="-12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八</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585031021"/>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smtClean="0">
                          <a:latin typeface="微軟正黑體" pitchFamily="34" charset="-120"/>
                          <a:ea typeface="微軟正黑體" pitchFamily="34" charset="-120"/>
                        </a:rPr>
                        <a:t>（九年㇐貫）兩圓關係。</a:t>
                      </a:r>
                      <a:endParaRPr lang="zh-TW" sz="1600" dirty="0">
                        <a:latin typeface="微軟正黑體" pitchFamily="34" charset="-120"/>
                        <a:ea typeface="微軟正黑體" pitchFamily="34" charset="-120"/>
                      </a:endParaRPr>
                    </a:p>
                  </a:txBody>
                  <a:tcPr marL="68580" marR="68580" marT="0" marB="0"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九</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475750759"/>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smtClean="0">
                          <a:latin typeface="微軟正黑體" pitchFamily="34" charset="-120"/>
                          <a:ea typeface="微軟正黑體" pitchFamily="34" charset="-120"/>
                        </a:rPr>
                        <a:t>（九年㇐貫）</a:t>
                      </a:r>
                      <a:r>
                        <a:rPr lang="en-US" altLang="zh-TW" sz="1600" dirty="0" smtClean="0">
                          <a:latin typeface="微軟正黑體" pitchFamily="34" charset="-120"/>
                          <a:ea typeface="微軟正黑體" pitchFamily="34" charset="-120"/>
                        </a:rPr>
                        <a:t>9-s-08 </a:t>
                      </a:r>
                      <a:r>
                        <a:rPr lang="zh-TW" altLang="en-US" sz="1600" dirty="0" smtClean="0">
                          <a:latin typeface="微軟正黑體" pitchFamily="34" charset="-120"/>
                          <a:ea typeface="微軟正黑體" pitchFamily="34" charset="-120"/>
                        </a:rPr>
                        <a:t>能理解多邊形外心的意義和相關性質。</a:t>
                      </a:r>
                      <a:endParaRPr lang="zh-TW" sz="1600" dirty="0">
                        <a:latin typeface="微軟正黑體" pitchFamily="34" charset="-120"/>
                        <a:ea typeface="微軟正黑體" pitchFamily="34" charset="-120"/>
                      </a:endParaRPr>
                    </a:p>
                  </a:txBody>
                  <a:tcPr marL="68580" marR="68580" marT="0" marB="0"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九</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916445685"/>
                  </a:ext>
                </a:extLst>
              </a:tr>
              <a:tr h="370840">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smtClean="0">
                          <a:latin typeface="微軟正黑體" pitchFamily="34" charset="-120"/>
                          <a:ea typeface="微軟正黑體" pitchFamily="34" charset="-120"/>
                        </a:rPr>
                        <a:t>（九年㇐貫）</a:t>
                      </a:r>
                      <a:r>
                        <a:rPr lang="en-US" altLang="zh-TW" sz="1600" dirty="0" smtClean="0">
                          <a:latin typeface="微軟正黑體" pitchFamily="34" charset="-120"/>
                          <a:ea typeface="微軟正黑體" pitchFamily="34" charset="-120"/>
                        </a:rPr>
                        <a:t>9-s-09 </a:t>
                      </a:r>
                      <a:r>
                        <a:rPr lang="zh-TW" altLang="en-US" sz="1600" dirty="0" smtClean="0">
                          <a:latin typeface="微軟正黑體" pitchFamily="34" charset="-120"/>
                          <a:ea typeface="微軟正黑體" pitchFamily="34" charset="-120"/>
                        </a:rPr>
                        <a:t>能理解多邊形內心的意義和相關性質。</a:t>
                      </a:r>
                      <a:endParaRPr lang="zh-TW" sz="1600" dirty="0">
                        <a:latin typeface="微軟正黑體" pitchFamily="34" charset="-120"/>
                        <a:ea typeface="微軟正黑體" pitchFamily="34" charset="-120"/>
                      </a:endParaRPr>
                    </a:p>
                  </a:txBody>
                  <a:tcPr marL="68580" marR="68580" marT="0" marB="0" anchor="ctr"/>
                </a:tc>
                <a:tc>
                  <a:txBody>
                    <a:bodyPr/>
                    <a:lstStyle/>
                    <a:p>
                      <a:pPr algn="ct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九</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541490954"/>
                  </a:ext>
                </a:extLst>
              </a:tr>
            </a:tbl>
          </a:graphicData>
        </a:graphic>
      </p:graphicFrame>
    </p:spTree>
    <p:extLst>
      <p:ext uri="{BB962C8B-B14F-4D97-AF65-F5344CB8AC3E}">
        <p14:creationId xmlns:p14="http://schemas.microsoft.com/office/powerpoint/2010/main" val="1708968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44</a:t>
            </a:r>
            <a:endParaRPr lang="zh-TW" altLang="en-US" sz="1200" dirty="0">
              <a:solidFill>
                <a:srgbClr val="898989"/>
              </a:solidFill>
            </a:endParaRPr>
          </a:p>
        </p:txBody>
      </p:sp>
      <p:sp>
        <p:nvSpPr>
          <p:cNvPr id="6" name="標題 1"/>
          <p:cNvSpPr txBox="1">
            <a:spLocks/>
          </p:cNvSpPr>
          <p:nvPr/>
        </p:nvSpPr>
        <p:spPr bwMode="auto">
          <a:xfrm>
            <a:off x="453892" y="529441"/>
            <a:ext cx="8204677" cy="60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國中新舊課程</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(3/3)</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445371230"/>
              </p:ext>
            </p:extLst>
          </p:nvPr>
        </p:nvGraphicFramePr>
        <p:xfrm>
          <a:off x="112030" y="1489687"/>
          <a:ext cx="8888400" cy="4338618"/>
        </p:xfrm>
        <a:graphic>
          <a:graphicData uri="http://schemas.openxmlformats.org/drawingml/2006/table">
            <a:tbl>
              <a:tblPr firstRow="1" bandRow="1">
                <a:tableStyleId>{5C22544A-7EE6-4342-B048-85BDC9FD1C3A}</a:tableStyleId>
              </a:tblPr>
              <a:tblGrid>
                <a:gridCol w="954000">
                  <a:extLst>
                    <a:ext uri="{9D8B030D-6E8A-4147-A177-3AD203B41FA5}">
                      <a16:colId xmlns:a16="http://schemas.microsoft.com/office/drawing/2014/main" xmlns="" val="3443682450"/>
                    </a:ext>
                  </a:extLst>
                </a:gridCol>
                <a:gridCol w="3614400">
                  <a:extLst>
                    <a:ext uri="{9D8B030D-6E8A-4147-A177-3AD203B41FA5}">
                      <a16:colId xmlns:a16="http://schemas.microsoft.com/office/drawing/2014/main" xmlns="" val="2402658811"/>
                    </a:ext>
                  </a:extLst>
                </a:gridCol>
                <a:gridCol w="864000">
                  <a:extLst>
                    <a:ext uri="{9D8B030D-6E8A-4147-A177-3AD203B41FA5}">
                      <a16:colId xmlns:a16="http://schemas.microsoft.com/office/drawing/2014/main" xmlns="" val="2309202347"/>
                    </a:ext>
                  </a:extLst>
                </a:gridCol>
                <a:gridCol w="864000">
                  <a:extLst>
                    <a:ext uri="{9D8B030D-6E8A-4147-A177-3AD203B41FA5}">
                      <a16:colId xmlns:a16="http://schemas.microsoft.com/office/drawing/2014/main" xmlns="" val="1921025507"/>
                    </a:ext>
                  </a:extLst>
                </a:gridCol>
                <a:gridCol w="864000">
                  <a:extLst>
                    <a:ext uri="{9D8B030D-6E8A-4147-A177-3AD203B41FA5}">
                      <a16:colId xmlns:a16="http://schemas.microsoft.com/office/drawing/2014/main" xmlns="" val="1338028504"/>
                    </a:ext>
                  </a:extLst>
                </a:gridCol>
                <a:gridCol w="864000">
                  <a:extLst>
                    <a:ext uri="{9D8B030D-6E8A-4147-A177-3AD203B41FA5}">
                      <a16:colId xmlns:a16="http://schemas.microsoft.com/office/drawing/2014/main" xmlns="" val="447642157"/>
                    </a:ext>
                  </a:extLst>
                </a:gridCol>
                <a:gridCol w="864000">
                  <a:extLst>
                    <a:ext uri="{9D8B030D-6E8A-4147-A177-3AD203B41FA5}">
                      <a16:colId xmlns:a16="http://schemas.microsoft.com/office/drawing/2014/main" xmlns="" val="1478038519"/>
                    </a:ext>
                  </a:extLst>
                </a:gridCol>
              </a:tblGrid>
              <a:tr h="286440">
                <a:tc rowSpan="2">
                  <a:txBody>
                    <a:bodyPr/>
                    <a:lstStyle/>
                    <a:p>
                      <a:pPr algn="ctr"/>
                      <a:r>
                        <a:rPr lang="zh-TW" altLang="en-US" sz="2000" dirty="0" smtClean="0">
                          <a:latin typeface="微軟正黑體" panose="020B0604030504040204" pitchFamily="34" charset="-120"/>
                          <a:ea typeface="微軟正黑體" panose="020B0604030504040204" pitchFamily="34" charset="-120"/>
                        </a:rPr>
                        <a:t>主題</a:t>
                      </a:r>
                      <a:endParaRPr lang="zh-TW" altLang="en-US" sz="2000" dirty="0">
                        <a:latin typeface="微軟正黑體" panose="020B0604030504040204" pitchFamily="34" charset="-120"/>
                        <a:ea typeface="微軟正黑體" panose="020B0604030504040204" pitchFamily="34" charset="-120"/>
                      </a:endParaRPr>
                    </a:p>
                  </a:txBody>
                  <a:tcPr anchor="ctr"/>
                </a:tc>
                <a:tc rowSpan="2">
                  <a:txBody>
                    <a:bodyPr/>
                    <a:lstStyle/>
                    <a:p>
                      <a:pPr algn="ctr"/>
                      <a:r>
                        <a:rPr lang="zh-TW" altLang="en-US" sz="2000" dirty="0" smtClean="0">
                          <a:latin typeface="微軟正黑體" panose="020B0604030504040204" pitchFamily="34" charset="-120"/>
                          <a:ea typeface="微軟正黑體" panose="020B0604030504040204" pitchFamily="34" charset="-120"/>
                        </a:rPr>
                        <a:t>學習內容</a:t>
                      </a:r>
                      <a:endParaRPr lang="zh-TW" altLang="en-US" sz="2000" dirty="0">
                        <a:latin typeface="微軟正黑體" panose="020B0604030504040204" pitchFamily="34" charset="-120"/>
                        <a:ea typeface="微軟正黑體" panose="020B0604030504040204" pitchFamily="34" charset="-120"/>
                      </a:endParaRPr>
                    </a:p>
                  </a:txBody>
                  <a:tcPr anchor="ctr"/>
                </a:tc>
                <a:tc gridSpan="5">
                  <a:txBody>
                    <a:bodyPr/>
                    <a:lstStyle/>
                    <a:p>
                      <a:pPr algn="ctr"/>
                      <a:r>
                        <a:rPr lang="zh-TW" altLang="en-US" sz="2000" dirty="0" smtClean="0">
                          <a:latin typeface="微軟正黑體" panose="020B0604030504040204" pitchFamily="34" charset="-120"/>
                          <a:ea typeface="微軟正黑體" panose="020B0604030504040204" pitchFamily="34" charset="-120"/>
                        </a:rPr>
                        <a:t>年段</a:t>
                      </a:r>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99076183"/>
                  </a:ext>
                </a:extLst>
              </a:tr>
              <a:tr h="308841">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新增</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強化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調移</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簡化</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solidFill>
                            <a:srgbClr val="00B050"/>
                          </a:solidFill>
                          <a:latin typeface="微軟正黑體" panose="020B0604030504040204" pitchFamily="34" charset="-120"/>
                          <a:ea typeface="微軟正黑體" panose="020B0604030504040204" pitchFamily="34" charset="-120"/>
                        </a:rPr>
                        <a:t>刪減</a:t>
                      </a:r>
                      <a:endParaRPr lang="zh-TW" altLang="en-US" sz="2000" dirty="0">
                        <a:solidFill>
                          <a:srgbClr val="00B05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801777487"/>
                  </a:ext>
                </a:extLst>
              </a:tr>
              <a:tr h="46910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b="1" dirty="0" smtClean="0">
                          <a:solidFill>
                            <a:srgbClr val="000000"/>
                          </a:solidFill>
                          <a:effectLst/>
                          <a:latin typeface="微軟正黑體" pitchFamily="34" charset="-120"/>
                          <a:ea typeface="微軟正黑體" pitchFamily="34" charset="-120"/>
                          <a:cs typeface="+mn-cs"/>
                          <a:sym typeface="Baskerville"/>
                        </a:rPr>
                        <a:t>函數</a:t>
                      </a:r>
                      <a:r>
                        <a:rPr lang="en-US" altLang="zh-TW" sz="2000" b="1" dirty="0" smtClean="0">
                          <a:solidFill>
                            <a:srgbClr val="000000"/>
                          </a:solidFill>
                          <a:effectLst/>
                          <a:latin typeface="微軟正黑體" pitchFamily="34" charset="-120"/>
                          <a:ea typeface="微軟正黑體" pitchFamily="34" charset="-120"/>
                          <a:cs typeface="+mn-cs"/>
                          <a:sym typeface="Baskerville"/>
                        </a:rPr>
                        <a:t>(F)</a:t>
                      </a:r>
                      <a:r>
                        <a:rPr lang="zh-TW" altLang="zh-TW" sz="2000" b="1" dirty="0" smtClean="0">
                          <a:solidFill>
                            <a:srgbClr val="000000"/>
                          </a:solidFill>
                          <a:effectLst/>
                          <a:latin typeface="微軟正黑體" pitchFamily="34" charset="-120"/>
                          <a:ea typeface="微軟正黑體" pitchFamily="34" charset="-120"/>
                        </a:rPr>
                        <a:t> </a:t>
                      </a:r>
                      <a:endParaRPr lang="zh-TW" altLang="en-US" sz="2000" b="1" dirty="0" smtClean="0">
                        <a:solidFill>
                          <a:srgbClr val="000000"/>
                        </a:solidFill>
                        <a:latin typeface="微軟正黑體" pitchFamily="34" charset="-120"/>
                        <a:ea typeface="微軟正黑體" pitchFamily="34" charset="-120"/>
                      </a:endParaRPr>
                    </a:p>
                  </a:txBody>
                  <a:tcPr anchor="ctr"/>
                </a:tc>
                <a:tc>
                  <a:txBody>
                    <a:bodyPr/>
                    <a:lstStyle/>
                    <a:p>
                      <a:pPr algn="just"/>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F-8-1</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一次</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函數。</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七→八</a:t>
                      </a: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903567567"/>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just"/>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F-8-2</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一次</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函數的圖形。</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r>
                        <a:rPr lang="zh-TW" altLang="en-US" sz="1600" b="1" dirty="0" smtClean="0">
                          <a:latin typeface="微軟正黑體" panose="020B0604030504040204" pitchFamily="34" charset="-120"/>
                          <a:ea typeface="微軟正黑體" panose="020B0604030504040204" pitchFamily="34" charset="-120"/>
                        </a:rPr>
                        <a:t>七→八</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394399709"/>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smtClean="0">
                          <a:latin typeface="微軟正黑體" pitchFamily="34" charset="-120"/>
                          <a:ea typeface="微軟正黑體" pitchFamily="34" charset="-120"/>
                        </a:rPr>
                        <a:t>（九年㇐貫）二次函數的配方。</a:t>
                      </a:r>
                      <a:endParaRPr lang="zh-TW" sz="1600" dirty="0">
                        <a:latin typeface="微軟正黑體" pitchFamily="34" charset="-120"/>
                        <a:ea typeface="微軟正黑體" pitchFamily="34" charset="-12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1" dirty="0" smtClean="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九</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3486762621"/>
                  </a:ext>
                </a:extLst>
              </a:tr>
              <a:tr h="469103">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b="1" kern="100" dirty="0" smtClean="0">
                          <a:solidFill>
                            <a:srgbClr val="000000"/>
                          </a:solidFill>
                          <a:effectLst/>
                          <a:latin typeface="微軟正黑體" pitchFamily="34" charset="-120"/>
                          <a:ea typeface="微軟正黑體" pitchFamily="34" charset="-120"/>
                        </a:rPr>
                        <a:t>資料與不確定性</a:t>
                      </a:r>
                      <a:r>
                        <a:rPr lang="en-US" altLang="zh-TW" sz="2000" b="1" kern="100" dirty="0" smtClean="0">
                          <a:solidFill>
                            <a:srgbClr val="000000"/>
                          </a:solidFill>
                          <a:effectLst/>
                          <a:latin typeface="微軟正黑體" pitchFamily="34" charset="-120"/>
                          <a:ea typeface="微軟正黑體" pitchFamily="34" charset="-120"/>
                        </a:rPr>
                        <a:t>(D)</a:t>
                      </a:r>
                      <a:endParaRPr lang="zh-TW" altLang="zh-TW" sz="2000" b="1" kern="100" dirty="0" smtClean="0">
                        <a:solidFill>
                          <a:srgbClr val="000000"/>
                        </a:solidFill>
                        <a:effectLst/>
                        <a:latin typeface="微軟正黑體" pitchFamily="34" charset="-120"/>
                        <a:ea typeface="微軟正黑體" pitchFamily="34" charset="-120"/>
                      </a:endParaRPr>
                    </a:p>
                  </a:txBody>
                  <a:tcPr anchor="ct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D-7-1</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統計圖表</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九→七</a:t>
                      </a: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914863123"/>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D-7-2</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統計</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數據。</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九→七</a:t>
                      </a:r>
                    </a:p>
                  </a:txBody>
                  <a:tcPr anchor="ctr"/>
                </a:tc>
                <a:tc>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3438246527"/>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D-8-1</a:t>
                      </a:r>
                      <a:r>
                        <a:rPr lang="zh-TW" altLang="en-US" sz="1600" kern="100" dirty="0" smtClean="0">
                          <a:solidFill>
                            <a:srgbClr val="000000"/>
                          </a:solidFill>
                          <a:effectLst/>
                          <a:latin typeface="微軟正黑體" pitchFamily="34" charset="-120"/>
                          <a:ea typeface="微軟正黑體" pitchFamily="34" charset="-120"/>
                          <a:cs typeface="Times New Roman" panose="02020603050405020304" pitchFamily="18" charset="0"/>
                        </a:rPr>
                        <a:t> </a:t>
                      </a:r>
                      <a:r>
                        <a:rPr lang="zh-TW" sz="1600" kern="100" dirty="0" smtClean="0">
                          <a:solidFill>
                            <a:srgbClr val="000000"/>
                          </a:solidFill>
                          <a:effectLst/>
                          <a:latin typeface="微軟正黑體" pitchFamily="34" charset="-120"/>
                          <a:ea typeface="微軟正黑體" pitchFamily="34" charset="-120"/>
                          <a:cs typeface="Times New Roman" panose="02020603050405020304" pitchFamily="18" charset="0"/>
                        </a:rPr>
                        <a:t>統計</a:t>
                      </a:r>
                      <a:r>
                        <a:rPr lang="zh-TW" sz="1600" kern="100" dirty="0">
                          <a:solidFill>
                            <a:srgbClr val="000000"/>
                          </a:solidFill>
                          <a:effectLst/>
                          <a:latin typeface="微軟正黑體" pitchFamily="34" charset="-120"/>
                          <a:ea typeface="微軟正黑體" pitchFamily="34" charset="-120"/>
                          <a:cs typeface="Times New Roman" panose="02020603050405020304" pitchFamily="18" charset="0"/>
                        </a:rPr>
                        <a:t>資料處理。</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微軟正黑體" panose="020B0604030504040204" pitchFamily="34" charset="-120"/>
                          <a:ea typeface="微軟正黑體" panose="020B0604030504040204" pitchFamily="34" charset="-120"/>
                        </a:rPr>
                        <a:t>九→八</a:t>
                      </a: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4258091565"/>
                  </a:ext>
                </a:extLst>
              </a:tr>
              <a:tr h="469103">
                <a:tc vMerge="1">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smtClean="0">
                          <a:latin typeface="微軟正黑體" pitchFamily="34" charset="-120"/>
                          <a:ea typeface="微軟正黑體" pitchFamily="34" charset="-120"/>
                        </a:rPr>
                        <a:t>（九年㇐貫）</a:t>
                      </a:r>
                      <a:r>
                        <a:rPr lang="en-US" altLang="zh-TW" sz="1600" dirty="0" smtClean="0">
                          <a:latin typeface="微軟正黑體" pitchFamily="34" charset="-120"/>
                          <a:ea typeface="微軟正黑體" pitchFamily="34" charset="-120"/>
                        </a:rPr>
                        <a:t>9-d-04 </a:t>
                      </a:r>
                      <a:r>
                        <a:rPr lang="zh-TW" altLang="en-US" sz="1600" dirty="0" smtClean="0">
                          <a:latin typeface="微軟正黑體" pitchFamily="34" charset="-120"/>
                          <a:ea typeface="微軟正黑體" pitchFamily="34" charset="-120"/>
                        </a:rPr>
                        <a:t>能認識百分</a:t>
                      </a:r>
                    </a:p>
                    <a:p>
                      <a:r>
                        <a:rPr lang="zh-TW" altLang="en-US" sz="1600" dirty="0" smtClean="0">
                          <a:latin typeface="微軟正黑體" pitchFamily="34" charset="-120"/>
                          <a:ea typeface="微軟正黑體" pitchFamily="34" charset="-120"/>
                        </a:rPr>
                        <a:t>位數的概念，並認識第</a:t>
                      </a:r>
                      <a:r>
                        <a:rPr lang="en-US" altLang="zh-TW" sz="1600" dirty="0" smtClean="0">
                          <a:latin typeface="微軟正黑體" pitchFamily="34" charset="-120"/>
                          <a:ea typeface="微軟正黑體" pitchFamily="34" charset="-120"/>
                        </a:rPr>
                        <a:t>10</a:t>
                      </a:r>
                      <a:r>
                        <a:rPr lang="zh-TW" altLang="en-US" sz="1600" dirty="0" smtClean="0">
                          <a:latin typeface="微軟正黑體" pitchFamily="34" charset="-120"/>
                          <a:ea typeface="微軟正黑體" pitchFamily="34" charset="-120"/>
                        </a:rPr>
                        <a:t>、</a:t>
                      </a:r>
                      <a:r>
                        <a:rPr lang="en-US" altLang="zh-TW" sz="1600" dirty="0" smtClean="0">
                          <a:latin typeface="微軟正黑體" pitchFamily="34" charset="-120"/>
                          <a:ea typeface="微軟正黑體" pitchFamily="34" charset="-120"/>
                        </a:rPr>
                        <a:t>25</a:t>
                      </a:r>
                      <a:r>
                        <a:rPr lang="zh-TW" altLang="en-US" sz="1600" dirty="0" smtClean="0">
                          <a:latin typeface="微軟正黑體" pitchFamily="34" charset="-120"/>
                          <a:ea typeface="微軟正黑體" pitchFamily="34" charset="-120"/>
                        </a:rPr>
                        <a:t>、</a:t>
                      </a:r>
                    </a:p>
                    <a:p>
                      <a:r>
                        <a:rPr lang="en-US" altLang="zh-TW" sz="1600" dirty="0" smtClean="0">
                          <a:latin typeface="微軟正黑體" pitchFamily="34" charset="-120"/>
                          <a:ea typeface="微軟正黑體" pitchFamily="34" charset="-120"/>
                        </a:rPr>
                        <a:t>50</a:t>
                      </a:r>
                      <a:r>
                        <a:rPr lang="zh-TW" altLang="en-US" sz="1600" dirty="0" smtClean="0">
                          <a:latin typeface="微軟正黑體" pitchFamily="34" charset="-120"/>
                          <a:ea typeface="微軟正黑體" pitchFamily="34" charset="-120"/>
                        </a:rPr>
                        <a:t>、</a:t>
                      </a:r>
                      <a:r>
                        <a:rPr lang="en-US" altLang="zh-TW" sz="1600" dirty="0" smtClean="0">
                          <a:latin typeface="微軟正黑體" pitchFamily="34" charset="-120"/>
                          <a:ea typeface="微軟正黑體" pitchFamily="34" charset="-120"/>
                        </a:rPr>
                        <a:t>75</a:t>
                      </a:r>
                      <a:r>
                        <a:rPr lang="zh-TW" altLang="en-US" sz="1600" dirty="0" smtClean="0">
                          <a:latin typeface="微軟正黑體" pitchFamily="34" charset="-120"/>
                          <a:ea typeface="微軟正黑體" pitchFamily="34" charset="-120"/>
                        </a:rPr>
                        <a:t>、</a:t>
                      </a:r>
                      <a:r>
                        <a:rPr lang="en-US" altLang="zh-TW" sz="1600" dirty="0" smtClean="0">
                          <a:latin typeface="微軟正黑體" pitchFamily="34" charset="-120"/>
                          <a:ea typeface="微軟正黑體" pitchFamily="34" charset="-120"/>
                        </a:rPr>
                        <a:t>90 </a:t>
                      </a:r>
                      <a:r>
                        <a:rPr lang="zh-TW" altLang="en-US" sz="1600" dirty="0" smtClean="0">
                          <a:latin typeface="微軟正黑體" pitchFamily="34" charset="-120"/>
                          <a:ea typeface="微軟正黑體" pitchFamily="34" charset="-120"/>
                        </a:rPr>
                        <a:t>百分位數。</a:t>
                      </a:r>
                      <a:endParaRPr lang="zh-TW" sz="1600" dirty="0">
                        <a:latin typeface="微軟正黑體" pitchFamily="34" charset="-120"/>
                        <a:ea typeface="微軟正黑體" pitchFamily="34" charset="-120"/>
                      </a:endParaRPr>
                    </a:p>
                  </a:txBody>
                  <a:tcPr marL="68580" marR="68580" marT="0" marB="0"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smtClean="0">
                          <a:latin typeface="微軟正黑體" panose="020B0604030504040204" pitchFamily="34" charset="-120"/>
                          <a:ea typeface="微軟正黑體" panose="020B0604030504040204" pitchFamily="34" charset="-120"/>
                        </a:rPr>
                        <a:t>九</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2519021321"/>
                  </a:ext>
                </a:extLst>
              </a:tr>
            </a:tbl>
          </a:graphicData>
        </a:graphic>
      </p:graphicFrame>
    </p:spTree>
    <p:extLst>
      <p:ext uri="{BB962C8B-B14F-4D97-AF65-F5344CB8AC3E}">
        <p14:creationId xmlns:p14="http://schemas.microsoft.com/office/powerpoint/2010/main" val="3957162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7086600" y="6492875"/>
            <a:ext cx="2057400" cy="365125"/>
          </a:xfrm>
        </p:spPr>
        <p:txBody>
          <a:bodyPr/>
          <a:lstStyle/>
          <a:p>
            <a:pPr>
              <a:defRPr/>
            </a:pPr>
            <a:fld id="{A012E899-C6CC-4E61-8AF7-6432D2F3773E}" type="slidenum">
              <a:rPr lang="zh-TW" altLang="en-US" smtClean="0">
                <a:solidFill>
                  <a:prstClr val="black">
                    <a:tint val="75000"/>
                  </a:prstClr>
                </a:solidFill>
                <a:latin typeface="Calibri"/>
                <a:ea typeface="新細明體"/>
              </a:rPr>
              <a:pPr>
                <a:defRPr/>
              </a:pPr>
              <a:t>45</a:t>
            </a:fld>
            <a:endParaRPr lang="zh-TW" altLang="en-US">
              <a:solidFill>
                <a:prstClr val="black">
                  <a:tint val="75000"/>
                </a:prstClr>
              </a:solidFill>
              <a:latin typeface="Calibri"/>
              <a:ea typeface="新細明體"/>
            </a:endParaRPr>
          </a:p>
        </p:txBody>
      </p:sp>
      <p:graphicFrame>
        <p:nvGraphicFramePr>
          <p:cNvPr id="6" name="表格 5"/>
          <p:cNvGraphicFramePr>
            <a:graphicFrameLocks noGrp="1"/>
          </p:cNvGraphicFramePr>
          <p:nvPr>
            <p:extLst>
              <p:ext uri="{D42A27DB-BD31-4B8C-83A1-F6EECF244321}">
                <p14:modId xmlns:p14="http://schemas.microsoft.com/office/powerpoint/2010/main" val="1986133228"/>
              </p:ext>
            </p:extLst>
          </p:nvPr>
        </p:nvGraphicFramePr>
        <p:xfrm>
          <a:off x="517518" y="1157795"/>
          <a:ext cx="8039236" cy="3384000"/>
        </p:xfrm>
        <a:graphic>
          <a:graphicData uri="http://schemas.openxmlformats.org/drawingml/2006/table">
            <a:tbl>
              <a:tblPr firstRow="1" bandRow="1">
                <a:tableStyleId>{5C22544A-7EE6-4342-B048-85BDC9FD1C3A}</a:tableStyleId>
              </a:tblPr>
              <a:tblGrid>
                <a:gridCol w="8039236">
                  <a:extLst>
                    <a:ext uri="{9D8B030D-6E8A-4147-A177-3AD203B41FA5}">
                      <a16:colId xmlns:a16="http://schemas.microsoft.com/office/drawing/2014/main" xmlns="" val="20000"/>
                    </a:ext>
                  </a:extLst>
                </a:gridCol>
              </a:tblGrid>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b="1" kern="1200" dirty="0" smtClean="0">
                          <a:solidFill>
                            <a:schemeClr val="lt1"/>
                          </a:solidFill>
                          <a:effectLst/>
                          <a:latin typeface="微軟正黑體" pitchFamily="34" charset="-120"/>
                          <a:ea typeface="微軟正黑體" pitchFamily="34" charset="-120"/>
                          <a:cs typeface="+mn-cs"/>
                        </a:rPr>
                        <a:t>刪除：必修部份（相對於</a:t>
                      </a:r>
                      <a:r>
                        <a:rPr lang="en-US" altLang="zh-TW" sz="2000" b="1" kern="1200" dirty="0" smtClean="0">
                          <a:solidFill>
                            <a:schemeClr val="lt1"/>
                          </a:solidFill>
                          <a:effectLst/>
                          <a:latin typeface="微軟正黑體" pitchFamily="34" charset="-120"/>
                          <a:ea typeface="微軟正黑體" pitchFamily="34" charset="-120"/>
                          <a:cs typeface="+mn-cs"/>
                        </a:rPr>
                        <a:t>99</a:t>
                      </a:r>
                      <a:r>
                        <a:rPr lang="zh-TW" altLang="zh-TW" sz="2000" b="1" kern="1200" dirty="0" smtClean="0">
                          <a:solidFill>
                            <a:schemeClr val="lt1"/>
                          </a:solidFill>
                          <a:effectLst/>
                          <a:latin typeface="微軟正黑體" pitchFamily="34" charset="-120"/>
                          <a:ea typeface="微軟正黑體" pitchFamily="34" charset="-120"/>
                          <a:cs typeface="+mn-cs"/>
                        </a:rPr>
                        <a:t>課綱數學</a:t>
                      </a:r>
                      <a:r>
                        <a:rPr lang="en-US" altLang="zh-TW" sz="2000" b="1" kern="1200" dirty="0" smtClean="0">
                          <a:solidFill>
                            <a:schemeClr val="lt1"/>
                          </a:solidFill>
                          <a:effectLst/>
                          <a:latin typeface="微軟正黑體" pitchFamily="34" charset="-120"/>
                          <a:ea typeface="微軟正黑體" pitchFamily="34" charset="-120"/>
                          <a:cs typeface="+mn-cs"/>
                        </a:rPr>
                        <a:t>I, II, III, </a:t>
                      </a:r>
                      <a:r>
                        <a:rPr lang="zh-TW" altLang="zh-TW" sz="2000" b="1" kern="1200" dirty="0" smtClean="0">
                          <a:solidFill>
                            <a:schemeClr val="lt1"/>
                          </a:solidFill>
                          <a:effectLst/>
                          <a:latin typeface="微軟正黑體" pitchFamily="34" charset="-120"/>
                          <a:ea typeface="微軟正黑體" pitchFamily="34" charset="-120"/>
                          <a:cs typeface="+mn-cs"/>
                        </a:rPr>
                        <a:t>和</a:t>
                      </a:r>
                      <a:r>
                        <a:rPr lang="en-US" altLang="zh-TW" sz="2000" b="1" kern="1200" dirty="0" smtClean="0">
                          <a:solidFill>
                            <a:schemeClr val="lt1"/>
                          </a:solidFill>
                          <a:effectLst/>
                          <a:latin typeface="微軟正黑體" pitchFamily="34" charset="-120"/>
                          <a:ea typeface="微軟正黑體" pitchFamily="34" charset="-120"/>
                          <a:cs typeface="+mn-cs"/>
                        </a:rPr>
                        <a:t>IV-A</a:t>
                      </a:r>
                      <a:r>
                        <a:rPr lang="zh-TW" altLang="zh-TW" sz="2000" b="1" kern="1200" dirty="0" smtClean="0">
                          <a:solidFill>
                            <a:schemeClr val="lt1"/>
                          </a:solidFill>
                          <a:effectLst/>
                          <a:latin typeface="微軟正黑體" pitchFamily="34" charset="-120"/>
                          <a:ea typeface="微軟正黑體" pitchFamily="34" charset="-120"/>
                          <a:cs typeface="+mn-cs"/>
                        </a:rPr>
                        <a:t>）</a:t>
                      </a:r>
                      <a:endParaRPr lang="zh-TW" altLang="en-US" sz="2000" dirty="0" smtClean="0">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468000">
                <a:tc>
                  <a:txBody>
                    <a:bodyPr/>
                    <a:lstStyle/>
                    <a:p>
                      <a:pPr marL="0" lvl="0" indent="0">
                        <a:spcAft>
                          <a:spcPts val="0"/>
                        </a:spcAft>
                        <a:buFont typeface="+mj-lt"/>
                        <a:buNone/>
                      </a:pPr>
                      <a:r>
                        <a:rPr lang="en-US" altLang="zh-TW" sz="1600" kern="1200" dirty="0" smtClean="0">
                          <a:solidFill>
                            <a:schemeClr val="tx1"/>
                          </a:solidFill>
                          <a:effectLst/>
                          <a:latin typeface="微軟正黑體" pitchFamily="34" charset="-120"/>
                          <a:ea typeface="微軟正黑體" pitchFamily="34" charset="-120"/>
                          <a:cs typeface="+mn-cs"/>
                        </a:rPr>
                        <a:t>1.</a:t>
                      </a:r>
                      <a:r>
                        <a:rPr lang="zh-TW" altLang="zh-TW" sz="1600" kern="1200" dirty="0" smtClean="0">
                          <a:solidFill>
                            <a:schemeClr val="tx1"/>
                          </a:solidFill>
                          <a:effectLst/>
                          <a:latin typeface="微軟正黑體" pitchFamily="34" charset="-120"/>
                          <a:ea typeface="微軟正黑體" pitchFamily="34" charset="-120"/>
                          <a:cs typeface="+mn-cs"/>
                        </a:rPr>
                        <a:t>多項式函數的拉格朗日插值法、有理根判定、勘根定理。</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1"/>
                  </a:ext>
                </a:extLst>
              </a:tr>
              <a:tr h="468000">
                <a:tc>
                  <a:txBody>
                    <a:bodyPr/>
                    <a:lstStyle/>
                    <a:p>
                      <a:pPr marL="0" lvl="0" indent="0">
                        <a:spcAft>
                          <a:spcPts val="0"/>
                        </a:spcAft>
                        <a:buFont typeface="+mj-lt"/>
                        <a:buNone/>
                      </a:pPr>
                      <a:r>
                        <a:rPr lang="en-US" altLang="zh-TW" sz="1600" kern="0" dirty="0" smtClean="0">
                          <a:solidFill>
                            <a:schemeClr val="tx1"/>
                          </a:solidFill>
                          <a:effectLst/>
                          <a:latin typeface="微軟正黑體" pitchFamily="34" charset="-120"/>
                          <a:ea typeface="微軟正黑體" pitchFamily="34" charset="-120"/>
                          <a:cs typeface="Times New Roman"/>
                        </a:rPr>
                        <a:t>2.</a:t>
                      </a:r>
                      <a:r>
                        <a:rPr lang="zh-TW" altLang="zh-TW" sz="1600" kern="1200" dirty="0" smtClean="0">
                          <a:solidFill>
                            <a:schemeClr val="tx1"/>
                          </a:solidFill>
                          <a:effectLst/>
                          <a:latin typeface="微軟正黑體" pitchFamily="34" charset="-120"/>
                          <a:ea typeface="微軟正黑體" pitchFamily="34" charset="-120"/>
                          <a:cs typeface="+mn-cs"/>
                        </a:rPr>
                        <a:t>複數系、方程式的虛根、代數基本定理。</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2"/>
                  </a:ext>
                </a:extLst>
              </a:tr>
              <a:tr h="468000">
                <a:tc>
                  <a:txBody>
                    <a:bodyPr/>
                    <a:lstStyle/>
                    <a:p>
                      <a:pPr marL="279400" lvl="0" indent="-279400">
                        <a:spcAft>
                          <a:spcPts val="0"/>
                        </a:spcAft>
                        <a:buFont typeface="+mj-lt"/>
                        <a:buNone/>
                      </a:pPr>
                      <a:r>
                        <a:rPr lang="en-US" altLang="zh-TW" sz="1600" kern="0" dirty="0" smtClean="0">
                          <a:solidFill>
                            <a:schemeClr val="tx1"/>
                          </a:solidFill>
                          <a:effectLst/>
                          <a:latin typeface="微軟正黑體" pitchFamily="34" charset="-120"/>
                          <a:ea typeface="微軟正黑體" pitchFamily="34" charset="-120"/>
                          <a:cs typeface="Times New Roman"/>
                        </a:rPr>
                        <a:t>3.</a:t>
                      </a:r>
                      <a:r>
                        <a:rPr lang="zh-TW" altLang="zh-TW" sz="1600" kern="1200" dirty="0" smtClean="0">
                          <a:solidFill>
                            <a:schemeClr val="tx1"/>
                          </a:solidFill>
                          <a:effectLst/>
                          <a:latin typeface="微軟正黑體" pitchFamily="34" charset="-120"/>
                          <a:ea typeface="微軟正黑體" pitchFamily="34" charset="-120"/>
                          <a:cs typeface="+mn-cs"/>
                        </a:rPr>
                        <a:t>重複組合。</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3"/>
                  </a:ext>
                </a:extLst>
              </a:tr>
              <a:tr h="468000">
                <a:tc>
                  <a:txBody>
                    <a:bodyPr/>
                    <a:lstStyle/>
                    <a:p>
                      <a:pPr marL="279400" lvl="0" indent="-279400">
                        <a:spcAft>
                          <a:spcPts val="0"/>
                        </a:spcAft>
                        <a:buFont typeface="+mj-lt"/>
                        <a:buNone/>
                      </a:pPr>
                      <a:r>
                        <a:rPr lang="en-US" altLang="zh-TW" sz="1600" kern="100" dirty="0" smtClean="0">
                          <a:solidFill>
                            <a:schemeClr val="tx1"/>
                          </a:solidFill>
                          <a:effectLst/>
                          <a:latin typeface="微軟正黑體" pitchFamily="34" charset="-120"/>
                          <a:ea typeface="微軟正黑體" pitchFamily="34" charset="-120"/>
                          <a:cs typeface="Times New Roman"/>
                        </a:rPr>
                        <a:t>4.</a:t>
                      </a:r>
                      <a:r>
                        <a:rPr lang="zh-TW" altLang="zh-TW" sz="1600" kern="1200" dirty="0" smtClean="0">
                          <a:solidFill>
                            <a:schemeClr val="tx1"/>
                          </a:solidFill>
                          <a:effectLst/>
                          <a:latin typeface="微軟正黑體" pitchFamily="34" charset="-120"/>
                          <a:ea typeface="微軟正黑體" pitchFamily="34" charset="-120"/>
                          <a:cs typeface="+mn-cs"/>
                        </a:rPr>
                        <a:t>連加符號 。</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2388838779"/>
                  </a:ext>
                </a:extLst>
              </a:tr>
              <a:tr h="468000">
                <a:tc>
                  <a:txBody>
                    <a:bodyPr/>
                    <a:lstStyle/>
                    <a:p>
                      <a:pPr marL="279400" lvl="0" indent="-279400">
                        <a:spcAft>
                          <a:spcPts val="0"/>
                        </a:spcAft>
                        <a:buFont typeface="+mj-lt"/>
                        <a:buNone/>
                      </a:pPr>
                      <a:r>
                        <a:rPr lang="en-US" altLang="zh-TW" sz="1600" kern="100" dirty="0" smtClean="0">
                          <a:effectLst/>
                          <a:latin typeface="微軟正黑體" pitchFamily="34" charset="-120"/>
                          <a:ea typeface="微軟正黑體" pitchFamily="34" charset="-120"/>
                          <a:cs typeface="Times New Roman"/>
                        </a:rPr>
                        <a:t>5.</a:t>
                      </a:r>
                      <a:r>
                        <a:rPr lang="zh-TW" altLang="zh-TW" sz="1600" kern="1200" dirty="0" smtClean="0">
                          <a:solidFill>
                            <a:schemeClr val="dk1"/>
                          </a:solidFill>
                          <a:effectLst/>
                          <a:latin typeface="微軟正黑體" pitchFamily="34" charset="-120"/>
                          <a:ea typeface="微軟正黑體" pitchFamily="34" charset="-120"/>
                          <a:cs typeface="+mn-cs"/>
                        </a:rPr>
                        <a:t>三角比與對數值的查表。</a:t>
                      </a:r>
                      <a:endParaRPr lang="zh-TW" sz="1600" kern="100" dirty="0">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2657592103"/>
                  </a:ext>
                </a:extLst>
              </a:tr>
              <a:tr h="468000">
                <a:tc>
                  <a:txBody>
                    <a:bodyPr/>
                    <a:lstStyle/>
                    <a:p>
                      <a:pPr marL="279400" lvl="0" indent="-279400">
                        <a:spcAft>
                          <a:spcPts val="0"/>
                        </a:spcAft>
                        <a:buFont typeface="+mj-lt"/>
                        <a:buNone/>
                      </a:pPr>
                      <a:r>
                        <a:rPr lang="en-US" altLang="zh-TW" sz="1600" kern="100" dirty="0" smtClean="0">
                          <a:effectLst/>
                          <a:latin typeface="微軟正黑體" pitchFamily="34" charset="-120"/>
                          <a:ea typeface="微軟正黑體" pitchFamily="34" charset="-120"/>
                          <a:cs typeface="Times New Roman"/>
                        </a:rPr>
                        <a:t>6.</a:t>
                      </a:r>
                      <a:r>
                        <a:rPr lang="zh-TW" altLang="zh-TW" sz="1600" kern="1200" dirty="0" smtClean="0">
                          <a:solidFill>
                            <a:schemeClr val="dk1"/>
                          </a:solidFill>
                          <a:effectLst/>
                          <a:latin typeface="微軟正黑體" pitchFamily="34" charset="-120"/>
                          <a:ea typeface="微軟正黑體" pitchFamily="34" charset="-120"/>
                          <a:cs typeface="+mn-cs"/>
                        </a:rPr>
                        <a:t>線性規劃。</a:t>
                      </a:r>
                      <a:endParaRPr lang="zh-TW" sz="1600" kern="100" dirty="0">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503684686"/>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531350133"/>
              </p:ext>
            </p:extLst>
          </p:nvPr>
        </p:nvGraphicFramePr>
        <p:xfrm>
          <a:off x="517518" y="4568786"/>
          <a:ext cx="8039236" cy="1044000"/>
        </p:xfrm>
        <a:graphic>
          <a:graphicData uri="http://schemas.openxmlformats.org/drawingml/2006/table">
            <a:tbl>
              <a:tblPr firstRow="1" bandRow="1">
                <a:tableStyleId>{5C22544A-7EE6-4342-B048-85BDC9FD1C3A}</a:tableStyleId>
              </a:tblPr>
              <a:tblGrid>
                <a:gridCol w="8039236">
                  <a:extLst>
                    <a:ext uri="{9D8B030D-6E8A-4147-A177-3AD203B41FA5}">
                      <a16:colId xmlns:a16="http://schemas.microsoft.com/office/drawing/2014/main" xmlns="" val="20000"/>
                    </a:ext>
                  </a:extLst>
                </a:gridCol>
              </a:tblGrid>
              <a:tr h="576000">
                <a:tc>
                  <a:txBody>
                    <a:bodyPr/>
                    <a:lstStyle/>
                    <a:p>
                      <a:pPr algn="ctr"/>
                      <a:r>
                        <a:rPr lang="zh-TW" altLang="zh-TW" sz="2000" b="1" kern="1200" dirty="0" smtClean="0">
                          <a:solidFill>
                            <a:schemeClr val="lt1"/>
                          </a:solidFill>
                          <a:effectLst/>
                          <a:latin typeface="微軟正黑體" pitchFamily="34" charset="-120"/>
                          <a:ea typeface="微軟正黑體" pitchFamily="34" charset="-120"/>
                          <a:cs typeface="+mn-cs"/>
                        </a:rPr>
                        <a:t>刪除：選修部份（相對於</a:t>
                      </a:r>
                      <a:r>
                        <a:rPr lang="en-US" altLang="zh-TW" sz="2000" b="1" kern="1200" dirty="0" smtClean="0">
                          <a:solidFill>
                            <a:schemeClr val="lt1"/>
                          </a:solidFill>
                          <a:effectLst/>
                          <a:latin typeface="微軟正黑體" pitchFamily="34" charset="-120"/>
                          <a:ea typeface="微軟正黑體" pitchFamily="34" charset="-120"/>
                          <a:cs typeface="+mn-cs"/>
                        </a:rPr>
                        <a:t>99</a:t>
                      </a:r>
                      <a:r>
                        <a:rPr lang="zh-TW" altLang="zh-TW" sz="2000" b="1" kern="1200" dirty="0" smtClean="0">
                          <a:solidFill>
                            <a:schemeClr val="lt1"/>
                          </a:solidFill>
                          <a:effectLst/>
                          <a:latin typeface="微軟正黑體" pitchFamily="34" charset="-120"/>
                          <a:ea typeface="微軟正黑體" pitchFamily="34" charset="-120"/>
                          <a:cs typeface="+mn-cs"/>
                        </a:rPr>
                        <a:t>課綱數學</a:t>
                      </a:r>
                      <a:r>
                        <a:rPr lang="en-US" altLang="zh-TW" sz="2000" b="1" kern="1200" dirty="0" smtClean="0">
                          <a:solidFill>
                            <a:schemeClr val="lt1"/>
                          </a:solidFill>
                          <a:effectLst/>
                          <a:latin typeface="微軟正黑體" pitchFamily="34" charset="-120"/>
                          <a:ea typeface="微軟正黑體" pitchFamily="34" charset="-120"/>
                          <a:cs typeface="+mn-cs"/>
                        </a:rPr>
                        <a:t>IV-B+</a:t>
                      </a:r>
                      <a:r>
                        <a:rPr lang="zh-TW" altLang="zh-TW" sz="2000" b="1" kern="1200" dirty="0" smtClean="0">
                          <a:solidFill>
                            <a:schemeClr val="lt1"/>
                          </a:solidFill>
                          <a:effectLst/>
                          <a:latin typeface="微軟正黑體" pitchFamily="34" charset="-120"/>
                          <a:ea typeface="微軟正黑體" pitchFamily="34" charset="-120"/>
                          <a:cs typeface="+mn-cs"/>
                        </a:rPr>
                        <a:t>選修數學甲、選修數學乙）</a:t>
                      </a:r>
                      <a:r>
                        <a:rPr lang="zh-TW" altLang="zh-TW" sz="2000" dirty="0" smtClean="0">
                          <a:effectLst/>
                          <a:latin typeface="微軟正黑體" pitchFamily="34" charset="-120"/>
                          <a:ea typeface="微軟正黑體" pitchFamily="34" charset="-120"/>
                        </a:rPr>
                        <a:t> </a:t>
                      </a:r>
                      <a:endParaRPr lang="zh-TW" altLang="en-US" sz="2000" dirty="0">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468000">
                <a:tc>
                  <a:txBody>
                    <a:bodyPr/>
                    <a:lstStyle/>
                    <a:p>
                      <a:r>
                        <a:rPr lang="en-US" altLang="zh-TW" sz="1600" kern="1200" dirty="0" smtClean="0">
                          <a:solidFill>
                            <a:schemeClr val="tx1"/>
                          </a:solidFill>
                          <a:effectLst/>
                          <a:latin typeface="微軟正黑體" pitchFamily="34" charset="-120"/>
                          <a:ea typeface="微軟正黑體" pitchFamily="34" charset="-120"/>
                          <a:cs typeface="+mn-cs"/>
                        </a:rPr>
                        <a:t>1.</a:t>
                      </a:r>
                      <a:r>
                        <a:rPr lang="zh-TW" altLang="zh-TW" sz="1600" kern="1200" dirty="0" smtClean="0">
                          <a:solidFill>
                            <a:schemeClr val="tx1"/>
                          </a:solidFill>
                          <a:effectLst/>
                          <a:latin typeface="微軟正黑體" pitchFamily="34" charset="-120"/>
                          <a:ea typeface="微軟正黑體" pitchFamily="34" charset="-120"/>
                          <a:cs typeface="+mn-cs"/>
                        </a:rPr>
                        <a:t>抽樣與統計推論。</a:t>
                      </a:r>
                      <a:endParaRPr lang="zh-TW" sz="1600" kern="100" dirty="0">
                        <a:solidFill>
                          <a:schemeClr val="tx1"/>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9" name="標題 1"/>
          <p:cNvSpPr>
            <a:spLocks noGrp="1"/>
          </p:cNvSpPr>
          <p:nvPr>
            <p:ph type="title"/>
          </p:nvPr>
        </p:nvSpPr>
        <p:spPr>
          <a:xfrm>
            <a:off x="16423" y="342901"/>
            <a:ext cx="8964488" cy="9164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高中新舊課程</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(1/4)</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060574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23" y="342901"/>
            <a:ext cx="8964488" cy="9164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高中新舊課程</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(2/4)</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 name="投影片編號版面配置區 2"/>
          <p:cNvSpPr>
            <a:spLocks noGrp="1"/>
          </p:cNvSpPr>
          <p:nvPr>
            <p:ph type="sldNum" sz="quarter" idx="12"/>
          </p:nvPr>
        </p:nvSpPr>
        <p:spPr>
          <a:xfrm>
            <a:off x="7086600" y="6492875"/>
            <a:ext cx="2057400" cy="365125"/>
          </a:xfrm>
        </p:spPr>
        <p:txBody>
          <a:bodyPr/>
          <a:lstStyle/>
          <a:p>
            <a:pPr>
              <a:defRPr/>
            </a:pPr>
            <a:fld id="{A012E899-C6CC-4E61-8AF7-6432D2F3773E}" type="slidenum">
              <a:rPr lang="zh-TW" altLang="en-US" smtClean="0">
                <a:solidFill>
                  <a:prstClr val="black">
                    <a:tint val="75000"/>
                  </a:prstClr>
                </a:solidFill>
                <a:latin typeface="Calibri"/>
                <a:ea typeface="新細明體"/>
              </a:rPr>
              <a:pPr>
                <a:defRPr/>
              </a:pPr>
              <a:t>46</a:t>
            </a:fld>
            <a:endParaRPr lang="zh-TW" altLang="en-US" dirty="0">
              <a:solidFill>
                <a:prstClr val="black">
                  <a:tint val="75000"/>
                </a:prstClr>
              </a:solidFill>
              <a:latin typeface="Calibri"/>
              <a:ea typeface="新細明體"/>
            </a:endParaRPr>
          </a:p>
        </p:txBody>
      </p:sp>
      <p:graphicFrame>
        <p:nvGraphicFramePr>
          <p:cNvPr id="4" name="表格 3"/>
          <p:cNvGraphicFramePr>
            <a:graphicFrameLocks noGrp="1"/>
          </p:cNvGraphicFramePr>
          <p:nvPr>
            <p:extLst>
              <p:ext uri="{D42A27DB-BD31-4B8C-83A1-F6EECF244321}">
                <p14:modId xmlns:p14="http://schemas.microsoft.com/office/powerpoint/2010/main" val="1465539991"/>
              </p:ext>
            </p:extLst>
          </p:nvPr>
        </p:nvGraphicFramePr>
        <p:xfrm>
          <a:off x="466219" y="1327639"/>
          <a:ext cx="8064896" cy="3384000"/>
        </p:xfrm>
        <a:graphic>
          <a:graphicData uri="http://schemas.openxmlformats.org/drawingml/2006/table">
            <a:tbl>
              <a:tblPr firstRow="1" bandRow="1">
                <a:tableStyleId>{5C22544A-7EE6-4342-B048-85BDC9FD1C3A}</a:tableStyleId>
              </a:tblPr>
              <a:tblGrid>
                <a:gridCol w="8064896">
                  <a:extLst>
                    <a:ext uri="{9D8B030D-6E8A-4147-A177-3AD203B41FA5}">
                      <a16:colId xmlns:a16="http://schemas.microsoft.com/office/drawing/2014/main" xmlns="" val="20000"/>
                    </a:ext>
                  </a:extLst>
                </a:gridCol>
              </a:tblGrid>
              <a:tr h="576000">
                <a:tc>
                  <a:txBody>
                    <a:bodyPr/>
                    <a:lstStyle/>
                    <a:p>
                      <a:pPr algn="ctr"/>
                      <a:r>
                        <a:rPr lang="zh-TW" altLang="zh-TW" sz="2000" b="1" kern="1200" dirty="0" smtClean="0">
                          <a:solidFill>
                            <a:schemeClr val="lt1"/>
                          </a:solidFill>
                          <a:effectLst/>
                          <a:latin typeface="微軟正黑體" pitchFamily="34" charset="-120"/>
                          <a:ea typeface="微軟正黑體" pitchFamily="34" charset="-120"/>
                          <a:cs typeface="+mn-cs"/>
                        </a:rPr>
                        <a:t>弱化</a:t>
                      </a:r>
                      <a:endParaRPr lang="zh-TW" altLang="en-US" sz="2000" dirty="0">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468000">
                <a:tc>
                  <a:txBody>
                    <a:bodyPr/>
                    <a:lstStyle/>
                    <a:p>
                      <a:pPr marL="0" lvl="0" indent="0">
                        <a:spcAft>
                          <a:spcPts val="0"/>
                        </a:spcAft>
                        <a:buFont typeface="+mj-lt"/>
                        <a:buNone/>
                      </a:pPr>
                      <a:r>
                        <a:rPr lang="en-US" altLang="zh-TW" sz="1600" kern="1200" dirty="0" smtClean="0">
                          <a:solidFill>
                            <a:schemeClr val="tx1"/>
                          </a:solidFill>
                          <a:effectLst/>
                          <a:latin typeface="微軟正黑體" pitchFamily="34" charset="-120"/>
                          <a:ea typeface="微軟正黑體" pitchFamily="34" charset="-120"/>
                          <a:cs typeface="+mn-cs"/>
                        </a:rPr>
                        <a:t>1.</a:t>
                      </a:r>
                      <a:r>
                        <a:rPr lang="zh-TW" altLang="zh-TW" sz="1600" kern="1200" dirty="0" smtClean="0">
                          <a:solidFill>
                            <a:schemeClr val="tx1"/>
                          </a:solidFill>
                          <a:effectLst/>
                          <a:latin typeface="微軟正黑體" pitchFamily="34" charset="-120"/>
                          <a:ea typeface="微軟正黑體" pitchFamily="34" charset="-120"/>
                          <a:cs typeface="+mn-cs"/>
                        </a:rPr>
                        <a:t>含絕對值的一次方程式、絕對值不等式。</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1"/>
                  </a:ext>
                </a:extLst>
              </a:tr>
              <a:tr h="468000">
                <a:tc>
                  <a:txBody>
                    <a:bodyPr/>
                    <a:lstStyle/>
                    <a:p>
                      <a:pPr marL="355600" lvl="0" indent="-355600">
                        <a:spcAft>
                          <a:spcPts val="0"/>
                        </a:spcAft>
                        <a:buFont typeface="+mj-lt"/>
                        <a:buNone/>
                      </a:pPr>
                      <a:r>
                        <a:rPr lang="en-US" altLang="zh-TW" sz="1600" kern="0" dirty="0">
                          <a:solidFill>
                            <a:schemeClr val="tx1"/>
                          </a:solidFill>
                          <a:effectLst/>
                          <a:latin typeface="微軟正黑體" pitchFamily="34" charset="-120"/>
                          <a:ea typeface="微軟正黑體" pitchFamily="34" charset="-120"/>
                          <a:cs typeface="Times New Roman"/>
                        </a:rPr>
                        <a:t>2</a:t>
                      </a:r>
                      <a:r>
                        <a:rPr lang="en-US" altLang="zh-TW" sz="1600" kern="0" dirty="0" smtClean="0">
                          <a:solidFill>
                            <a:schemeClr val="tx1"/>
                          </a:solidFill>
                          <a:effectLst/>
                          <a:latin typeface="微軟正黑體" pitchFamily="34" charset="-120"/>
                          <a:ea typeface="微軟正黑體" pitchFamily="34" charset="-120"/>
                          <a:cs typeface="Times New Roman"/>
                        </a:rPr>
                        <a:t>.</a:t>
                      </a:r>
                      <a:r>
                        <a:rPr lang="zh-TW" altLang="zh-TW" sz="1600" kern="1200" dirty="0" smtClean="0">
                          <a:solidFill>
                            <a:schemeClr val="tx1"/>
                          </a:solidFill>
                          <a:effectLst/>
                          <a:latin typeface="微軟正黑體" pitchFamily="34" charset="-120"/>
                          <a:ea typeface="微軟正黑體" pitchFamily="34" charset="-120"/>
                          <a:cs typeface="+mn-cs"/>
                        </a:rPr>
                        <a:t>排列組合：教學目標設定在得到古典機率所需的計數範圍，以及二項式展開。</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2"/>
                  </a:ext>
                </a:extLst>
              </a:tr>
              <a:tr h="468000">
                <a:tc>
                  <a:txBody>
                    <a:bodyPr/>
                    <a:lstStyle/>
                    <a:p>
                      <a:pPr marL="0" lvl="0" indent="0">
                        <a:spcAft>
                          <a:spcPts val="0"/>
                        </a:spcAft>
                        <a:buFont typeface="+mj-lt"/>
                        <a:buNone/>
                      </a:pPr>
                      <a:r>
                        <a:rPr lang="en-US" altLang="zh-TW" sz="1600" kern="0" dirty="0">
                          <a:solidFill>
                            <a:schemeClr val="tx1"/>
                          </a:solidFill>
                          <a:effectLst/>
                          <a:latin typeface="微軟正黑體" pitchFamily="34" charset="-120"/>
                          <a:ea typeface="微軟正黑體" pitchFamily="34" charset="-120"/>
                          <a:cs typeface="Times New Roman"/>
                        </a:rPr>
                        <a:t>3</a:t>
                      </a:r>
                      <a:r>
                        <a:rPr lang="en-US" altLang="zh-TW" sz="1600" kern="0" dirty="0" smtClean="0">
                          <a:solidFill>
                            <a:schemeClr val="tx1"/>
                          </a:solidFill>
                          <a:effectLst/>
                          <a:latin typeface="微軟正黑體" pitchFamily="34" charset="-120"/>
                          <a:ea typeface="微軟正黑體" pitchFamily="34" charset="-120"/>
                          <a:cs typeface="Times New Roman"/>
                        </a:rPr>
                        <a:t>.</a:t>
                      </a:r>
                      <a:r>
                        <a:rPr lang="zh-TW" altLang="zh-TW" sz="1600" kern="1200" dirty="0" smtClean="0">
                          <a:solidFill>
                            <a:schemeClr val="tx1"/>
                          </a:solidFill>
                          <a:effectLst/>
                          <a:latin typeface="微軟正黑體" pitchFamily="34" charset="-120"/>
                          <a:ea typeface="微軟正黑體" pitchFamily="34" charset="-120"/>
                          <a:cs typeface="+mn-cs"/>
                        </a:rPr>
                        <a:t>三角測量：不另立單元，並且以長方體為主要模型。</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3"/>
                  </a:ext>
                </a:extLst>
              </a:tr>
              <a:tr h="468000">
                <a:tc>
                  <a:txBody>
                    <a:bodyPr/>
                    <a:lstStyle/>
                    <a:p>
                      <a:pPr marL="0" lvl="0" indent="0">
                        <a:spcAft>
                          <a:spcPts val="0"/>
                        </a:spcAft>
                        <a:buFont typeface="+mj-lt"/>
                        <a:buNone/>
                      </a:pPr>
                      <a:r>
                        <a:rPr lang="en-US" altLang="zh-TW" sz="1600" kern="0" dirty="0">
                          <a:solidFill>
                            <a:schemeClr val="tx1"/>
                          </a:solidFill>
                          <a:effectLst/>
                          <a:latin typeface="微軟正黑體" pitchFamily="34" charset="-120"/>
                          <a:ea typeface="微軟正黑體" pitchFamily="34" charset="-120"/>
                          <a:cs typeface="Times New Roman"/>
                        </a:rPr>
                        <a:t>4</a:t>
                      </a:r>
                      <a:r>
                        <a:rPr lang="en-US" altLang="zh-TW" sz="1600" kern="0" dirty="0" smtClean="0">
                          <a:solidFill>
                            <a:schemeClr val="tx1"/>
                          </a:solidFill>
                          <a:effectLst/>
                          <a:latin typeface="微軟正黑體" pitchFamily="34" charset="-120"/>
                          <a:ea typeface="微軟正黑體" pitchFamily="34" charset="-120"/>
                          <a:cs typeface="Times New Roman"/>
                        </a:rPr>
                        <a:t>.</a:t>
                      </a:r>
                      <a:r>
                        <a:rPr lang="zh-TW" altLang="zh-TW" sz="1600" kern="1200" dirty="0" smtClean="0">
                          <a:solidFill>
                            <a:schemeClr val="tx1"/>
                          </a:solidFill>
                          <a:effectLst/>
                          <a:latin typeface="微軟正黑體" pitchFamily="34" charset="-120"/>
                          <a:ea typeface="微軟正黑體" pitchFamily="34" charset="-120"/>
                          <a:cs typeface="+mn-cs"/>
                        </a:rPr>
                        <a:t>一般底的對數。</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4"/>
                  </a:ext>
                </a:extLst>
              </a:tr>
              <a:tr h="468000">
                <a:tc>
                  <a:txBody>
                    <a:bodyPr/>
                    <a:lstStyle/>
                    <a:p>
                      <a:pPr marL="0" lvl="0" indent="0">
                        <a:spcAft>
                          <a:spcPts val="0"/>
                        </a:spcAft>
                        <a:buFont typeface="+mj-lt"/>
                        <a:buNone/>
                      </a:pPr>
                      <a:r>
                        <a:rPr lang="en-US" altLang="zh-TW" sz="1600" kern="0" dirty="0">
                          <a:solidFill>
                            <a:schemeClr val="tx1"/>
                          </a:solidFill>
                          <a:effectLst/>
                          <a:latin typeface="微軟正黑體" pitchFamily="34" charset="-120"/>
                          <a:ea typeface="微軟正黑體" pitchFamily="34" charset="-120"/>
                          <a:cs typeface="Times New Roman"/>
                        </a:rPr>
                        <a:t>5</a:t>
                      </a:r>
                      <a:r>
                        <a:rPr lang="en-US" altLang="zh-TW" sz="1600" kern="0" dirty="0" smtClean="0">
                          <a:solidFill>
                            <a:schemeClr val="tx1"/>
                          </a:solidFill>
                          <a:effectLst/>
                          <a:latin typeface="微軟正黑體" pitchFamily="34" charset="-120"/>
                          <a:ea typeface="微軟正黑體" pitchFamily="34" charset="-120"/>
                          <a:cs typeface="Times New Roman"/>
                        </a:rPr>
                        <a:t>.</a:t>
                      </a:r>
                      <a:r>
                        <a:rPr lang="zh-TW" altLang="zh-TW" sz="1600" kern="1200" dirty="0" smtClean="0">
                          <a:solidFill>
                            <a:schemeClr val="tx1"/>
                          </a:solidFill>
                          <a:effectLst/>
                          <a:latin typeface="微軟正黑體" pitchFamily="34" charset="-120"/>
                          <a:ea typeface="微軟正黑體" pitchFamily="34" charset="-120"/>
                          <a:cs typeface="+mn-cs"/>
                        </a:rPr>
                        <a:t>平面向量的幾何表示（不在坐標平面上的平面向量）。</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5"/>
                  </a:ext>
                </a:extLst>
              </a:tr>
              <a:tr h="468000">
                <a:tc>
                  <a:txBody>
                    <a:bodyPr/>
                    <a:lstStyle/>
                    <a:p>
                      <a:pPr marL="0" lvl="0" indent="0">
                        <a:spcAft>
                          <a:spcPts val="0"/>
                        </a:spcAft>
                        <a:buFont typeface="+mj-lt"/>
                        <a:buNone/>
                      </a:pPr>
                      <a:r>
                        <a:rPr lang="en-US" altLang="zh-TW" sz="1600" kern="0" dirty="0">
                          <a:solidFill>
                            <a:schemeClr val="tx1"/>
                          </a:solidFill>
                          <a:effectLst/>
                          <a:latin typeface="微軟正黑體" pitchFamily="34" charset="-120"/>
                          <a:ea typeface="微軟正黑體" pitchFamily="34" charset="-120"/>
                          <a:cs typeface="Times New Roman"/>
                        </a:rPr>
                        <a:t>6</a:t>
                      </a:r>
                      <a:r>
                        <a:rPr lang="en-US" altLang="zh-TW" sz="1600" kern="0" dirty="0" smtClean="0">
                          <a:solidFill>
                            <a:schemeClr val="tx1"/>
                          </a:solidFill>
                          <a:effectLst/>
                          <a:latin typeface="微軟正黑體" pitchFamily="34" charset="-120"/>
                          <a:ea typeface="微軟正黑體" pitchFamily="34" charset="-120"/>
                          <a:cs typeface="Times New Roman"/>
                        </a:rPr>
                        <a:t>.</a:t>
                      </a:r>
                      <a:r>
                        <a:rPr lang="zh-TW" altLang="zh-TW" sz="1600" kern="1200" dirty="0" smtClean="0">
                          <a:solidFill>
                            <a:schemeClr val="tx1"/>
                          </a:solidFill>
                          <a:effectLst/>
                          <a:latin typeface="微軟正黑體" pitchFamily="34" charset="-120"/>
                          <a:ea typeface="微軟正黑體" pitchFamily="34" charset="-120"/>
                          <a:cs typeface="+mn-cs"/>
                        </a:rPr>
                        <a:t>三元一次聯立方程式的三平面關係。</a:t>
                      </a:r>
                      <a:endParaRPr lang="zh-TW" sz="1600" kern="100" dirty="0">
                        <a:solidFill>
                          <a:schemeClr val="tx1"/>
                        </a:solidFill>
                        <a:effectLst/>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37001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0"/>
            <a:ext cx="8964488"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高中新舊課程</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(3/4)</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 name="投影片編號版面配置區 2"/>
          <p:cNvSpPr>
            <a:spLocks noGrp="1"/>
          </p:cNvSpPr>
          <p:nvPr>
            <p:ph type="sldNum" sz="quarter" idx="12"/>
          </p:nvPr>
        </p:nvSpPr>
        <p:spPr/>
        <p:txBody>
          <a:bodyPr/>
          <a:lstStyle/>
          <a:p>
            <a:pPr>
              <a:defRPr/>
            </a:pPr>
            <a:fld id="{A012E899-C6CC-4E61-8AF7-6432D2F3773E}" type="slidenum">
              <a:rPr lang="zh-TW" altLang="en-US" smtClean="0">
                <a:solidFill>
                  <a:prstClr val="black">
                    <a:tint val="75000"/>
                  </a:prstClr>
                </a:solidFill>
                <a:latin typeface="Calibri"/>
                <a:ea typeface="新細明體"/>
              </a:rPr>
              <a:pPr>
                <a:defRPr/>
              </a:pPr>
              <a:t>47</a:t>
            </a:fld>
            <a:endParaRPr lang="zh-TW" altLang="en-US">
              <a:solidFill>
                <a:prstClr val="black">
                  <a:tint val="75000"/>
                </a:prstClr>
              </a:solidFill>
              <a:latin typeface="Calibri"/>
              <a:ea typeface="新細明體"/>
            </a:endParaRPr>
          </a:p>
        </p:txBody>
      </p:sp>
      <p:sp>
        <p:nvSpPr>
          <p:cNvPr id="6" name="投影片編號版面配置區 5"/>
          <p:cNvSpPr txBox="1">
            <a:spLocks/>
          </p:cNvSpPr>
          <p:nvPr/>
        </p:nvSpPr>
        <p:spPr bwMode="auto">
          <a:xfrm>
            <a:off x="7086600" y="649287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nSpc>
                <a:spcPct val="100000"/>
              </a:lnSpc>
              <a:spcBef>
                <a:spcPct val="0"/>
              </a:spcBef>
              <a:buFontTx/>
              <a:buNone/>
            </a:pPr>
            <a:r>
              <a:rPr lang="en-US" altLang="zh-TW" sz="1200" dirty="0" smtClean="0">
                <a:solidFill>
                  <a:srgbClr val="898989"/>
                </a:solidFill>
              </a:rPr>
              <a:t>47</a:t>
            </a:r>
            <a:endParaRPr lang="zh-TW" altLang="en-US" sz="1200" dirty="0">
              <a:solidFill>
                <a:srgbClr val="898989"/>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1896135195"/>
              </p:ext>
            </p:extLst>
          </p:nvPr>
        </p:nvGraphicFramePr>
        <p:xfrm>
          <a:off x="179512" y="793208"/>
          <a:ext cx="8733134" cy="5795552"/>
        </p:xfrm>
        <a:graphic>
          <a:graphicData uri="http://schemas.openxmlformats.org/drawingml/2006/table">
            <a:tbl>
              <a:tblPr firstRow="1" bandRow="1">
                <a:tableStyleId>{5C22544A-7EE6-4342-B048-85BDC9FD1C3A}</a:tableStyleId>
              </a:tblPr>
              <a:tblGrid>
                <a:gridCol w="8733134">
                  <a:extLst>
                    <a:ext uri="{9D8B030D-6E8A-4147-A177-3AD203B41FA5}">
                      <a16:colId xmlns:a16="http://schemas.microsoft.com/office/drawing/2014/main" xmlns="" val="743919155"/>
                    </a:ext>
                  </a:extLst>
                </a:gridCol>
              </a:tblGrid>
              <a:tr h="413968">
                <a:tc>
                  <a:txBody>
                    <a:bodyPr/>
                    <a:lstStyle/>
                    <a:p>
                      <a:pPr algn="ctr"/>
                      <a:r>
                        <a:rPr lang="zh-TW" altLang="en-US" sz="2000" dirty="0" smtClean="0">
                          <a:latin typeface="微軟正黑體" panose="020B0604030504040204" pitchFamily="34" charset="-120"/>
                          <a:ea typeface="微軟正黑體" panose="020B0604030504040204" pitchFamily="34" charset="-120"/>
                        </a:rPr>
                        <a:t>搬移</a:t>
                      </a:r>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832205225"/>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1.</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複數系、方程式的虛根：</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 → </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12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年級選修（數學甲、數學</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乙</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有所區隔）。</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597806035"/>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2.</a:t>
                      </a:r>
                      <a:r>
                        <a:rPr lang="zh-TW" altLang="en-US" sz="1600" dirty="0" smtClean="0">
                          <a:latin typeface="微軟正黑體" panose="020B0604030504040204" pitchFamily="34" charset="-120"/>
                          <a:ea typeface="微軟正黑體" panose="020B0604030504040204" pitchFamily="34" charset="-120"/>
                        </a:rPr>
                        <a:t>勘根定理：</a:t>
                      </a:r>
                      <a:r>
                        <a:rPr lang="en-US" altLang="zh-TW" sz="1600" dirty="0" smtClean="0">
                          <a:latin typeface="微軟正黑體" panose="020B0604030504040204" pitchFamily="34" charset="-120"/>
                          <a:ea typeface="微軟正黑體" panose="020B0604030504040204" pitchFamily="34" charset="-120"/>
                        </a:rPr>
                        <a:t>10 </a:t>
                      </a:r>
                      <a:r>
                        <a:rPr lang="zh-TW" altLang="en-US" sz="1600" dirty="0" smtClean="0">
                          <a:latin typeface="微軟正黑體" panose="020B0604030504040204" pitchFamily="34" charset="-120"/>
                          <a:ea typeface="微軟正黑體" panose="020B0604030504040204" pitchFamily="34" charset="-120"/>
                        </a:rPr>
                        <a:t>年級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600" dirty="0" smtClean="0">
                          <a:latin typeface="微軟正黑體" panose="020B0604030504040204" pitchFamily="34" charset="-120"/>
                          <a:ea typeface="微軟正黑體" panose="020B0604030504040204" pitchFamily="34" charset="-120"/>
                        </a:rPr>
                        <a:t> 選修數學甲（在</a:t>
                      </a:r>
                      <a:r>
                        <a:rPr lang="en-US" altLang="zh-TW" sz="1600" dirty="0" smtClean="0">
                          <a:latin typeface="微軟正黑體" panose="020B0604030504040204" pitchFamily="34" charset="-120"/>
                          <a:ea typeface="微軟正黑體" panose="020B0604030504040204" pitchFamily="34" charset="-120"/>
                        </a:rPr>
                        <a:t>10 </a:t>
                      </a:r>
                      <a:r>
                        <a:rPr lang="zh-TW" altLang="en-US" sz="1600" dirty="0" smtClean="0">
                          <a:latin typeface="微軟正黑體" panose="020B0604030504040204" pitchFamily="34" charset="-120"/>
                          <a:ea typeface="微軟正黑體" panose="020B0604030504040204" pitchFamily="34" charset="-120"/>
                        </a:rPr>
                        <a:t>年級以「十進制小數的估計」呈現）。</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935680427"/>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3.</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有理數指數與常用對數，在</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年級先以記號的形式出現。</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840606487"/>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4.</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指數與對數函數：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年級（數學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、數學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B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有所區隔）。</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994955584"/>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5.</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連加符號：</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12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年級（選修數學甲、選修數學</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乙</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698439074"/>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6.</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條件機率與貝氏定理：</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11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74449081"/>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7.</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極坐標、廣義角：</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11</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 → </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10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763241570"/>
                  </a:ext>
                </a:extLst>
              </a:tr>
              <a:tr h="413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8.</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直線方程式、圓方程式：</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11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10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a:t>
                      </a:r>
                    </a:p>
                  </a:txBody>
                  <a:tcPr/>
                </a:tc>
                <a:extLst>
                  <a:ext uri="{0D108BD9-81ED-4DB2-BD59-A6C34878D82A}">
                    <a16:rowId xmlns:a16="http://schemas.microsoft.com/office/drawing/2014/main" xmlns="" val="2848352108"/>
                  </a:ext>
                </a:extLst>
              </a:tr>
              <a:tr h="413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9.</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廣義角的三角比（正弦定理、餘弦定理）：</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11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10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a:t>
                      </a:r>
                    </a:p>
                  </a:txBody>
                  <a:tcPr/>
                </a:tc>
                <a:extLst>
                  <a:ext uri="{0D108BD9-81ED-4DB2-BD59-A6C34878D82A}">
                    <a16:rowId xmlns:a16="http://schemas.microsoft.com/office/drawing/2014/main" xmlns="" val="2502248828"/>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10.</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線性規劃：</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選修數學</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乙</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93913877"/>
                  </a:ext>
                </a:extLst>
              </a:tr>
              <a:tr h="413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11.</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二次曲線：</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選修數學甲。</a:t>
                      </a:r>
                    </a:p>
                  </a:txBody>
                  <a:tcPr/>
                </a:tc>
                <a:extLst>
                  <a:ext uri="{0D108BD9-81ED-4DB2-BD59-A6C34878D82A}">
                    <a16:rowId xmlns:a16="http://schemas.microsoft.com/office/drawing/2014/main" xmlns="" val="3820893887"/>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12.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弧度量、三角函數：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12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年級選修甲、數學</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乙</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 11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年級（數學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、數學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B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有所區隔）。</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316471360"/>
                  </a:ext>
                </a:extLst>
              </a:tr>
              <a:tr h="413968">
                <a:tc>
                  <a:txBody>
                    <a:bodyPr/>
                    <a:lstStyle/>
                    <a:p>
                      <a:r>
                        <a:rPr lang="en-US" altLang="zh-TW" sz="1600" dirty="0" smtClean="0">
                          <a:latin typeface="微軟正黑體" panose="020B0604030504040204" pitchFamily="34" charset="-120"/>
                          <a:ea typeface="微軟正黑體" panose="020B0604030504040204" pitchFamily="34" charset="-120"/>
                        </a:rPr>
                        <a:t>13.</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正餘弦函數的疊合：</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12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年級選修數學甲 </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mn-cs"/>
                        </a:rPr>
                        <a:t>→ </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11 </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年級數學</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305971205"/>
                  </a:ext>
                </a:extLst>
              </a:tr>
            </a:tbl>
          </a:graphicData>
        </a:graphic>
      </p:graphicFrame>
    </p:spTree>
    <p:extLst>
      <p:ext uri="{BB962C8B-B14F-4D97-AF65-F5344CB8AC3E}">
        <p14:creationId xmlns:p14="http://schemas.microsoft.com/office/powerpoint/2010/main" val="3281117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7086600" y="6492875"/>
            <a:ext cx="2057400" cy="365125"/>
          </a:xfrm>
        </p:spPr>
        <p:txBody>
          <a:bodyPr/>
          <a:lstStyle/>
          <a:p>
            <a:pPr>
              <a:defRPr/>
            </a:pPr>
            <a:fld id="{A012E899-C6CC-4E61-8AF7-6432D2F3773E}" type="slidenum">
              <a:rPr lang="zh-TW" altLang="en-US" smtClean="0">
                <a:solidFill>
                  <a:prstClr val="black">
                    <a:tint val="75000"/>
                  </a:prstClr>
                </a:solidFill>
                <a:latin typeface="Calibri"/>
                <a:ea typeface="新細明體"/>
              </a:rPr>
              <a:pPr>
                <a:defRPr/>
              </a:pPr>
              <a:t>48</a:t>
            </a:fld>
            <a:endParaRPr lang="zh-TW" altLang="en-US">
              <a:solidFill>
                <a:prstClr val="black">
                  <a:tint val="75000"/>
                </a:prstClr>
              </a:solidFill>
              <a:latin typeface="Calibri"/>
              <a:ea typeface="新細明體"/>
            </a:endParaRPr>
          </a:p>
        </p:txBody>
      </p:sp>
      <p:graphicFrame>
        <p:nvGraphicFramePr>
          <p:cNvPr id="6" name="表格 5"/>
          <p:cNvGraphicFramePr>
            <a:graphicFrameLocks noGrp="1"/>
          </p:cNvGraphicFramePr>
          <p:nvPr>
            <p:extLst>
              <p:ext uri="{D42A27DB-BD31-4B8C-83A1-F6EECF244321}">
                <p14:modId xmlns:p14="http://schemas.microsoft.com/office/powerpoint/2010/main" val="295834059"/>
              </p:ext>
            </p:extLst>
          </p:nvPr>
        </p:nvGraphicFramePr>
        <p:xfrm>
          <a:off x="638978" y="1395902"/>
          <a:ext cx="7876372" cy="3200064"/>
        </p:xfrm>
        <a:graphic>
          <a:graphicData uri="http://schemas.openxmlformats.org/drawingml/2006/table">
            <a:tbl>
              <a:tblPr firstRow="1" bandRow="1">
                <a:tableStyleId>{5C22544A-7EE6-4342-B048-85BDC9FD1C3A}</a:tableStyleId>
              </a:tblPr>
              <a:tblGrid>
                <a:gridCol w="7876372">
                  <a:extLst>
                    <a:ext uri="{9D8B030D-6E8A-4147-A177-3AD203B41FA5}">
                      <a16:colId xmlns:a16="http://schemas.microsoft.com/office/drawing/2014/main" xmlns="" val="3234282318"/>
                    </a:ext>
                  </a:extLst>
                </a:gridCol>
              </a:tblGrid>
              <a:tr h="533344">
                <a:tc>
                  <a:txBody>
                    <a:bodyPr/>
                    <a:lstStyle/>
                    <a:p>
                      <a:pPr algn="ctr"/>
                      <a:r>
                        <a:rPr lang="zh-TW" altLang="en-US" sz="2000" dirty="0" smtClean="0">
                          <a:latin typeface="微軟正黑體" panose="020B0604030504040204" pitchFamily="34" charset="-120"/>
                          <a:ea typeface="微軟正黑體" panose="020B0604030504040204" pitchFamily="34" charset="-120"/>
                        </a:rPr>
                        <a:t>新增</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43409918"/>
                  </a:ext>
                </a:extLst>
              </a:tr>
              <a:tr h="533344">
                <a:tc>
                  <a:txBody>
                    <a:bodyPr/>
                    <a:lstStyle/>
                    <a:p>
                      <a:r>
                        <a:rPr lang="en-US" altLang="zh-TW" sz="1600" dirty="0" smtClean="0">
                          <a:latin typeface="微軟正黑體" panose="020B0604030504040204" pitchFamily="34" charset="-120"/>
                          <a:ea typeface="微軟正黑體" panose="020B0604030504040204" pitchFamily="34" charset="-120"/>
                        </a:rPr>
                        <a:t>1.</a:t>
                      </a:r>
                      <a:r>
                        <a:rPr lang="zh-TW" altLang="en-US" sz="1600" dirty="0" smtClean="0">
                          <a:latin typeface="微軟正黑體" panose="020B0604030504040204" pitchFamily="34" charset="-120"/>
                          <a:ea typeface="微軟正黑體" panose="020B0604030504040204" pitchFamily="34" charset="-120"/>
                        </a:rPr>
                        <a:t>計算機融入教學，附帶科學記號數字與有效數字。</a:t>
                      </a:r>
                    </a:p>
                  </a:txBody>
                  <a:tcPr anchor="ctr"/>
                </a:tc>
                <a:extLst>
                  <a:ext uri="{0D108BD9-81ED-4DB2-BD59-A6C34878D82A}">
                    <a16:rowId xmlns:a16="http://schemas.microsoft.com/office/drawing/2014/main" xmlns="" val="2462001971"/>
                  </a:ext>
                </a:extLst>
              </a:tr>
              <a:tr h="533344">
                <a:tc>
                  <a:txBody>
                    <a:bodyPr/>
                    <a:lstStyle/>
                    <a:p>
                      <a:r>
                        <a:rPr lang="en-US" altLang="zh-TW" sz="1600" dirty="0" smtClean="0">
                          <a:latin typeface="微軟正黑體" panose="020B0604030504040204" pitchFamily="34" charset="-120"/>
                          <a:ea typeface="微軟正黑體" panose="020B0604030504040204" pitchFamily="34" charset="-120"/>
                        </a:rPr>
                        <a:t>2.</a:t>
                      </a:r>
                      <a:r>
                        <a:rPr lang="zh-TW" altLang="en-US" sz="1600" dirty="0" smtClean="0">
                          <a:latin typeface="微軟正黑體" panose="020B0604030504040204" pitchFamily="34" charset="-120"/>
                          <a:ea typeface="微軟正黑體" panose="020B0604030504040204" pitchFamily="34" charset="-120"/>
                        </a:rPr>
                        <a:t>二次、三次函數的局部圖形近似於一條直線。</a:t>
                      </a:r>
                    </a:p>
                  </a:txBody>
                  <a:tcPr anchor="ctr"/>
                </a:tc>
                <a:extLst>
                  <a:ext uri="{0D108BD9-81ED-4DB2-BD59-A6C34878D82A}">
                    <a16:rowId xmlns:a16="http://schemas.microsoft.com/office/drawing/2014/main" xmlns="" val="1242314267"/>
                  </a:ext>
                </a:extLst>
              </a:tr>
              <a:tr h="533344">
                <a:tc>
                  <a:txBody>
                    <a:bodyPr/>
                    <a:lstStyle/>
                    <a:p>
                      <a:r>
                        <a:rPr lang="en-US" altLang="zh-TW" sz="1600" dirty="0" smtClean="0">
                          <a:latin typeface="微軟正黑體" panose="020B0604030504040204" pitchFamily="34" charset="-120"/>
                          <a:ea typeface="微軟正黑體" panose="020B0604030504040204" pitchFamily="34" charset="-120"/>
                        </a:rPr>
                        <a:t>3.</a:t>
                      </a:r>
                      <a:r>
                        <a:rPr lang="zh-TW" altLang="en-US" sz="1600" dirty="0" smtClean="0">
                          <a:latin typeface="微軟正黑體" panose="020B0604030504040204" pitchFamily="34" charset="-120"/>
                          <a:ea typeface="微軟正黑體" panose="020B0604030504040204" pitchFamily="34" charset="-120"/>
                        </a:rPr>
                        <a:t>（數據分布）百分位數。</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70623406"/>
                  </a:ext>
                </a:extLst>
              </a:tr>
              <a:tr h="533344">
                <a:tc>
                  <a:txBody>
                    <a:bodyPr/>
                    <a:lstStyle/>
                    <a:p>
                      <a:r>
                        <a:rPr lang="en-US" altLang="zh-TW" sz="1600" dirty="0" smtClean="0">
                          <a:latin typeface="微軟正黑體" panose="020B0604030504040204" pitchFamily="34" charset="-120"/>
                          <a:ea typeface="微軟正黑體" panose="020B0604030504040204" pitchFamily="34" charset="-120"/>
                        </a:rPr>
                        <a:t>4.</a:t>
                      </a:r>
                      <a:r>
                        <a:rPr lang="zh-TW" altLang="en-US" sz="16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年級古典機率）期望值。</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814098259"/>
                  </a:ext>
                </a:extLst>
              </a:tr>
              <a:tr h="533344">
                <a:tc>
                  <a:txBody>
                    <a:bodyPr/>
                    <a:lstStyle/>
                    <a:p>
                      <a:r>
                        <a:rPr lang="en-US" altLang="zh-TW" sz="1600" dirty="0" smtClean="0">
                          <a:latin typeface="微軟正黑體" panose="020B0604030504040204" pitchFamily="34" charset="-120"/>
                          <a:ea typeface="微軟正黑體" panose="020B0604030504040204" pitchFamily="34" charset="-120"/>
                        </a:rPr>
                        <a:t>5.</a:t>
                      </a:r>
                      <a:r>
                        <a:rPr lang="zh-TW" altLang="en-US" sz="1600" dirty="0" smtClean="0">
                          <a:latin typeface="微軟正黑體" panose="020B0604030504040204" pitchFamily="34" charset="-120"/>
                          <a:ea typeface="微軟正黑體" panose="020B0604030504040204" pitchFamily="34" charset="-120"/>
                        </a:rPr>
                        <a:t>主觀機率和客觀機率的概念。</a:t>
                      </a:r>
                    </a:p>
                  </a:txBody>
                  <a:tcPr anchor="ctr"/>
                </a:tc>
                <a:extLst>
                  <a:ext uri="{0D108BD9-81ED-4DB2-BD59-A6C34878D82A}">
                    <a16:rowId xmlns:a16="http://schemas.microsoft.com/office/drawing/2014/main" xmlns="" val="228473913"/>
                  </a:ext>
                </a:extLst>
              </a:tr>
            </a:tbl>
          </a:graphicData>
        </a:graphic>
      </p:graphicFrame>
      <p:sp>
        <p:nvSpPr>
          <p:cNvPr id="7" name="標題 1"/>
          <p:cNvSpPr txBox="1">
            <a:spLocks/>
          </p:cNvSpPr>
          <p:nvPr/>
        </p:nvSpPr>
        <p:spPr bwMode="auto">
          <a:xfrm>
            <a:off x="16423" y="342901"/>
            <a:ext cx="8964488" cy="91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高中新舊課程</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要內容</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差異對照表</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(4/4)</a:t>
            </a:r>
            <a:r>
              <a:rPr lang="zh-TW"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159769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三、知行合一的課綱</a:t>
            </a:r>
          </a:p>
        </p:txBody>
      </p:sp>
      <p:sp>
        <p:nvSpPr>
          <p:cNvPr id="6246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AF2A69F-4ED0-45E6-AB00-B660198010AD}" type="slidenum">
              <a:rPr lang="zh-TW" altLang="en-US" sz="1200" smtClean="0">
                <a:solidFill>
                  <a:schemeClr val="bg1"/>
                </a:solidFill>
              </a:rPr>
              <a:pPr>
                <a:lnSpc>
                  <a:spcPct val="100000"/>
                </a:lnSpc>
                <a:spcBef>
                  <a:spcPct val="0"/>
                </a:spcBef>
                <a:buFontTx/>
                <a:buNone/>
              </a:pPr>
              <a:t>49</a:t>
            </a:fld>
            <a:endParaRPr lang="zh-TW" altLang="en-US" sz="1200" dirty="0">
              <a:solidFill>
                <a:schemeClr val="bg1"/>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524" y="6437864"/>
            <a:ext cx="1220238" cy="23395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nvPr>
        </p:nvGraphicFramePr>
        <p:xfrm>
          <a:off x="642910" y="1000294"/>
          <a:ext cx="8352928" cy="502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322262" y="5141299"/>
            <a:ext cx="2160588" cy="1008063"/>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2519062" y="5137307"/>
            <a:ext cx="2089150" cy="1008063"/>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4670597" y="5137307"/>
            <a:ext cx="2087562" cy="1008063"/>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6804025" y="5137307"/>
            <a:ext cx="2073275" cy="10080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140480" y="1166989"/>
            <a:ext cx="6842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sp>
        <p:nvSpPr>
          <p:cNvPr id="21513" name="標題 1"/>
          <p:cNvSpPr>
            <a:spLocks noGrp="1"/>
          </p:cNvSpPr>
          <p:nvPr>
            <p:ph type="title" idx="4294967295"/>
          </p:nvPr>
        </p:nvSpPr>
        <p:spPr>
          <a:xfrm>
            <a:off x="468313" y="292100"/>
            <a:ext cx="8229600" cy="722313"/>
          </a:xfrm>
        </p:spPr>
        <p:txBody>
          <a:bodyPr/>
          <a:lstStyle/>
          <a:p>
            <a:pPr algn="ctr" eaLnBrk="1" hangingPunct="1">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
        <p:nvSpPr>
          <p:cNvPr id="2" name="投影片編號版面配置區 1"/>
          <p:cNvSpPr>
            <a:spLocks noGrp="1"/>
          </p:cNvSpPr>
          <p:nvPr>
            <p:ph type="sldNum" sz="quarter" idx="12"/>
          </p:nvPr>
        </p:nvSpPr>
        <p:spPr/>
        <p:txBody>
          <a:bodyPr/>
          <a:lstStyle/>
          <a:p>
            <a:pPr>
              <a:defRPr/>
            </a:pPr>
            <a:fld id="{99BF4EED-F24C-420D-B541-F5B5D702392D}" type="slidenum">
              <a:rPr lang="zh-TW" altLang="en-US" smtClean="0"/>
              <a:pPr>
                <a:defRPr/>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7871" y="184737"/>
            <a:ext cx="7886700" cy="801688"/>
          </a:xfrm>
        </p:spPr>
        <p:txBody>
          <a:bodyPr rtlCol="0">
            <a:normAutofit/>
          </a:bodyPr>
          <a:lstStyle/>
          <a:p>
            <a:pPr algn="ctr" eaLnBrk="1" fontAlgn="auto" hangingPunct="1">
              <a:lnSpc>
                <a:spcPct val="100000"/>
              </a:lnSpc>
              <a:spcAft>
                <a:spcPts val="0"/>
              </a:spcAft>
              <a:defRPr/>
            </a:pP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a:t>
            </a:r>
          </a:p>
        </p:txBody>
      </p:sp>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50</a:t>
            </a:fld>
            <a:endParaRPr lang="zh-TW" altLang="en-US" sz="1200">
              <a:solidFill>
                <a:srgbClr val="898989"/>
              </a:solidFill>
            </a:endParaRPr>
          </a:p>
        </p:txBody>
      </p:sp>
      <p:sp>
        <p:nvSpPr>
          <p:cNvPr id="6" name="內容版面配置區 2">
            <a:extLst>
              <a:ext uri="{FF2B5EF4-FFF2-40B4-BE49-F238E27FC236}">
                <a16:creationId xmlns:a16="http://schemas.microsoft.com/office/drawing/2014/main" xmlns="" id="{E728C982-19B3-4204-8EF1-522197F8C483}"/>
              </a:ext>
            </a:extLst>
          </p:cNvPr>
          <p:cNvSpPr>
            <a:spLocks noGrp="1"/>
          </p:cNvSpPr>
          <p:nvPr>
            <p:ph idx="1"/>
          </p:nvPr>
        </p:nvSpPr>
        <p:spPr>
          <a:xfrm>
            <a:off x="373380" y="971974"/>
            <a:ext cx="8423779" cy="4646221"/>
          </a:xfrm>
        </p:spPr>
        <p:txBody>
          <a:bodyPr>
            <a:noAutofit/>
          </a:bodyPr>
          <a:lstStyle/>
          <a:p>
            <a:pPr>
              <a:lnSpc>
                <a:spcPct val="150000"/>
              </a:lnSpc>
            </a:pPr>
            <a:r>
              <a:rPr lang="zh-TW" altLang="zh-TW" sz="2000" b="1" dirty="0">
                <a:solidFill>
                  <a:srgbClr val="C00000"/>
                </a:solidFill>
                <a:latin typeface="微軟正黑體" panose="020B0604030504040204" pitchFamily="34" charset="-120"/>
                <a:ea typeface="微軟正黑體" panose="020B0604030504040204" pitchFamily="34" charset="-120"/>
              </a:rPr>
              <a:t>課程發展</a:t>
            </a:r>
            <a:r>
              <a:rPr lang="zh-TW" altLang="en-US" sz="2000" b="1" dirty="0">
                <a:solidFill>
                  <a:srgbClr val="C00000"/>
                </a:solidFill>
                <a:latin typeface="微軟正黑體" panose="020B0604030504040204" pitchFamily="34" charset="-120"/>
                <a:ea typeface="微軟正黑體" panose="020B0604030504040204" pitchFamily="34" charset="-120"/>
              </a:rPr>
              <a:t>與</a:t>
            </a:r>
            <a:r>
              <a:rPr lang="zh-TW" altLang="zh-TW" sz="2000" b="1" dirty="0">
                <a:solidFill>
                  <a:srgbClr val="C00000"/>
                </a:solidFill>
                <a:latin typeface="微軟正黑體" panose="020B0604030504040204" pitchFamily="34" charset="-120"/>
                <a:ea typeface="微軟正黑體" panose="020B0604030504040204" pitchFamily="34" charset="-120"/>
              </a:rPr>
              <a:t>教材編選</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lvl="1">
              <a:lnSpc>
                <a:spcPct val="150000"/>
              </a:lnSpc>
            </a:pPr>
            <a:r>
              <a:rPr lang="zh-TW" altLang="en-US" sz="1800" dirty="0">
                <a:latin typeface="微軟正黑體" panose="020B0604030504040204" pitchFamily="34" charset="-120"/>
                <a:ea typeface="微軟正黑體" panose="020B0604030504040204" pitchFamily="34" charset="-120"/>
              </a:rPr>
              <a:t>應強調循序漸進，適時發展差異化教學。</a:t>
            </a:r>
            <a:endParaRPr lang="en-US" altLang="zh-TW" sz="1800" dirty="0">
              <a:latin typeface="微軟正黑體" panose="020B0604030504040204" pitchFamily="34" charset="-120"/>
              <a:ea typeface="微軟正黑體" panose="020B0604030504040204" pitchFamily="34" charset="-120"/>
            </a:endParaRPr>
          </a:p>
          <a:p>
            <a:pPr lvl="1">
              <a:lnSpc>
                <a:spcPct val="150000"/>
              </a:lnSpc>
            </a:pPr>
            <a:r>
              <a:rPr lang="zh-TW" altLang="en-US" sz="1800" dirty="0">
                <a:latin typeface="微軟正黑體" panose="020B0604030504040204" pitchFamily="34" charset="-120"/>
                <a:ea typeface="微軟正黑體" panose="020B0604030504040204" pitchFamily="34" charset="-120"/>
              </a:rPr>
              <a:t>教材編選以協助學生自行閱讀學習與教師教學為目標。</a:t>
            </a:r>
          </a:p>
          <a:p>
            <a:pPr>
              <a:lnSpc>
                <a:spcPct val="150000"/>
              </a:lnSpc>
            </a:pPr>
            <a:r>
              <a:rPr lang="zh-TW" altLang="en-US" sz="2000" b="1" dirty="0">
                <a:solidFill>
                  <a:srgbClr val="C00000"/>
                </a:solidFill>
                <a:latin typeface="微軟正黑體" panose="020B0604030504040204" pitchFamily="34" charset="-120"/>
                <a:ea typeface="微軟正黑體" panose="020B0604030504040204" pitchFamily="34" charset="-120"/>
              </a:rPr>
              <a:t>教學實施與教學資源</a:t>
            </a:r>
          </a:p>
          <a:p>
            <a:pPr lvl="1">
              <a:lnSpc>
                <a:spcPct val="150000"/>
              </a:lnSpc>
            </a:pPr>
            <a:r>
              <a:rPr lang="zh-TW" altLang="en-US" sz="1800" spc="-150" dirty="0">
                <a:latin typeface="微軟正黑體" panose="020B0604030504040204" pitchFamily="34" charset="-120"/>
                <a:ea typeface="微軟正黑體" panose="020B0604030504040204" pitchFamily="34" charset="-120"/>
              </a:rPr>
              <a:t>以學生為中心，以該階段或年級結束時，學生應具備的數學素養為考量。</a:t>
            </a:r>
          </a:p>
          <a:p>
            <a:pPr lvl="1">
              <a:lnSpc>
                <a:spcPct val="150000"/>
              </a:lnSpc>
            </a:pPr>
            <a:r>
              <a:rPr lang="zh-TW" altLang="en-US" sz="1800" dirty="0">
                <a:latin typeface="微軟正黑體" panose="020B0604030504040204" pitchFamily="34" charset="-120"/>
                <a:ea typeface="微軟正黑體" panose="020B0604030504040204" pitchFamily="34" charset="-120"/>
              </a:rPr>
              <a:t>適度使用教學器材，協助學生視覺及思維上的理解。</a:t>
            </a:r>
          </a:p>
          <a:p>
            <a:pPr>
              <a:lnSpc>
                <a:spcPct val="150000"/>
              </a:lnSpc>
            </a:pPr>
            <a:r>
              <a:rPr lang="zh-TW" altLang="en-US" sz="2000" b="1" dirty="0">
                <a:solidFill>
                  <a:srgbClr val="C00000"/>
                </a:solidFill>
                <a:latin typeface="微軟正黑體" panose="020B0604030504040204" pitchFamily="34" charset="-120"/>
                <a:ea typeface="微軟正黑體" panose="020B0604030504040204" pitchFamily="34" charset="-120"/>
              </a:rPr>
              <a:t>學習評量</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lvl="1">
              <a:lnSpc>
                <a:spcPct val="150000"/>
              </a:lnSpc>
            </a:pPr>
            <a:r>
              <a:rPr lang="zh-TW" altLang="en-US" sz="1800" dirty="0">
                <a:latin typeface="微軟正黑體" panose="020B0604030504040204" pitchFamily="34" charset="-120"/>
                <a:ea typeface="微軟正黑體" panose="020B0604030504040204" pitchFamily="34" charset="-120"/>
              </a:rPr>
              <a:t>可採多元評量方式，並作為評估學習成效與教學之參考。</a:t>
            </a:r>
          </a:p>
          <a:p>
            <a:pPr lvl="1">
              <a:lnSpc>
                <a:spcPct val="150000"/>
              </a:lnSpc>
            </a:pPr>
            <a:r>
              <a:rPr lang="zh-TW" altLang="en-US" sz="1800" dirty="0">
                <a:latin typeface="微軟正黑體" panose="020B0604030504040204" pitchFamily="34" charset="-120"/>
                <a:ea typeface="微軟正黑體" panose="020B0604030504040204" pitchFamily="34" charset="-120"/>
              </a:rPr>
              <a:t>評量內容以培養學生思考、表達、自主學習及強化操作能力為原則。</a:t>
            </a:r>
          </a:p>
        </p:txBody>
      </p:sp>
      <p:pic>
        <p:nvPicPr>
          <p:cNvPr id="5"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0675" y="194589"/>
            <a:ext cx="2376484" cy="158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000" y="250825"/>
            <a:ext cx="7886700" cy="974725"/>
          </a:xfrm>
        </p:spPr>
        <p:txBody>
          <a:bodyPr rtlCol="0">
            <a:normAutofit/>
          </a:bodyPr>
          <a:lstStyle/>
          <a:p>
            <a:pPr algn="ctr" eaLnBrk="1" fontAlgn="auto" hangingPunct="1">
              <a:lnSpc>
                <a:spcPct val="100000"/>
              </a:lnSpc>
              <a:spcAft>
                <a:spcPts val="0"/>
              </a:spcAft>
              <a:defRPr/>
            </a:pP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議題融入說明</a:t>
            </a: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51</a:t>
            </a:fld>
            <a:endParaRPr lang="zh-TW" altLang="en-US" sz="1200">
              <a:solidFill>
                <a:srgbClr val="898989"/>
              </a:solidFill>
            </a:endParaRPr>
          </a:p>
        </p:txBody>
      </p:sp>
      <p:sp>
        <p:nvSpPr>
          <p:cNvPr id="9" name="流程圖: 替代處理程序 8"/>
          <p:cNvSpPr/>
          <p:nvPr/>
        </p:nvSpPr>
        <p:spPr>
          <a:xfrm>
            <a:off x="508000" y="1321234"/>
            <a:ext cx="3465512" cy="4985469"/>
          </a:xfrm>
          <a:prstGeom prst="flowChartAlternateProcess">
            <a:avLst/>
          </a:prstGeom>
          <a:solidFill>
            <a:schemeClr val="accent4">
              <a:lumMod val="60000"/>
              <a:lumOff val="40000"/>
            </a:schemeClr>
          </a:solidFill>
          <a:ln w="38100">
            <a:prstDash val="dashDot"/>
          </a:ln>
        </p:spPr>
        <p:style>
          <a:lnRef idx="2">
            <a:schemeClr val="accent4"/>
          </a:lnRef>
          <a:fillRef idx="1">
            <a:schemeClr val="lt1"/>
          </a:fillRef>
          <a:effectRef idx="0">
            <a:schemeClr val="accent4"/>
          </a:effectRef>
          <a:fontRef idx="minor">
            <a:schemeClr val="dk1"/>
          </a:fontRef>
        </p:style>
        <p:txBody>
          <a:bodyPr anchor="ctr"/>
          <a:lstStyle/>
          <a:p>
            <a:pPr marL="87313" eaLnBrk="1" fontAlgn="auto" hangingPunct="1">
              <a:lnSpc>
                <a:spcPct val="150000"/>
              </a:lnSpc>
              <a:spcBef>
                <a:spcPts val="0"/>
              </a:spcBef>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數學領域課綱著重於建構培養學生批判思考及解決問題的能力，提升面對議題的責任感與行動力，實踐 「尊重多元、同理關懷、公平正義、永續發展」等核心價值，與議題融入教育有共通之處</a:t>
            </a:r>
            <a:r>
              <a:rPr lang="zh-TW" altLang="zh-TW" sz="2000" dirty="0">
                <a:solidFill>
                  <a:schemeClr val="tx1"/>
                </a:solidFill>
                <a:latin typeface="微軟正黑體" panose="020B0604030504040204" pitchFamily="34" charset="-120"/>
                <a:ea typeface="微軟正黑體" panose="020B0604030504040204" pitchFamily="34" charset="-120"/>
              </a:rPr>
              <a:t>。</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sp>
        <p:nvSpPr>
          <p:cNvPr id="10" name="流程圖: 文件 9"/>
          <p:cNvSpPr/>
          <p:nvPr/>
        </p:nvSpPr>
        <p:spPr>
          <a:xfrm>
            <a:off x="4451350" y="1276708"/>
            <a:ext cx="4306888" cy="5125679"/>
          </a:xfrm>
          <a:prstGeom prst="flowChartDocument">
            <a:avLst/>
          </a:prstGeom>
          <a:ln w="28575">
            <a:prstDash val="solid"/>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lnSpc>
                <a:spcPct val="200000"/>
              </a:lnSpc>
              <a:spcBef>
                <a:spcPts val="0"/>
              </a:spcBef>
              <a:spcAft>
                <a:spcPts val="0"/>
              </a:spcAft>
              <a:defRPr/>
            </a:pPr>
            <a:endParaRPr lang="en-US" altLang="zh-TW" sz="2000" dirty="0">
              <a:latin typeface="微軟正黑體" panose="020B0604030504040204" pitchFamily="34" charset="-120"/>
              <a:ea typeface="微軟正黑體" panose="020B0604030504040204" pitchFamily="34" charset="-120"/>
            </a:endParaRPr>
          </a:p>
          <a:p>
            <a:pPr marL="87313" eaLnBrk="1" fontAlgn="auto" hangingPunct="1">
              <a:lnSpc>
                <a:spcPct val="150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數學領域</a:t>
            </a:r>
            <a:r>
              <a:rPr lang="zh-TW" altLang="zh-TW" sz="2000" dirty="0">
                <a:latin typeface="微軟正黑體" panose="020B0604030504040204" pitchFamily="34" charset="-120"/>
                <a:ea typeface="微軟正黑體" panose="020B0604030504040204" pitchFamily="34" charset="-120"/>
              </a:rPr>
              <a:t>課綱</a:t>
            </a:r>
            <a:r>
              <a:rPr lang="zh-TW" altLang="zh-TW" sz="2000" b="1" dirty="0">
                <a:solidFill>
                  <a:srgbClr val="FF0000"/>
                </a:solidFill>
                <a:latin typeface="微軟正黑體" panose="020B0604030504040204" pitchFamily="34" charset="-120"/>
                <a:ea typeface="微軟正黑體" panose="020B0604030504040204" pitchFamily="34" charset="-120"/>
              </a:rPr>
              <a:t>「附錄二」</a:t>
            </a:r>
            <a:r>
              <a:rPr lang="zh-TW" altLang="zh-TW" sz="2000" dirty="0">
                <a:latin typeface="微軟正黑體" panose="020B0604030504040204" pitchFamily="34" charset="-120"/>
                <a:ea typeface="微軟正黑體" panose="020B0604030504040204" pitchFamily="34" charset="-120"/>
              </a:rPr>
              <a:t>除明列「性別平等教育、人權教育、環境教育、海洋教育」議題之學習主題與實質內涵外，</a:t>
            </a:r>
            <a:r>
              <a:rPr lang="zh-TW" altLang="zh-TW" sz="2000" b="1" dirty="0">
                <a:solidFill>
                  <a:srgbClr val="FF0000"/>
                </a:solidFill>
                <a:latin typeface="微軟正黑體" panose="020B0604030504040204" pitchFamily="34" charset="-120"/>
                <a:ea typeface="微軟正黑體" panose="020B0604030504040204" pitchFamily="34" charset="-120"/>
              </a:rPr>
              <a:t>學習重點</a:t>
            </a:r>
            <a:r>
              <a:rPr lang="zh-TW" altLang="zh-TW" sz="2000" dirty="0">
                <a:latin typeface="微軟正黑體" panose="020B0604030504040204" pitchFamily="34" charset="-120"/>
                <a:ea typeface="微軟正黑體" panose="020B0604030504040204" pitchFamily="34" charset="-120"/>
              </a:rPr>
              <a:t>亦能呼應品德教育、法治教育、家庭教育、生涯規劃教育、多元文化教育、閱讀素養教育、戶外教育、國際教育等議題。</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pic>
        <p:nvPicPr>
          <p:cNvPr id="71686" name="圖片 4"/>
          <p:cNvPicPr>
            <a:picLocks noChangeAspect="1"/>
          </p:cNvPicPr>
          <p:nvPr/>
        </p:nvPicPr>
        <p:blipFill>
          <a:blip r:embed="rId2" cstate="print">
            <a:extLst>
              <a:ext uri="{28A0092B-C50C-407E-A947-70E740481C1C}">
                <a14:useLocalDpi xmlns:a14="http://schemas.microsoft.com/office/drawing/2010/main" val="0"/>
              </a:ext>
            </a:extLst>
          </a:blip>
          <a:srcRect l="14400" t="37250" r="7040" b="11534"/>
          <a:stretch>
            <a:fillRect/>
          </a:stretch>
        </p:blipFill>
        <p:spPr bwMode="auto">
          <a:xfrm>
            <a:off x="0" y="20397"/>
            <a:ext cx="17414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886" y="1"/>
            <a:ext cx="7886700" cy="572188"/>
          </a:xfrm>
        </p:spPr>
        <p:txBody>
          <a:bodyPr rtlCol="0">
            <a:noAutofit/>
          </a:bodyPr>
          <a:lstStyle/>
          <a:p>
            <a:pPr algn="ctr" eaLnBrk="1" fontAlgn="auto" hangingPunct="1">
              <a:lnSpc>
                <a:spcPct val="100000"/>
              </a:lnSpc>
              <a:spcAft>
                <a:spcPts val="0"/>
              </a:spcAft>
              <a:defRPr/>
            </a:pP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extLst>
              <p:ext uri="{D42A27DB-BD31-4B8C-83A1-F6EECF244321}">
                <p14:modId xmlns:p14="http://schemas.microsoft.com/office/powerpoint/2010/main" val="3449499603"/>
              </p:ext>
            </p:extLst>
          </p:nvPr>
        </p:nvGraphicFramePr>
        <p:xfrm>
          <a:off x="179387" y="572188"/>
          <a:ext cx="8775699" cy="5652342"/>
        </p:xfrm>
        <a:graphic>
          <a:graphicData uri="http://schemas.openxmlformats.org/drawingml/2006/table">
            <a:tbl>
              <a:tblPr firstRow="1" firstCol="1" lastRow="1" lastCol="1" bandRow="1" bandCol="1">
                <a:tableStyleId>{9DCAF9ED-07DC-4A11-8D7F-57B35C25682E}</a:tableStyleId>
              </a:tblPr>
              <a:tblGrid>
                <a:gridCol w="677963">
                  <a:extLst>
                    <a:ext uri="{9D8B030D-6E8A-4147-A177-3AD203B41FA5}">
                      <a16:colId xmlns:a16="http://schemas.microsoft.com/office/drawing/2014/main" xmlns="" val="20000"/>
                    </a:ext>
                  </a:extLst>
                </a:gridCol>
                <a:gridCol w="869737">
                  <a:extLst>
                    <a:ext uri="{9D8B030D-6E8A-4147-A177-3AD203B41FA5}">
                      <a16:colId xmlns:a16="http://schemas.microsoft.com/office/drawing/2014/main" xmlns="" val="20001"/>
                    </a:ext>
                  </a:extLst>
                </a:gridCol>
                <a:gridCol w="1714263">
                  <a:extLst>
                    <a:ext uri="{9D8B030D-6E8A-4147-A177-3AD203B41FA5}">
                      <a16:colId xmlns:a16="http://schemas.microsoft.com/office/drawing/2014/main" xmlns="" val="20002"/>
                    </a:ext>
                  </a:extLst>
                </a:gridCol>
                <a:gridCol w="2544814">
                  <a:extLst>
                    <a:ext uri="{9D8B030D-6E8A-4147-A177-3AD203B41FA5}">
                      <a16:colId xmlns:a16="http://schemas.microsoft.com/office/drawing/2014/main" xmlns="" val="20003"/>
                    </a:ext>
                  </a:extLst>
                </a:gridCol>
                <a:gridCol w="2968922">
                  <a:extLst>
                    <a:ext uri="{9D8B030D-6E8A-4147-A177-3AD203B41FA5}">
                      <a16:colId xmlns:a16="http://schemas.microsoft.com/office/drawing/2014/main" xmlns="" val="20004"/>
                    </a:ext>
                  </a:extLst>
                </a:gridCol>
              </a:tblGrid>
              <a:tr h="635635">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lnB w="3175"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kern="100" dirty="0">
                          <a:effectLst/>
                          <a:latin typeface="微軟正黑體" panose="020B0604030504040204" pitchFamily="34" charset="-120"/>
                          <a:ea typeface="微軟正黑體" panose="020B0604030504040204" pitchFamily="34" charset="-120"/>
                        </a:rPr>
                        <a:t>主題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lnB w="3175"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議題實質內涵</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lnB w="3175"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融入課程綱要學習重點之示例</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lnB w="3175"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說明</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lnB w="3175"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xmlns="" val="10000"/>
                  </a:ext>
                </a:extLst>
              </a:tr>
              <a:tr h="2343361">
                <a:tc>
                  <a:txBody>
                    <a:bodyPr/>
                    <a:lstStyle/>
                    <a:p>
                      <a:pPr algn="ctr">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性別平等教育</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spcAft>
                          <a:spcPts val="0"/>
                        </a:spcAft>
                      </a:pPr>
                      <a:r>
                        <a:rPr lang="zh-TW" sz="1800" b="0" kern="0" dirty="0">
                          <a:solidFill>
                            <a:schemeClr val="tx1"/>
                          </a:solidFill>
                          <a:effectLst/>
                          <a:latin typeface="微軟正黑體" panose="020B0604030504040204" pitchFamily="34" charset="-120"/>
                          <a:ea typeface="微軟正黑體" panose="020B0604030504040204" pitchFamily="34" charset="-120"/>
                        </a:rPr>
                        <a:t>語言、文字與符號之性別意涵分析</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05740" indent="-205740"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性</a:t>
                      </a:r>
                      <a:r>
                        <a:rPr lang="en-US" altLang="zh-TW" sz="1800" b="0" kern="100" dirty="0">
                          <a:solidFill>
                            <a:schemeClr val="tx1"/>
                          </a:solidFill>
                          <a:effectLst/>
                          <a:latin typeface="微軟正黑體" panose="020B0604030504040204" pitchFamily="34" charset="-120"/>
                          <a:ea typeface="微軟正黑體" panose="020B0604030504040204" pitchFamily="34" charset="-120"/>
                        </a:rPr>
                        <a:t>E9</a:t>
                      </a:r>
                    </a:p>
                    <a:p>
                      <a:pPr marL="0" indent="0"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檢視校園中空間與資源分配的性別落差，並提出改善建議。</a:t>
                      </a:r>
                      <a:endParaRPr lang="en-US" alt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33400" indent="-533400" algn="just">
                        <a:spcAft>
                          <a:spcPts val="0"/>
                        </a:spcAft>
                      </a:pPr>
                      <a:r>
                        <a:rPr lang="en-US" altLang="zh-TW" sz="1800" b="0" kern="100" dirty="0">
                          <a:solidFill>
                            <a:schemeClr val="tx1"/>
                          </a:solidFill>
                          <a:effectLst/>
                          <a:latin typeface="微軟正黑體" panose="020B0604030504040204" pitchFamily="34" charset="-120"/>
                          <a:ea typeface="微軟正黑體" panose="020B0604030504040204" pitchFamily="34" charset="-120"/>
                        </a:rPr>
                        <a:t>d-III-1</a:t>
                      </a:r>
                    </a:p>
                    <a:p>
                      <a:pPr marL="0" indent="0"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報讀圓形圖；製作⾧條圖、折線圖與圓形圖，並據以做簡單推論。</a:t>
                      </a:r>
                    </a:p>
                    <a:p>
                      <a:pPr marL="0" indent="0" algn="just">
                        <a:spcAft>
                          <a:spcPts val="0"/>
                        </a:spcAft>
                      </a:pPr>
                      <a:r>
                        <a:rPr lang="en-US" altLang="zh-TW" sz="1800" b="0" kern="100" dirty="0">
                          <a:solidFill>
                            <a:schemeClr val="tx1"/>
                          </a:solidFill>
                          <a:effectLst/>
                          <a:latin typeface="微軟正黑體" panose="020B0604030504040204" pitchFamily="34" charset="-120"/>
                          <a:ea typeface="微軟正黑體" panose="020B0604030504040204" pitchFamily="34" charset="-120"/>
                        </a:rPr>
                        <a:t>d-III-2</a:t>
                      </a:r>
                    </a:p>
                    <a:p>
                      <a:pPr marL="0" indent="0"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能從資料或圖表的資料</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rPr>
                        <a:t>數據</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，解決關於「可能性」的簡單問題。 </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透過⾧條圖、折線圖與圓形</a:t>
                      </a:r>
                    </a:p>
                    <a:p>
                      <a:pPr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圖等製作，運用校園空間與</a:t>
                      </a:r>
                    </a:p>
                    <a:p>
                      <a:pPr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資源分配等數據資料，如：</a:t>
                      </a:r>
                    </a:p>
                    <a:p>
                      <a:pPr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廁所間數，以檢視與了解可</a:t>
                      </a:r>
                    </a:p>
                    <a:p>
                      <a:pPr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能存在的性別資源落差，並</a:t>
                      </a:r>
                    </a:p>
                    <a:p>
                      <a:pPr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提出改善的方法。</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673346">
                <a:tc>
                  <a:txBody>
                    <a:bodyPr/>
                    <a:lstStyle/>
                    <a:p>
                      <a:pPr algn="ctr">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人權教育</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人權與</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責任</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05740" indent="-205740"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人</a:t>
                      </a:r>
                      <a:r>
                        <a:rPr lang="en-US"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a:rPr>
                        <a:t>J2</a:t>
                      </a:r>
                    </a:p>
                    <a:p>
                      <a:pPr marL="0" indent="0"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關懷國內人權</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Times New Roman"/>
                        </a:rPr>
                        <a:t>議題</a:t>
                      </a: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，提出㇐個符合正義的社會</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Times New Roman"/>
                        </a:rPr>
                        <a:t>藍圖</a:t>
                      </a: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，並進行社</a:t>
                      </a:r>
                      <a:r>
                        <a:rPr lang="zh-TW" altLang="en-US" sz="1800" b="0" kern="100" dirty="0" smtClean="0">
                          <a:solidFill>
                            <a:schemeClr val="tx1"/>
                          </a:solidFill>
                          <a:effectLst/>
                          <a:latin typeface="微軟正黑體" panose="020B0604030504040204" pitchFamily="34" charset="-120"/>
                          <a:ea typeface="微軟正黑體" panose="020B0604030504040204" pitchFamily="34" charset="-120"/>
                          <a:cs typeface="Times New Roman"/>
                        </a:rPr>
                        <a:t>改進</a:t>
                      </a: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與行動。</a:t>
                      </a:r>
                      <a:endParaRPr lang="en-US"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33400" indent="-533400" algn="just">
                        <a:spcAft>
                          <a:spcPts val="0"/>
                        </a:spcAft>
                      </a:pPr>
                      <a:r>
                        <a:rPr lang="en-US" altLang="zh-TW" sz="1800" b="0" kern="100" dirty="0">
                          <a:solidFill>
                            <a:schemeClr val="tx1"/>
                          </a:solidFill>
                          <a:effectLst/>
                          <a:latin typeface="微軟正黑體" panose="020B0604030504040204" pitchFamily="34" charset="-120"/>
                          <a:ea typeface="微軟正黑體" panose="020B0604030504040204" pitchFamily="34" charset="-120"/>
                        </a:rPr>
                        <a:t>D-V-1</a:t>
                      </a:r>
                    </a:p>
                    <a:p>
                      <a:pPr marL="0" indent="0" algn="just">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理解常用統計圖表，並能運用簡單統計量分析資料的特性及使用統計軟體的資訊表徵，與人溝通。</a:t>
                      </a: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能運用統計圖表，針對國內</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外相關人權議題的數據資</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料進行簡單統計量分析與</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解讀，並透過數字理解真實</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社會存在的偏見、貧窮、不</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公平、不正義等現象，擬定</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社會改進與行動策略，培養</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道德思辨的素養與公平正</a:t>
                      </a:r>
                    </a:p>
                    <a:p>
                      <a:pPr algn="just" hangingPunct="0">
                        <a:spcAft>
                          <a:spcPts val="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Times New Roman"/>
                        </a:rPr>
                        <a:t>義的價值。</a:t>
                      </a: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文字方塊 4"/>
          <p:cNvSpPr txBox="1"/>
          <p:nvPr/>
        </p:nvSpPr>
        <p:spPr>
          <a:xfrm>
            <a:off x="179387" y="6336883"/>
            <a:ext cx="6575667" cy="338554"/>
          </a:xfrm>
          <a:prstGeom prst="rect">
            <a:avLst/>
          </a:prstGeom>
          <a:solidFill>
            <a:schemeClr val="bg1"/>
          </a:solidFill>
        </p:spPr>
        <p:txBody>
          <a:bodyPr wrap="square">
            <a:spAutoFit/>
          </a:bodyPr>
          <a:lstStyle/>
          <a:p>
            <a:pPr eaLnBrk="1" fontAlgn="auto" hangingPunct="1">
              <a:spcBef>
                <a:spcPts val="0"/>
              </a:spcBef>
              <a:spcAft>
                <a:spcPts val="0"/>
              </a:spcAft>
              <a:defRPr/>
            </a:pP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數學領域課程綱要課程手冊</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之「陸、數學領域</a:t>
            </a:r>
            <a:r>
              <a:rPr lang="zh-TW"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之議題融入說明</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52</a:t>
            </a:fld>
            <a:endParaRPr lang="zh-TW" altLang="en-US" sz="1200" dirty="0">
              <a:solidFill>
                <a:srgbClr val="89898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0291" y="453710"/>
            <a:ext cx="8239125" cy="1325563"/>
          </a:xfrm>
        </p:spPr>
        <p:txBody>
          <a:bodyPr rtlCol="0">
            <a:normAutofit/>
          </a:bodyPr>
          <a:lstStyle/>
          <a:p>
            <a:pPr eaLnBrk="1" fontAlgn="auto" hangingPunct="1">
              <a:lnSpc>
                <a:spcPct val="100000"/>
              </a:lnSpc>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歡迎下載</a:t>
            </a:r>
            <a: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十二年國教數學課程綱要</a:t>
            </a:r>
            <a: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7" name="資料庫圖表 6"/>
          <p:cNvGraphicFramePr/>
          <p:nvPr>
            <p:extLst/>
          </p:nvPr>
        </p:nvGraphicFramePr>
        <p:xfrm>
          <a:off x="2854023" y="2184335"/>
          <a:ext cx="3831020" cy="355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53</a:t>
            </a:fld>
            <a:endParaRPr lang="zh-TW" altLang="en-US" sz="1200" dirty="0">
              <a:solidFill>
                <a:srgbClr val="898989"/>
              </a:solidFill>
            </a:endParaRPr>
          </a:p>
        </p:txBody>
      </p:sp>
      <p:pic>
        <p:nvPicPr>
          <p:cNvPr id="3" name="圖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5940" y="2435740"/>
            <a:ext cx="2113705" cy="2113705"/>
          </a:xfrm>
          <a:prstGeom prst="rect">
            <a:avLst/>
          </a:prstGeom>
        </p:spPr>
      </p:pic>
    </p:spTree>
    <p:extLst>
      <p:ext uri="{BB962C8B-B14F-4D97-AF65-F5344CB8AC3E}">
        <p14:creationId xmlns:p14="http://schemas.microsoft.com/office/powerpoint/2010/main" val="3887035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7300" y="2701925"/>
            <a:ext cx="7886700" cy="1325563"/>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國教院研發</a:t>
            </a:r>
            <a: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之課綱實施支持資源</a:t>
            </a:r>
          </a:p>
        </p:txBody>
      </p:sp>
      <p:sp>
        <p:nvSpPr>
          <p:cNvPr id="7373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407AFE-E38B-4A3D-99D6-7DCFF3BDAB28}" type="slidenum">
              <a:rPr lang="zh-TW" altLang="en-US" sz="1200" smtClean="0">
                <a:solidFill>
                  <a:srgbClr val="898989"/>
                </a:solidFill>
              </a:rPr>
              <a:pPr>
                <a:lnSpc>
                  <a:spcPct val="100000"/>
                </a:lnSpc>
                <a:spcBef>
                  <a:spcPct val="0"/>
                </a:spcBef>
                <a:buFontTx/>
                <a:buNone/>
              </a:pPr>
              <a:t>54</a:t>
            </a:fld>
            <a:endParaRPr lang="zh-TW" altLang="en-US" sz="120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a:solidFill>
                  <a:srgbClr val="70001D"/>
                </a:solidFill>
                <a:latin typeface="Simple-Line-Icons" pitchFamily="2" charset="2"/>
              </a:rPr>
              <a:t></a:t>
            </a:r>
            <a:endParaRPr lang="en-US" altLang="zh-TW" dirty="0">
              <a:solidFill>
                <a:srgbClr val="70001D"/>
              </a:solidFill>
            </a:endParaRPr>
          </a:p>
        </p:txBody>
      </p:sp>
      <p:pic>
        <p:nvPicPr>
          <p:cNvPr id="7373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pic>
        <p:nvPicPr>
          <p:cNvPr id="73735" name="圖片 4"/>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7902575" y="5137150"/>
            <a:ext cx="7731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184" y="6375897"/>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51709"/>
            <a:ext cx="9144000" cy="71195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數學領域課綱實施相關資源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a:t>
            </a:r>
          </a:p>
        </p:txBody>
      </p:sp>
      <p:sp>
        <p:nvSpPr>
          <p:cNvPr id="3" name="內容版面配置區 2"/>
          <p:cNvSpPr>
            <a:spLocks noGrp="1"/>
          </p:cNvSpPr>
          <p:nvPr>
            <p:ph idx="1"/>
          </p:nvPr>
        </p:nvSpPr>
        <p:spPr>
          <a:xfrm>
            <a:off x="3946524" y="944447"/>
            <a:ext cx="5076825" cy="5120573"/>
          </a:xfrm>
        </p:spPr>
        <p:txBody>
          <a:bodyPr rtlCol="0">
            <a:normAutofit lnSpcReduction="10000"/>
          </a:bodyPr>
          <a:lstStyle/>
          <a:p>
            <a:pPr eaLnBrk="1" fontAlgn="auto" hangingPunct="1">
              <a:spcAft>
                <a:spcPts val="0"/>
              </a:spcAft>
              <a:defRPr/>
            </a:pP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壹、發展沿革與特色</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貳、課程架構</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參、核心素養與學習重點呼應說明</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肆、學習重點解析</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伍、素養導向教材編寫原則</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cap="all" dirty="0">
                <a:solidFill>
                  <a:schemeClr val="accent5"/>
                </a:solidFill>
                <a:latin typeface="微軟正黑體" panose="020B0604030504040204" pitchFamily="34" charset="-120"/>
                <a:ea typeface="微軟正黑體" panose="020B0604030504040204" pitchFamily="34" charset="-120"/>
                <a:hlinkClick r:id="" action="ppaction://hlinkfile"/>
              </a:rPr>
              <a:t>陸、</a:t>
            </a:r>
            <a:r>
              <a:rPr lang="zh-TW" altLang="en-US" sz="2000" cap="all" dirty="0">
                <a:solidFill>
                  <a:schemeClr val="accent5"/>
                </a:solidFill>
                <a:latin typeface="微軟正黑體" panose="020B0604030504040204" pitchFamily="34" charset="-120"/>
                <a:ea typeface="微軟正黑體" panose="020B0604030504040204" pitchFamily="34" charset="-120"/>
                <a:hlinkClick r:id="" action="ppaction://hlinkfile"/>
              </a:rPr>
              <a:t>數學領域之</a:t>
            </a: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議題融入說明</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柒、教學單元案例</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u="sng" cap="all" dirty="0">
                <a:solidFill>
                  <a:schemeClr val="accent5"/>
                </a:solidFill>
                <a:latin typeface="微軟正黑體" panose="020B0604030504040204" pitchFamily="34" charset="-120"/>
                <a:ea typeface="微軟正黑體" panose="020B0604030504040204" pitchFamily="34" charset="-120"/>
                <a:hlinkClick r:id="" action="ppaction://hlinkfile"/>
              </a:rPr>
              <a:t>捌、</a:t>
            </a:r>
            <a:r>
              <a:rPr lang="zh-TW" altLang="en-US" sz="2000" u="sng" cap="all" dirty="0">
                <a:solidFill>
                  <a:schemeClr val="accent5"/>
                </a:solidFill>
                <a:latin typeface="微軟正黑體" panose="020B0604030504040204" pitchFamily="34" charset="-120"/>
                <a:ea typeface="微軟正黑體" panose="020B0604030504040204" pitchFamily="34" charset="-120"/>
              </a:rPr>
              <a:t>新舊課綱之課程實施銜接分析與建議</a:t>
            </a:r>
            <a:endParaRPr lang="en-US" altLang="zh-TW" sz="2000" u="sng"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u="sng" cap="all" dirty="0">
                <a:solidFill>
                  <a:schemeClr val="accent5"/>
                </a:solidFill>
                <a:latin typeface="微軟正黑體" panose="020B0604030504040204" pitchFamily="34" charset="-120"/>
                <a:ea typeface="微軟正黑體" panose="020B0604030504040204" pitchFamily="34" charset="-120"/>
                <a:hlinkClick r:id="" action="ppaction://hlinkfile"/>
              </a:rPr>
              <a:t>玖</a:t>
            </a:r>
            <a:r>
              <a:rPr lang="en-US" altLang="zh-TW" sz="2000" u="sng" cap="all" dirty="0">
                <a:solidFill>
                  <a:schemeClr val="accent5"/>
                </a:solidFill>
                <a:latin typeface="微軟正黑體" panose="020B0604030504040204" pitchFamily="34" charset="-120"/>
                <a:ea typeface="微軟正黑體" panose="020B0604030504040204" pitchFamily="34" charset="-120"/>
                <a:hlinkClick r:id="" action="ppaction://hlinkfile"/>
              </a:rPr>
              <a:t>、</a:t>
            </a:r>
            <a:r>
              <a:rPr lang="zh-TW" altLang="en-US" sz="2000" u="sng" cap="all" dirty="0">
                <a:solidFill>
                  <a:schemeClr val="accent5"/>
                </a:solidFill>
                <a:latin typeface="微軟正黑體" panose="020B0604030504040204" pitchFamily="34" charset="-120"/>
                <a:ea typeface="微軟正黑體" panose="020B0604030504040204" pitchFamily="34" charset="-120"/>
              </a:rPr>
              <a:t>實施要點重點說明</a:t>
            </a:r>
            <a:endParaRPr lang="en-US" altLang="zh-TW" sz="2000" u="sng"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cap="all" dirty="0">
                <a:solidFill>
                  <a:schemeClr val="accent5"/>
                </a:solidFill>
                <a:latin typeface="微軟正黑體" panose="020B0604030504040204" pitchFamily="34" charset="-120"/>
                <a:ea typeface="微軟正黑體" panose="020B0604030504040204" pitchFamily="34" charset="-120"/>
                <a:hlinkClick r:id="" action="ppaction://hlinkfile"/>
              </a:rPr>
              <a:t>拾、</a:t>
            </a:r>
            <a:r>
              <a:rPr lang="en-US" altLang="zh-TW" sz="2000" cap="all" dirty="0" err="1">
                <a:solidFill>
                  <a:schemeClr val="accent5"/>
                </a:solidFill>
                <a:latin typeface="微軟正黑體" panose="020B0604030504040204" pitchFamily="34" charset="-120"/>
                <a:ea typeface="微軟正黑體" panose="020B0604030504040204" pitchFamily="34" charset="-120"/>
                <a:hlinkClick r:id="" action="ppaction://hlinkfile"/>
              </a:rPr>
              <a:t>課綱</a:t>
            </a:r>
            <a:r>
              <a:rPr lang="en-US" altLang="zh-TW" sz="2000" cap="all" dirty="0">
                <a:solidFill>
                  <a:schemeClr val="accent5"/>
                </a:solidFill>
                <a:latin typeface="微軟正黑體" panose="020B0604030504040204" pitchFamily="34" charset="-120"/>
                <a:ea typeface="微軟正黑體" panose="020B0604030504040204" pitchFamily="34" charset="-120"/>
                <a:hlinkClick r:id="" action="ppaction://hlinkfile"/>
              </a:rPr>
              <a:t> Q &amp; A</a:t>
            </a:r>
            <a:endParaRPr lang="zh-TW" altLang="zh-TW" sz="2000"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000" u="sng" cap="all" dirty="0" err="1">
                <a:solidFill>
                  <a:schemeClr val="accent5"/>
                </a:solidFill>
                <a:latin typeface="微軟正黑體" panose="020B0604030504040204" pitchFamily="34" charset="-120"/>
                <a:ea typeface="微軟正黑體" panose="020B0604030504040204" pitchFamily="34" charset="-120"/>
              </a:rPr>
              <a:t>附錄</a:t>
            </a:r>
            <a:r>
              <a:rPr lang="zh-TW" altLang="en-US" sz="2000" u="sng" cap="all" dirty="0">
                <a:solidFill>
                  <a:schemeClr val="accent5"/>
                </a:solidFill>
                <a:latin typeface="微軟正黑體" panose="020B0604030504040204" pitchFamily="34" charset="-120"/>
                <a:ea typeface="微軟正黑體" panose="020B0604030504040204" pitchFamily="34" charset="-120"/>
              </a:rPr>
              <a:t>一、十二年國教數學領域課程綱要與</a:t>
            </a:r>
            <a:r>
              <a:rPr lang="zh-TW" altLang="en-US" sz="2000" u="sng" cap="all" dirty="0" smtClean="0">
                <a:solidFill>
                  <a:schemeClr val="accent5"/>
                </a:solidFill>
                <a:latin typeface="微軟正黑體" panose="020B0604030504040204" pitchFamily="34" charset="-120"/>
                <a:ea typeface="微軟正黑體" panose="020B0604030504040204" pitchFamily="34" charset="-120"/>
              </a:rPr>
              <a:t>九年一貫</a:t>
            </a:r>
            <a:r>
              <a:rPr lang="zh-TW" altLang="en-US" sz="2000" u="sng" cap="all" dirty="0">
                <a:solidFill>
                  <a:schemeClr val="accent5"/>
                </a:solidFill>
                <a:latin typeface="微軟正黑體" panose="020B0604030504040204" pitchFamily="34" charset="-120"/>
                <a:ea typeface="微軟正黑體" panose="020B0604030504040204" pitchFamily="34" charset="-120"/>
              </a:rPr>
              <a:t>課程差異對照表</a:t>
            </a:r>
            <a:endParaRPr lang="en-US" altLang="zh-TW" sz="2000" u="sng"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u="sng" cap="all" dirty="0">
                <a:solidFill>
                  <a:schemeClr val="accent5"/>
                </a:solidFill>
                <a:latin typeface="微軟正黑體" panose="020B0604030504040204" pitchFamily="34" charset="-120"/>
                <a:ea typeface="微軟正黑體" panose="020B0604030504040204" pitchFamily="34" charset="-120"/>
              </a:rPr>
              <a:t>附錄二、數學名詞解釋</a:t>
            </a:r>
            <a:endParaRPr lang="en-US" altLang="zh-TW" sz="2000" u="sng"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u="sng" cap="all" dirty="0">
                <a:solidFill>
                  <a:schemeClr val="accent5"/>
                </a:solidFill>
                <a:latin typeface="微軟正黑體" panose="020B0604030504040204" pitchFamily="34" charset="-120"/>
                <a:ea typeface="微軟正黑體" panose="020B0604030504040204" pitchFamily="34" charset="-120"/>
              </a:rPr>
              <a:t>附錄三、</a:t>
            </a:r>
            <a:r>
              <a:rPr lang="en-US" altLang="zh-TW" sz="2000" u="sng" cap="all" dirty="0">
                <a:solidFill>
                  <a:schemeClr val="accent5"/>
                </a:solidFill>
                <a:latin typeface="微軟正黑體" panose="020B0604030504040204" pitchFamily="34" charset="-120"/>
                <a:ea typeface="微軟正黑體" panose="020B0604030504040204" pitchFamily="34" charset="-120"/>
              </a:rPr>
              <a:t>108 </a:t>
            </a:r>
            <a:r>
              <a:rPr lang="zh-TW" altLang="en-US" sz="2000" u="sng" cap="all" dirty="0">
                <a:solidFill>
                  <a:schemeClr val="accent5"/>
                </a:solidFill>
                <a:latin typeface="微軟正黑體" panose="020B0604030504040204" pitchFamily="34" charset="-120"/>
                <a:ea typeface="微軟正黑體" panose="020B0604030504040204" pitchFamily="34" charset="-120"/>
              </a:rPr>
              <a:t>數學課綱之計算機規格說明</a:t>
            </a:r>
            <a:endParaRPr lang="zh-TW" altLang="zh-TW" sz="2000" u="sng" cap="all" dirty="0">
              <a:solidFill>
                <a:schemeClr val="accent5"/>
              </a:solidFill>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dirty="0"/>
          </a:p>
        </p:txBody>
      </p:sp>
      <p:sp>
        <p:nvSpPr>
          <p:cNvPr id="7475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E5DFE7A-D1BD-4A23-BF3A-80517B4E86BE}" type="slidenum">
              <a:rPr lang="zh-TW" altLang="en-US" sz="1200" smtClean="0">
                <a:solidFill>
                  <a:srgbClr val="898989"/>
                </a:solidFill>
              </a:rPr>
              <a:pPr>
                <a:lnSpc>
                  <a:spcPct val="100000"/>
                </a:lnSpc>
                <a:spcBef>
                  <a:spcPct val="0"/>
                </a:spcBef>
                <a:buFontTx/>
                <a:buNone/>
              </a:pPr>
              <a:t>55</a:t>
            </a:fld>
            <a:endParaRPr lang="zh-TW" altLang="en-US" sz="1200">
              <a:solidFill>
                <a:srgbClr val="898989"/>
              </a:solidFill>
            </a:endParaRPr>
          </a:p>
        </p:txBody>
      </p:sp>
      <p:sp>
        <p:nvSpPr>
          <p:cNvPr id="6" name="文字方塊 5"/>
          <p:cNvSpPr txBox="1"/>
          <p:nvPr/>
        </p:nvSpPr>
        <p:spPr>
          <a:xfrm>
            <a:off x="731653" y="5977006"/>
            <a:ext cx="8002772" cy="369332"/>
          </a:xfrm>
          <a:prstGeom prst="rect">
            <a:avLst/>
          </a:prstGeom>
          <a:noFill/>
        </p:spPr>
        <p:txBody>
          <a:bodyPr wrap="square">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https://www.naer.edu.tw/files/11-1000-1625.php?Lang=zh-tw</a:t>
            </a:r>
          </a:p>
        </p:txBody>
      </p:sp>
      <p:pic>
        <p:nvPicPr>
          <p:cNvPr id="74759" name="圖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187">
            <a:off x="288832" y="5976728"/>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a:xfrm>
            <a:off x="731653" y="6436068"/>
            <a:ext cx="7372986" cy="369332"/>
          </a:xfrm>
          <a:prstGeom prst="rect">
            <a:avLst/>
          </a:prstGeom>
          <a:noFill/>
        </p:spPr>
        <p:txBody>
          <a:bodyPr wrap="square">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關鍵字：協力同行</a:t>
            </a:r>
            <a:endParaRPr lang="en-US" altLang="zh-TW" u="sng"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4" cstate="print"/>
          <a:stretch>
            <a:fillRect/>
          </a:stretch>
        </p:blipFill>
        <p:spPr>
          <a:xfrm>
            <a:off x="338136" y="942695"/>
            <a:ext cx="3571646" cy="487137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投影片編號版面配置區 3"/>
          <p:cNvSpPr>
            <a:spLocks noGrp="1"/>
          </p:cNvSpPr>
          <p:nvPr>
            <p:ph type="sldNum" sz="quarter" idx="12"/>
          </p:nvPr>
        </p:nvSpPr>
        <p:spPr bwMode="auto">
          <a:xfrm>
            <a:off x="7086600" y="645588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A6E51A5F-FB29-4C2D-A709-FF416FAC7357}" type="slidenum">
              <a:rPr lang="zh-TW" altLang="en-US" sz="1200" smtClean="0">
                <a:solidFill>
                  <a:srgbClr val="898989"/>
                </a:solidFill>
              </a:rPr>
              <a:pPr>
                <a:lnSpc>
                  <a:spcPct val="100000"/>
                </a:lnSpc>
                <a:spcBef>
                  <a:spcPct val="0"/>
                </a:spcBef>
                <a:buFontTx/>
                <a:buNone/>
              </a:pPr>
              <a:t>56</a:t>
            </a:fld>
            <a:endParaRPr lang="zh-TW" altLang="en-US" sz="1200" dirty="0">
              <a:solidFill>
                <a:srgbClr val="898989"/>
              </a:solidFill>
            </a:endParaRPr>
          </a:p>
        </p:txBody>
      </p:sp>
      <p:sp>
        <p:nvSpPr>
          <p:cNvPr id="5" name="標題 1"/>
          <p:cNvSpPr>
            <a:spLocks noGrp="1"/>
          </p:cNvSpPr>
          <p:nvPr>
            <p:ph type="title"/>
          </p:nvPr>
        </p:nvSpPr>
        <p:spPr>
          <a:xfrm>
            <a:off x="1" y="194014"/>
            <a:ext cx="9143999" cy="11906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數學領域課綱實施相關資源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課程手冊之教學單元案例</a:t>
            </a:r>
          </a:p>
        </p:txBody>
      </p:sp>
      <p:pic>
        <p:nvPicPr>
          <p:cNvPr id="75783" name="圖片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3187">
            <a:off x="850808" y="5481427"/>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內容版面配置區 1">
            <a:extLst>
              <a:ext uri="{FF2B5EF4-FFF2-40B4-BE49-F238E27FC236}">
                <a16:creationId xmlns:a16="http://schemas.microsoft.com/office/drawing/2014/main" xmlns="" id="{EF6D626F-1FEB-4547-8B40-599B7E45CF90}"/>
              </a:ext>
            </a:extLst>
          </p:cNvPr>
          <p:cNvSpPr>
            <a:spLocks noGrp="1"/>
          </p:cNvSpPr>
          <p:nvPr>
            <p:ph idx="1"/>
          </p:nvPr>
        </p:nvSpPr>
        <p:spPr>
          <a:xfrm>
            <a:off x="628650" y="1825625"/>
            <a:ext cx="7886700" cy="3155950"/>
          </a:xfrm>
        </p:spPr>
        <p:txBody>
          <a:bodyPr/>
          <a:lstStyle/>
          <a:p>
            <a:pPr>
              <a:spcAft>
                <a:spcPts val="1200"/>
              </a:spcAft>
            </a:pPr>
            <a:r>
              <a:rPr lang="zh-TW" altLang="en-US" dirty="0">
                <a:latin typeface="微軟正黑體" panose="020B0604030504040204" pitchFamily="34" charset="-120"/>
                <a:ea typeface="微軟正黑體" panose="020B0604030504040204" pitchFamily="34" charset="-120"/>
              </a:rPr>
              <a:t>三個教學單元案例，分別為「三角形與四邊形面積公式的應用」、「相似直角三角形邊長比值的不變性」與「科學記號與</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的冪次」。</a:t>
            </a:r>
            <a:endParaRPr lang="en-US" altLang="zh-TW" dirty="0">
              <a:latin typeface="微軟正黑體" panose="020B0604030504040204" pitchFamily="34" charset="-120"/>
              <a:ea typeface="微軟正黑體" panose="020B0604030504040204" pitchFamily="34" charset="-120"/>
            </a:endParaRPr>
          </a:p>
          <a:p>
            <a:pPr>
              <a:spcAft>
                <a:spcPts val="1200"/>
              </a:spcAft>
            </a:pPr>
            <a:r>
              <a:rPr lang="zh-TW" altLang="en-US" dirty="0">
                <a:latin typeface="微軟正黑體" panose="020B0604030504040204" pitchFamily="34" charset="-120"/>
                <a:ea typeface="微軟正黑體" panose="020B0604030504040204" pitchFamily="34" charset="-120"/>
              </a:rPr>
              <a:t>包括教學設計理念說明與教學單元案例兩大部份，透過與核心素養的對應、議題融入的方式完整架構教學內容，以學生為主體，透過生活時事與情境模擬、實作的方式達成引發學生動機，且能實際採取行動的素養導向教學。</a:t>
            </a:r>
          </a:p>
        </p:txBody>
      </p:sp>
      <p:sp>
        <p:nvSpPr>
          <p:cNvPr id="8" name="文字方塊 7"/>
          <p:cNvSpPr txBox="1"/>
          <p:nvPr/>
        </p:nvSpPr>
        <p:spPr>
          <a:xfrm>
            <a:off x="1291588" y="5481704"/>
            <a:ext cx="7604762" cy="646331"/>
          </a:xfrm>
          <a:prstGeom prst="rect">
            <a:avLst/>
          </a:prstGeom>
          <a:noFill/>
        </p:spPr>
        <p:txBody>
          <a:bodyPr wrap="square">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https://www.naer.edu.tw/files/11-1000-1625.php?Lang=zh-tw</a:t>
            </a:r>
          </a:p>
          <a:p>
            <a:pPr eaLnBrk="1" fontAlgn="auto" hangingPunct="1">
              <a:spcBef>
                <a:spcPts val="0"/>
              </a:spcBef>
              <a:spcAft>
                <a:spcPts val="0"/>
              </a:spcAft>
              <a:defRPr/>
            </a:pPr>
            <a:endParaRPr lang="en-US" altLang="zh-TW" u="sng"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291588" y="5968795"/>
            <a:ext cx="7372986" cy="369332"/>
          </a:xfrm>
          <a:prstGeom prst="rect">
            <a:avLst/>
          </a:prstGeom>
          <a:noFill/>
        </p:spPr>
        <p:txBody>
          <a:bodyPr wrap="square">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關鍵字：協力同行</a:t>
            </a:r>
            <a:endParaRPr lang="en-US" altLang="zh-TW" u="sng"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0"/>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8" name="文字方塊 10"/>
          <p:cNvSpPr txBox="1">
            <a:spLocks noChangeArrowheads="1"/>
          </p:cNvSpPr>
          <p:nvPr/>
        </p:nvSpPr>
        <p:spPr bwMode="auto">
          <a:xfrm>
            <a:off x="859713" y="1584161"/>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57</a:t>
            </a:fld>
            <a:endParaRPr lang="zh-TW" altLang="en-US" sz="1200" dirty="0">
              <a:solidFill>
                <a:srgbClr val="898989"/>
              </a:solidFill>
            </a:endParaRPr>
          </a:p>
        </p:txBody>
      </p:sp>
      <p:graphicFrame>
        <p:nvGraphicFramePr>
          <p:cNvPr id="9" name="資料庫圖表 8"/>
          <p:cNvGraphicFramePr/>
          <p:nvPr/>
        </p:nvGraphicFramePr>
        <p:xfrm>
          <a:off x="1369514" y="2079781"/>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11"/>
          <p:cNvSpPr txBox="1">
            <a:spLocks noChangeArrowheads="1"/>
          </p:cNvSpPr>
          <p:nvPr/>
        </p:nvSpPr>
        <p:spPr bwMode="auto">
          <a:xfrm>
            <a:off x="4897329" y="1694683"/>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rPr>
              <a:t>愛學網</a:t>
            </a:r>
          </a:p>
        </p:txBody>
      </p:sp>
      <p:pic>
        <p:nvPicPr>
          <p:cNvPr id="11" name="圖片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5151" y="2534526"/>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6631" y="253693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橢圓 13"/>
          <p:cNvSpPr/>
          <p:nvPr/>
        </p:nvSpPr>
        <p:spPr>
          <a:xfrm>
            <a:off x="3152775" y="5062538"/>
            <a:ext cx="2251075" cy="1631950"/>
          </a:xfrm>
          <a:prstGeom prst="ellipse">
            <a:avLst/>
          </a:prstGeom>
          <a:blipFill rotWithShape="1">
            <a:blip r:embed="rId10" cstate="prin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橢圓 14"/>
          <p:cNvSpPr/>
          <p:nvPr/>
        </p:nvSpPr>
        <p:spPr>
          <a:xfrm>
            <a:off x="6846888" y="4545013"/>
            <a:ext cx="2020887" cy="1582737"/>
          </a:xfrm>
          <a:prstGeom prst="ellipse">
            <a:avLst/>
          </a:prstGeom>
          <a:blipFill rotWithShape="1">
            <a:blip r:embed="rId11" cstate="prin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2558255" y="4565131"/>
            <a:ext cx="3878263" cy="585788"/>
          </a:xfrm>
          <a:prstGeom prst="rect">
            <a:avLst/>
          </a:prstGeom>
        </p:spPr>
        <p:txBody>
          <a:bodyPr wrap="none">
            <a:spAutoFit/>
          </a:bodyPr>
          <a:lstStyle/>
          <a:p>
            <a:pPr algn="ctr" eaLnBrk="1" fontAlgn="auto" hangingPunct="1">
              <a:spcBef>
                <a:spcPts val="4200"/>
              </a:spcBef>
              <a:spcAft>
                <a:spcPts val="0"/>
              </a:spcAft>
              <a:defRPr/>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感謝聆聽    敬請指教</a:t>
            </a:r>
          </a:p>
        </p:txBody>
      </p:sp>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25" y="1276412"/>
            <a:ext cx="3438525" cy="25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11503"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58</a:t>
            </a:r>
            <a:endParaRPr lang="en-US" altLang="zh-TW" sz="1200" dirty="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363" y="534988"/>
            <a:ext cx="4757737" cy="995362"/>
          </a:xfrm>
        </p:spPr>
        <p:txBody>
          <a:bodyPr rtlCol="0">
            <a:normAutofit/>
          </a:bodyPr>
          <a:lstStyle/>
          <a:p>
            <a:pPr eaLnBrk="1" fontAlgn="auto" hangingPunct="1">
              <a:spcAft>
                <a:spcPts val="0"/>
              </a:spcAft>
              <a:defRPr/>
            </a:pPr>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55" name="Shape 117"/>
          <p:cNvSpPr>
            <a:spLocks/>
          </p:cNvSpPr>
          <p:nvPr/>
        </p:nvSpPr>
        <p:spPr bwMode="auto">
          <a:xfrm>
            <a:off x="4527550" y="900113"/>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268788" y="1228725"/>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4532313" y="1358900"/>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6873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262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413750" y="1360488"/>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175625" y="1354138"/>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4749800" y="1009650"/>
            <a:ext cx="1836738" cy="1836738"/>
            <a:chOff x="661423" y="2239808"/>
            <a:chExt cx="1837470" cy="1837470"/>
          </a:xfrm>
        </p:grpSpPr>
        <p:pic>
          <p:nvPicPr>
            <p:cNvPr id="23574" name="圖片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4991100" y="2479675"/>
            <a:ext cx="2030413" cy="2030413"/>
            <a:chOff x="1049801" y="3874331"/>
            <a:chExt cx="2030510" cy="2030510"/>
          </a:xfrm>
        </p:grpSpPr>
        <p:pic>
          <p:nvPicPr>
            <p:cNvPr id="23572" name="圖片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172200" y="1201738"/>
            <a:ext cx="2117725" cy="2117725"/>
            <a:chOff x="2347501" y="2292275"/>
            <a:chExt cx="2117428" cy="2117428"/>
          </a:xfrm>
        </p:grpSpPr>
        <p:pic>
          <p:nvPicPr>
            <p:cNvPr id="23570" name="圖片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166688" y="14589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25438" y="1570038"/>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60338" y="1782763"/>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dirty="0">
                <a:latin typeface="微軟正黑體" panose="020B0604030504040204" pitchFamily="34" charset="-120"/>
                <a:ea typeface="微軟正黑體" panose="020B0604030504040204" pitchFamily="34" charset="-120"/>
              </a:rPr>
              <a:t>「核心素養」的涵義是指一個人為</a:t>
            </a:r>
            <a:r>
              <a:rPr lang="zh-TW" altLang="zh-TW" b="1" dirty="0">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dirty="0">
                <a:latin typeface="微軟正黑體" panose="020B0604030504040204" pitchFamily="34" charset="-120"/>
                <a:ea typeface="微軟正黑體" panose="020B0604030504040204" pitchFamily="34" charset="-120"/>
              </a:rPr>
              <a:t>，所應具備的</a:t>
            </a:r>
            <a:r>
              <a:rPr lang="zh-TW" altLang="zh-TW" b="1" dirty="0">
                <a:latin typeface="微軟正黑體" panose="020B0604030504040204" pitchFamily="34" charset="-120"/>
                <a:ea typeface="微軟正黑體" panose="020B0604030504040204" pitchFamily="34" charset="-120"/>
              </a:rPr>
              <a:t>知識</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能力</a:t>
            </a:r>
            <a:r>
              <a:rPr lang="en-US" altLang="zh-TW" b="1"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包含技能</a:t>
            </a:r>
            <a:r>
              <a:rPr lang="en-US" altLang="zh-TW" b="1"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與</a:t>
            </a:r>
            <a:r>
              <a:rPr lang="zh-TW" altLang="zh-TW" b="1" dirty="0">
                <a:latin typeface="微軟正黑體" panose="020B0604030504040204" pitchFamily="34" charset="-120"/>
                <a:ea typeface="微軟正黑體" panose="020B0604030504040204" pitchFamily="34" charset="-120"/>
              </a:rPr>
              <a:t>態度</a:t>
            </a:r>
            <a:r>
              <a:rPr lang="zh-TW"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249238" y="4103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dirty="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dirty="0">
                <a:latin typeface="微軟正黑體" panose="020B0604030504040204" pitchFamily="34" charset="-120"/>
                <a:ea typeface="微軟正黑體" panose="020B0604030504040204" pitchFamily="34" charset="-120"/>
              </a:rPr>
              <a:t>強化各教育階段、課程總綱與領域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科目之間的</a:t>
            </a:r>
            <a:r>
              <a:rPr lang="zh-TW" altLang="en-US" sz="1800" b="1" dirty="0">
                <a:latin typeface="微軟正黑體" panose="020B0604030504040204" pitchFamily="34" charset="-120"/>
                <a:ea typeface="微軟正黑體" panose="020B0604030504040204" pitchFamily="34" charset="-120"/>
              </a:rPr>
              <a:t>連貫</a:t>
            </a:r>
            <a:r>
              <a:rPr lang="zh-TW" altLang="en-US" sz="1800" dirty="0">
                <a:latin typeface="微軟正黑體" panose="020B0604030504040204" pitchFamily="34" charset="-120"/>
                <a:ea typeface="微軟正黑體" panose="020B0604030504040204" pitchFamily="34" charset="-120"/>
              </a:rPr>
              <a:t>，以及各領域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科目彼此之間的</a:t>
            </a:r>
            <a:r>
              <a:rPr lang="zh-TW" altLang="en-US" sz="1800" b="1" dirty="0">
                <a:latin typeface="微軟正黑體" panose="020B0604030504040204" pitchFamily="34" charset="-120"/>
                <a:ea typeface="微軟正黑體" panose="020B0604030504040204" pitchFamily="34" charset="-120"/>
              </a:rPr>
              <a:t>統整</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23569"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4FE3B84-F0E0-4330-AFC1-3D682B3F88B3}" type="slidenum">
              <a:rPr lang="zh-TW" altLang="en-US" sz="1200" smtClean="0">
                <a:solidFill>
                  <a:srgbClr val="898989"/>
                </a:solidFill>
              </a:rPr>
              <a:pPr>
                <a:lnSpc>
                  <a:spcPct val="100000"/>
                </a:lnSpc>
                <a:spcBef>
                  <a:spcPct val="0"/>
                </a:spcBef>
                <a:buFontTx/>
                <a:buNone/>
              </a:pPr>
              <a:t>6</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a:spLocks noChangeArrowheads="1"/>
          </p:cNvSpPr>
          <p:nvPr/>
        </p:nvSpPr>
        <p:spPr bwMode="auto">
          <a:xfrm>
            <a:off x="179388" y="1343025"/>
            <a:ext cx="88661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dirty="0">
                <a:latin typeface="微軟正黑體" panose="020B0604030504040204" pitchFamily="34" charset="-120"/>
                <a:ea typeface="微軟正黑體" panose="020B0604030504040204" pitchFamily="34" charset="-120"/>
              </a:rPr>
              <a:t>核心素養強調培養以人為本的「終身學習者」，包括：</a:t>
            </a:r>
            <a:endParaRPr lang="zh-TW" altLang="en-US" sz="1800" dirty="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738" y="2406650"/>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025" y="2406650"/>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442075" y="2406650"/>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766763" y="4319588"/>
            <a:ext cx="196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自主行動</a:t>
            </a:r>
            <a:endParaRPr lang="zh-TW" altLang="en-US" sz="1800">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9025" y="4319588"/>
            <a:ext cx="1968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溝通互動</a:t>
            </a:r>
            <a:endParaRPr lang="zh-TW" altLang="en-US" sz="1800">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437313" y="4257675"/>
            <a:ext cx="1968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社會參與</a:t>
            </a:r>
            <a:endParaRPr lang="zh-TW" altLang="en-US" sz="1800">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6" cstate="print">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6" cstate="print">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6" cstate="print">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0" y="976313"/>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58750" y="1089025"/>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7</a:t>
            </a:fld>
            <a:endParaRPr lang="zh-TW" altLang="en-US" sz="120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52425" y="17463"/>
            <a:ext cx="2647950" cy="996950"/>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26995" name="圖表" r:id="rId4" imgW="8114479" imgH="5456393" progId="">
                      <p:embed/>
                    </p:oleObj>
                  </mc:Choice>
                  <mc:Fallback>
                    <p:oleObj name="圖表" r:id="rId4" imgW="8114479" imgH="5456393" progId="">
                      <p:embed/>
                      <p:pic>
                        <p:nvPicPr>
                          <p:cNvPr id="0" name="Picture 2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6996" name="圖表" r:id="rId6" imgW="4401693" imgH="3633531" progId="">
                      <p:embed/>
                    </p:oleObj>
                  </mc:Choice>
                  <mc:Fallback>
                    <p:oleObj name="圖表" r:id="rId6" imgW="4401693" imgH="3633531" progId="">
                      <p:embed/>
                      <p:pic>
                        <p:nvPicPr>
                          <p:cNvPr id="0" name="Picture 27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872" y="2648681"/>
              <a:ext cx="1601663" cy="1614458"/>
              <a:chOff x="3788714" y="3000373"/>
              <a:chExt cx="1601663" cy="1614458"/>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1" y="3576625"/>
                <a:ext cx="1454037" cy="400103"/>
              </a:xfrm>
              <a:prstGeom prst="rect">
                <a:avLst/>
              </a:prstGeom>
              <a:noFill/>
            </p:spPr>
            <p:txBody>
              <a:bodyPr>
                <a:spAutoFit/>
              </a:bodyPr>
              <a:lstStyle/>
              <a:p>
                <a:pPr eaLnBrk="1" fontAlgn="auto" hangingPunct="1">
                  <a:spcBef>
                    <a:spcPts val="0"/>
                  </a:spcBef>
                  <a:spcAft>
                    <a:spcPts val="0"/>
                  </a:spcAft>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終身學習者</a:t>
                </a:r>
                <a:endParaRPr lang="zh-TW" altLang="en-US" sz="2000" b="1"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88900" y="1290638"/>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整全</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動態</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有機</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相互連結</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dirty="0">
                <a:latin typeface="微軟正黑體" panose="020B0604030504040204" pitchFamily="34" charset="-120"/>
                <a:ea typeface="微軟正黑體" panose="020B0604030504040204" pitchFamily="34" charset="-120"/>
              </a:rPr>
              <a:t>交互運用</a:t>
            </a:r>
            <a:endParaRPr lang="en-US" altLang="zh-TW" sz="3200" dirty="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63500" y="5270500"/>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dirty="0">
                <a:latin typeface="微軟正黑體" panose="020B0604030504040204" pitchFamily="34" charset="-120"/>
                <a:ea typeface="微軟正黑體" panose="020B0604030504040204" pitchFamily="34" charset="-120"/>
              </a:rPr>
              <a:t>透過</a:t>
            </a:r>
            <a:r>
              <a:rPr lang="zh-TW" altLang="en-US" sz="3200" u="sng" dirty="0">
                <a:solidFill>
                  <a:srgbClr val="FF0000"/>
                </a:solidFill>
                <a:latin typeface="微軟正黑體" panose="020B0604030504040204" pitchFamily="34" charset="-120"/>
                <a:ea typeface="微軟正黑體" panose="020B0604030504040204" pitchFamily="34" charset="-120"/>
              </a:rPr>
              <a:t>生活情境</a:t>
            </a:r>
            <a:r>
              <a:rPr lang="zh-TW" altLang="en-US" sz="3200" dirty="0">
                <a:latin typeface="微軟正黑體" panose="020B0604030504040204" pitchFamily="34" charset="-120"/>
                <a:ea typeface="微軟正黑體" panose="020B0604030504040204" pitchFamily="34" charset="-120"/>
              </a:rPr>
              <a:t>涵育</a:t>
            </a:r>
            <a:endParaRPr lang="en-US" altLang="zh-TW" sz="32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dirty="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638" name="投影片編號版面配置區 11"/>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5C60C5-607A-45B9-8E43-D6F15840E77B}" type="slidenum">
              <a:rPr lang="zh-TW" altLang="en-US" sz="1200" smtClean="0">
                <a:solidFill>
                  <a:srgbClr val="898989"/>
                </a:solidFill>
              </a:rPr>
              <a:pPr>
                <a:lnSpc>
                  <a:spcPct val="100000"/>
                </a:lnSpc>
                <a:spcBef>
                  <a:spcPct val="0"/>
                </a:spcBef>
                <a:buFontTx/>
                <a:buNone/>
              </a:pPr>
              <a:t>8</a:t>
            </a:fld>
            <a:endParaRPr lang="zh-TW" altLang="en-US" sz="120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8" y="131763"/>
            <a:ext cx="46196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3957638" y="3041650"/>
            <a:ext cx="4919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defRPr/>
            </a:pPr>
            <a:r>
              <a:rPr lang="zh-TW" altLang="en-US" sz="4000" dirty="0">
                <a:latin typeface="微軟正黑體" panose="020B0604030504040204" pitchFamily="34" charset="-120"/>
                <a:ea typeface="微軟正黑體" panose="020B0604030504040204" pitchFamily="34" charset="-120"/>
              </a:rPr>
              <a:t>核心素養的培養是學習者在學習過程中</a:t>
            </a:r>
            <a:r>
              <a:rPr lang="zh-TW" altLang="en-US" sz="4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676"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2D91C73-7D82-43D5-A661-123D10D86B4F}" type="slidenum">
              <a:rPr lang="zh-TW" altLang="en-US" sz="1200" smtClean="0">
                <a:solidFill>
                  <a:srgbClr val="898989"/>
                </a:solidFill>
              </a:rPr>
              <a:pPr>
                <a:lnSpc>
                  <a:spcPct val="100000"/>
                </a:lnSpc>
                <a:spcBef>
                  <a:spcPct val="0"/>
                </a:spcBef>
                <a:buFontTx/>
                <a:buNone/>
              </a:pPr>
              <a:t>9</a:t>
            </a:fld>
            <a:endParaRPr lang="zh-TW" altLang="en-US" sz="1200">
              <a:solidFill>
                <a:srgbClr val="898989"/>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11886</TotalTime>
  <Words>5957</Words>
  <Application>Microsoft Office PowerPoint</Application>
  <PresentationFormat>如螢幕大小 (4:3)</PresentationFormat>
  <Paragraphs>789</Paragraphs>
  <Slides>58</Slides>
  <Notes>36</Notes>
  <HiddenSlides>0</HiddenSlides>
  <MMClips>0</MMClips>
  <ScaleCrop>false</ScaleCrop>
  <HeadingPairs>
    <vt:vector size="8" baseType="variant">
      <vt:variant>
        <vt:lpstr>使用字型</vt:lpstr>
      </vt:variant>
      <vt:variant>
        <vt:i4>12</vt:i4>
      </vt:variant>
      <vt:variant>
        <vt:lpstr>佈景主題</vt:lpstr>
      </vt:variant>
      <vt:variant>
        <vt:i4>2</vt:i4>
      </vt:variant>
      <vt:variant>
        <vt:lpstr>內嵌 OLE 伺服程式</vt:lpstr>
      </vt:variant>
      <vt:variant>
        <vt:i4>1</vt:i4>
      </vt:variant>
      <vt:variant>
        <vt:lpstr>投影片標題</vt:lpstr>
      </vt:variant>
      <vt:variant>
        <vt:i4>58</vt:i4>
      </vt:variant>
    </vt:vector>
  </HeadingPairs>
  <TitlesOfParts>
    <vt:vector size="73" baseType="lpstr">
      <vt:lpstr>Wingdings</vt:lpstr>
      <vt:lpstr>Times New Roman</vt:lpstr>
      <vt:lpstr>新細明體</vt:lpstr>
      <vt:lpstr>Baskerville</vt:lpstr>
      <vt:lpstr>Arial</vt:lpstr>
      <vt:lpstr>微軟正黑體</vt:lpstr>
      <vt:lpstr>Calibri Light</vt:lpstr>
      <vt:lpstr>微軟正黑體</vt:lpstr>
      <vt:lpstr>BiauKai</vt:lpstr>
      <vt:lpstr>Calibri</vt:lpstr>
      <vt:lpstr>標楷體</vt:lpstr>
      <vt:lpstr>Simple-Line-Icons</vt:lpstr>
      <vt:lpstr>Office 佈景主題</vt:lpstr>
      <vt:lpstr>2_Office 佈景主題</vt:lpstr>
      <vt:lpstr>圖表</vt:lpstr>
      <vt:lpstr>協力同行 解析實踐        </vt:lpstr>
      <vt:lpstr>PowerPoint 簡報</vt:lpstr>
      <vt:lpstr>十二年國民基本教育課程綱要 總綱重要理念與內涵</vt:lpstr>
      <vt:lpstr>一、 十二年國民基本教育 課程綱要理念與特色</vt:lpstr>
      <vt:lpstr>總綱的理念與目標</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國中小暨普高數學領域課程綱要 重要理念與內涵</vt:lpstr>
      <vt:lpstr>數學領域課綱的理念與目標</vt:lpstr>
      <vt:lpstr>面對未來，數學的教學是…</vt:lpstr>
      <vt:lpstr>課程架構與課程目標</vt:lpstr>
      <vt:lpstr>課程架構與課程目標</vt:lpstr>
      <vt:lpstr>PowerPoint 簡報</vt:lpstr>
      <vt:lpstr>一、素養導向的課綱</vt:lpstr>
      <vt:lpstr>課綱核心素養舉隅</vt:lpstr>
      <vt:lpstr>課綱核心素養與學習重點的呼應</vt:lpstr>
      <vt:lpstr>課綱核心素養與學習重點雙向細目表舉隅</vt:lpstr>
      <vt:lpstr>十二年國教數學課程架構建議圖</vt:lpstr>
      <vt:lpstr>數學素養教材研修原則</vt:lpstr>
      <vt:lpstr>二、統整融合的課綱</vt:lpstr>
      <vt:lpstr>五大主題變成表現類別</vt:lpstr>
      <vt:lpstr>能力指標與分年細目變成學習重點</vt:lpstr>
      <vt:lpstr>PowerPoint 簡報</vt:lpstr>
      <vt:lpstr>學習表現的名詞意義</vt:lpstr>
      <vt:lpstr>學習內容符號說明</vt:lpstr>
      <vt:lpstr>國小階段：後續學習的先備經驗</vt:lpstr>
      <vt:lpstr>國小階段：對於操作活動的重視</vt:lpstr>
      <vt:lpstr>國中階段：循序漸進，分布於各個年級</vt:lpstr>
      <vt:lpstr>國中階段：減法原則</vt:lpstr>
      <vt:lpstr>高中階段：分三軌而適性揚才</vt:lpstr>
      <vt:lpstr>國小新舊課程綱要內容差異對照表(1/2) </vt:lpstr>
      <vt:lpstr>國小新舊課程綱要內容差異對照表(2/2) </vt:lpstr>
      <vt:lpstr>國中新舊課程綱要內容差異對照表(1/3) </vt:lpstr>
      <vt:lpstr>國中新舊課程綱要內容差異對照表(2/3) </vt:lpstr>
      <vt:lpstr>PowerPoint 簡報</vt:lpstr>
      <vt:lpstr>高中新舊課程綱要內容差異對照表(1/4) </vt:lpstr>
      <vt:lpstr>高中新舊課程綱要內容差異對照表(2/4) </vt:lpstr>
      <vt:lpstr>高中新舊課程綱要內容差異對照表(3/4) </vt:lpstr>
      <vt:lpstr>PowerPoint 簡報</vt:lpstr>
      <vt:lpstr>三、知行合一的課綱</vt:lpstr>
      <vt:lpstr>實施要點</vt:lpstr>
      <vt:lpstr>議題融入說明</vt:lpstr>
      <vt:lpstr>議題融入示例舉隅</vt:lpstr>
      <vt:lpstr>歡迎下載    -十二年國教數學課程綱要-</vt:lpstr>
      <vt:lpstr>國教院研發 之課綱實施支持資源</vt:lpstr>
      <vt:lpstr>數學領域課綱實施相關資源-課程手冊</vt:lpstr>
      <vt:lpstr>數學領域課綱實施相關資源 -課程手冊之教學單元案例</vt:lpstr>
      <vt:lpstr>更多的十二年國教課綱 實施的參考資源</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lin</cp:lastModifiedBy>
  <cp:revision>1043</cp:revision>
  <cp:lastPrinted>2018-11-19T10:57:32Z</cp:lastPrinted>
  <dcterms:created xsi:type="dcterms:W3CDTF">2015-05-12T09:09:43Z</dcterms:created>
  <dcterms:modified xsi:type="dcterms:W3CDTF">2018-12-17T02:21:57Z</dcterms:modified>
</cp:coreProperties>
</file>